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7" r:id="rId2"/>
    <p:sldId id="299" r:id="rId3"/>
    <p:sldId id="285" r:id="rId4"/>
    <p:sldId id="291" r:id="rId5"/>
    <p:sldId id="294" r:id="rId6"/>
    <p:sldId id="300" r:id="rId7"/>
    <p:sldId id="295" r:id="rId8"/>
    <p:sldId id="260" r:id="rId9"/>
    <p:sldId id="286" r:id="rId10"/>
    <p:sldId id="289" r:id="rId11"/>
    <p:sldId id="301" r:id="rId12"/>
    <p:sldId id="302" r:id="rId13"/>
    <p:sldId id="296" r:id="rId14"/>
    <p:sldId id="297" r:id="rId15"/>
    <p:sldId id="298" r:id="rId16"/>
    <p:sldId id="284" r:id="rId17"/>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949"/>
    <a:srgbClr val="E8FA60"/>
    <a:srgbClr val="E7FA5C"/>
    <a:srgbClr val="FA68A0"/>
    <a:srgbClr val="40C19F"/>
    <a:srgbClr val="0000FF"/>
    <a:srgbClr val="401465"/>
    <a:srgbClr val="208C6D"/>
    <a:srgbClr val="88E4CA"/>
    <a:srgbClr val="FAF36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Estilo oscuro 1 - Énfasis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280" autoAdjust="0"/>
  </p:normalViewPr>
  <p:slideViewPr>
    <p:cSldViewPr snapToGrid="0" snapToObjects="1">
      <p:cViewPr varScale="1">
        <p:scale>
          <a:sx n="81" d="100"/>
          <a:sy n="81" d="100"/>
        </p:scale>
        <p:origin x="384" y="90"/>
      </p:cViewPr>
      <p:guideLst>
        <p:guide orient="horz" pos="180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AntonioAlejandro\Documents\1.ANGIE\3.%20APESEG\Conferencia%20SOAT\emergencias%20bomberos.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file:///C:\Users\AntonioAlejandro\Documents\1.ANGIE\3.%20APESEG\Conferencia%20SOAT\soat%20cifra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ntonioAlejandro\Documents\1.ANGIE\3.%20APESEG\Conferencia%20SOAT\RESUMEN%20DE%20INGRESOS%20Y%20GASTOS%20A&#209;O%20A%20A&#209;O%20DEL%20FONDO%20A%202016.xls"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877639157644777E-2"/>
          <c:y val="0.13037616912519848"/>
          <c:w val="0.94244721684710442"/>
          <c:h val="0.74864377986589514"/>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bg1">
                  <a:lumMod val="65000"/>
                </a:schemeClr>
              </a:solidFill>
              <a:ln>
                <a:noFill/>
              </a:ln>
              <a:effectLst/>
            </c:spPr>
            <c:extLst>
              <c:ext xmlns:c16="http://schemas.microsoft.com/office/drawing/2014/chart" uri="{C3380CC4-5D6E-409C-BE32-E72D297353CC}">
                <c16:uniqueId val="{00000001-811A-46F8-AF92-FA0305DC1F0A}"/>
              </c:ext>
            </c:extLst>
          </c:dPt>
          <c:dPt>
            <c:idx val="1"/>
            <c:invertIfNegative val="0"/>
            <c:bubble3D val="0"/>
            <c:spPr>
              <a:solidFill>
                <a:schemeClr val="bg1">
                  <a:lumMod val="65000"/>
                </a:schemeClr>
              </a:solidFill>
              <a:ln>
                <a:noFill/>
              </a:ln>
              <a:effectLst/>
            </c:spPr>
            <c:extLst>
              <c:ext xmlns:c16="http://schemas.microsoft.com/office/drawing/2014/chart" uri="{C3380CC4-5D6E-409C-BE32-E72D297353CC}">
                <c16:uniqueId val="{00000003-811A-46F8-AF92-FA0305DC1F0A}"/>
              </c:ext>
            </c:extLst>
          </c:dPt>
          <c:dPt>
            <c:idx val="2"/>
            <c:invertIfNegative val="0"/>
            <c:bubble3D val="0"/>
            <c:spPr>
              <a:solidFill>
                <a:schemeClr val="bg1">
                  <a:lumMod val="65000"/>
                </a:schemeClr>
              </a:solidFill>
              <a:ln>
                <a:noFill/>
              </a:ln>
              <a:effectLst/>
            </c:spPr>
            <c:extLst>
              <c:ext xmlns:c16="http://schemas.microsoft.com/office/drawing/2014/chart" uri="{C3380CC4-5D6E-409C-BE32-E72D297353CC}">
                <c16:uniqueId val="{00000005-811A-46F8-AF92-FA0305DC1F0A}"/>
              </c:ext>
            </c:extLst>
          </c:dPt>
          <c:dPt>
            <c:idx val="3"/>
            <c:invertIfNegative val="0"/>
            <c:bubble3D val="0"/>
            <c:spPr>
              <a:solidFill>
                <a:schemeClr val="bg1">
                  <a:lumMod val="65000"/>
                </a:schemeClr>
              </a:solidFill>
              <a:ln>
                <a:noFill/>
              </a:ln>
              <a:effectLst/>
            </c:spPr>
            <c:extLst>
              <c:ext xmlns:c16="http://schemas.microsoft.com/office/drawing/2014/chart" uri="{C3380CC4-5D6E-409C-BE32-E72D297353CC}">
                <c16:uniqueId val="{00000007-811A-46F8-AF92-FA0305DC1F0A}"/>
              </c:ext>
            </c:extLst>
          </c:dPt>
          <c:dPt>
            <c:idx val="4"/>
            <c:invertIfNegative val="0"/>
            <c:bubble3D val="0"/>
            <c:spPr>
              <a:solidFill>
                <a:schemeClr val="bg1">
                  <a:lumMod val="65000"/>
                </a:schemeClr>
              </a:solidFill>
              <a:ln>
                <a:noFill/>
              </a:ln>
              <a:effectLst/>
            </c:spPr>
            <c:extLst>
              <c:ext xmlns:c16="http://schemas.microsoft.com/office/drawing/2014/chart" uri="{C3380CC4-5D6E-409C-BE32-E72D297353CC}">
                <c16:uniqueId val="{00000009-811A-46F8-AF92-FA0305DC1F0A}"/>
              </c:ext>
            </c:extLst>
          </c:dPt>
          <c:dPt>
            <c:idx val="5"/>
            <c:invertIfNegative val="0"/>
            <c:bubble3D val="0"/>
            <c:spPr>
              <a:solidFill>
                <a:schemeClr val="bg1">
                  <a:lumMod val="65000"/>
                </a:schemeClr>
              </a:solidFill>
              <a:ln>
                <a:noFill/>
              </a:ln>
              <a:effectLst/>
            </c:spPr>
            <c:extLst>
              <c:ext xmlns:c16="http://schemas.microsoft.com/office/drawing/2014/chart" uri="{C3380CC4-5D6E-409C-BE32-E72D297353CC}">
                <c16:uniqueId val="{0000000B-811A-46F8-AF92-FA0305DC1F0A}"/>
              </c:ext>
            </c:extLst>
          </c:dPt>
          <c:dPt>
            <c:idx val="6"/>
            <c:invertIfNegative val="0"/>
            <c:bubble3D val="0"/>
            <c:spPr>
              <a:solidFill>
                <a:schemeClr val="bg1">
                  <a:lumMod val="65000"/>
                </a:schemeClr>
              </a:solidFill>
              <a:ln>
                <a:noFill/>
              </a:ln>
              <a:effectLst/>
            </c:spPr>
            <c:extLst>
              <c:ext xmlns:c16="http://schemas.microsoft.com/office/drawing/2014/chart" uri="{C3380CC4-5D6E-409C-BE32-E72D297353CC}">
                <c16:uniqueId val="{0000000D-811A-46F8-AF92-FA0305DC1F0A}"/>
              </c:ext>
            </c:extLst>
          </c:dPt>
          <c:dPt>
            <c:idx val="7"/>
            <c:invertIfNegative val="0"/>
            <c:bubble3D val="0"/>
            <c:spPr>
              <a:solidFill>
                <a:schemeClr val="bg1">
                  <a:lumMod val="65000"/>
                </a:schemeClr>
              </a:solidFill>
              <a:ln>
                <a:noFill/>
              </a:ln>
              <a:effectLst/>
            </c:spPr>
            <c:extLst>
              <c:ext xmlns:c16="http://schemas.microsoft.com/office/drawing/2014/chart" uri="{C3380CC4-5D6E-409C-BE32-E72D297353CC}">
                <c16:uniqueId val="{0000000F-811A-46F8-AF92-FA0305DC1F0A}"/>
              </c:ext>
            </c:extLst>
          </c:dPt>
          <c:dPt>
            <c:idx val="8"/>
            <c:invertIfNegative val="0"/>
            <c:bubble3D val="0"/>
            <c:spPr>
              <a:solidFill>
                <a:schemeClr val="bg1">
                  <a:lumMod val="65000"/>
                </a:schemeClr>
              </a:solidFill>
              <a:ln>
                <a:noFill/>
              </a:ln>
              <a:effectLst/>
            </c:spPr>
            <c:extLst>
              <c:ext xmlns:c16="http://schemas.microsoft.com/office/drawing/2014/chart" uri="{C3380CC4-5D6E-409C-BE32-E72D297353CC}">
                <c16:uniqueId val="{00000011-811A-46F8-AF92-FA0305DC1F0A}"/>
              </c:ext>
            </c:extLst>
          </c:dPt>
          <c:dPt>
            <c:idx val="9"/>
            <c:invertIfNegative val="0"/>
            <c:bubble3D val="0"/>
            <c:spPr>
              <a:solidFill>
                <a:schemeClr val="bg1">
                  <a:lumMod val="65000"/>
                </a:schemeClr>
              </a:solidFill>
              <a:ln>
                <a:noFill/>
              </a:ln>
              <a:effectLst/>
            </c:spPr>
            <c:extLst>
              <c:ext xmlns:c16="http://schemas.microsoft.com/office/drawing/2014/chart" uri="{C3380CC4-5D6E-409C-BE32-E72D297353CC}">
                <c16:uniqueId val="{00000013-811A-46F8-AF92-FA0305DC1F0A}"/>
              </c:ext>
            </c:extLst>
          </c:dPt>
          <c:dPt>
            <c:idx val="10"/>
            <c:invertIfNegative val="0"/>
            <c:bubble3D val="0"/>
            <c:spPr>
              <a:solidFill>
                <a:srgbClr val="2AB78F"/>
              </a:solidFill>
              <a:ln>
                <a:solidFill>
                  <a:srgbClr val="2AB78F"/>
                </a:solidFill>
              </a:ln>
              <a:effectLst/>
            </c:spPr>
            <c:extLst>
              <c:ext xmlns:c16="http://schemas.microsoft.com/office/drawing/2014/chart" uri="{C3380CC4-5D6E-409C-BE32-E72D297353CC}">
                <c16:uniqueId val="{00000015-811A-46F8-AF92-FA0305DC1F0A}"/>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Gibson" panose="0200000000000000000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Hoja1!$B$5:$B$15</c:f>
              <c:numCache>
                <c:formatCode>General</c:formatCode>
                <c:ptCount val="11"/>
                <c:pt idx="0">
                  <c:v>2006</c:v>
                </c:pt>
                <c:pt idx="1">
                  <c:v>2007</c:v>
                </c:pt>
                <c:pt idx="2">
                  <c:v>2008</c:v>
                </c:pt>
                <c:pt idx="3">
                  <c:v>2009</c:v>
                </c:pt>
                <c:pt idx="4">
                  <c:v>2010</c:v>
                </c:pt>
                <c:pt idx="5">
                  <c:v>2011</c:v>
                </c:pt>
                <c:pt idx="6">
                  <c:v>2012</c:v>
                </c:pt>
                <c:pt idx="7">
                  <c:v>2013</c:v>
                </c:pt>
                <c:pt idx="8">
                  <c:v>2014</c:v>
                </c:pt>
                <c:pt idx="9">
                  <c:v>2015</c:v>
                </c:pt>
                <c:pt idx="10">
                  <c:v>2016</c:v>
                </c:pt>
              </c:numCache>
            </c:numRef>
          </c:cat>
          <c:val>
            <c:numRef>
              <c:f>Hoja1!$C$5:$C$15</c:f>
              <c:numCache>
                <c:formatCode>General</c:formatCode>
                <c:ptCount val="11"/>
                <c:pt idx="0">
                  <c:v>1594</c:v>
                </c:pt>
                <c:pt idx="1">
                  <c:v>1917</c:v>
                </c:pt>
                <c:pt idx="2">
                  <c:v>1812</c:v>
                </c:pt>
                <c:pt idx="3">
                  <c:v>1947</c:v>
                </c:pt>
                <c:pt idx="4">
                  <c:v>2090</c:v>
                </c:pt>
                <c:pt idx="5">
                  <c:v>2297</c:v>
                </c:pt>
                <c:pt idx="6">
                  <c:v>2060</c:v>
                </c:pt>
                <c:pt idx="7">
                  <c:v>2476</c:v>
                </c:pt>
                <c:pt idx="8">
                  <c:v>2334</c:v>
                </c:pt>
                <c:pt idx="9">
                  <c:v>2122</c:v>
                </c:pt>
                <c:pt idx="10">
                  <c:v>2604</c:v>
                </c:pt>
              </c:numCache>
            </c:numRef>
          </c:val>
          <c:extLst>
            <c:ext xmlns:c16="http://schemas.microsoft.com/office/drawing/2014/chart" uri="{C3380CC4-5D6E-409C-BE32-E72D297353CC}">
              <c16:uniqueId val="{00000016-811A-46F8-AF92-FA0305DC1F0A}"/>
            </c:ext>
          </c:extLst>
        </c:ser>
        <c:dLbls>
          <c:showLegendKey val="0"/>
          <c:showVal val="1"/>
          <c:showCatName val="0"/>
          <c:showSerName val="0"/>
          <c:showPercent val="0"/>
          <c:showBubbleSize val="0"/>
        </c:dLbls>
        <c:gapWidth val="150"/>
        <c:overlap val="-25"/>
        <c:axId val="825331344"/>
        <c:axId val="825327536"/>
      </c:barChart>
      <c:catAx>
        <c:axId val="82533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Gibson" panose="02000000000000000000"/>
                <a:ea typeface="+mn-ea"/>
                <a:cs typeface="+mn-cs"/>
              </a:defRPr>
            </a:pPr>
            <a:endParaRPr lang="es-PE"/>
          </a:p>
        </c:txPr>
        <c:crossAx val="825327536"/>
        <c:crosses val="autoZero"/>
        <c:auto val="1"/>
        <c:lblAlgn val="ctr"/>
        <c:lblOffset val="100"/>
        <c:noMultiLvlLbl val="0"/>
      </c:catAx>
      <c:valAx>
        <c:axId val="825327536"/>
        <c:scaling>
          <c:orientation val="minMax"/>
        </c:scaling>
        <c:delete val="1"/>
        <c:axPos val="l"/>
        <c:numFmt formatCode="General" sourceLinked="1"/>
        <c:majorTickMark val="none"/>
        <c:minorTickMark val="none"/>
        <c:tickLblPos val="nextTo"/>
        <c:crossAx val="825331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P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330980669212394E-2"/>
          <c:y val="0.14530708068306936"/>
          <c:w val="0.86901294441415045"/>
          <c:h val="0.75448177305122754"/>
        </c:manualLayout>
      </c:layout>
      <c:lineChart>
        <c:grouping val="stacked"/>
        <c:varyColors val="0"/>
        <c:ser>
          <c:idx val="0"/>
          <c:order val="0"/>
          <c:tx>
            <c:strRef>
              <c:f>Hoja1!$B$4</c:f>
              <c:strCache>
                <c:ptCount val="1"/>
                <c:pt idx="0">
                  <c:v>2012</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7.6094978783281905E-2"/>
                  <c:y val="0"/>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Gibson" panose="02000000000000000000"/>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494-4123-9F76-C3D5D686D69F}"/>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Gibson" panose="02000000000000000000"/>
                      <a:ea typeface="+mn-ea"/>
                      <a:cs typeface="+mn-cs"/>
                    </a:defRPr>
                  </a:pPr>
                  <a:endParaRPr lang="es-PE"/>
                </a:p>
              </c:txPr>
              <c:showLegendKey val="0"/>
              <c:showVal val="1"/>
              <c:showCatName val="0"/>
              <c:showSerName val="0"/>
              <c:showPercent val="0"/>
              <c:showBubbleSize val="0"/>
              <c:extLst>
                <c:ext xmlns:c16="http://schemas.microsoft.com/office/drawing/2014/chart" uri="{C3380CC4-5D6E-409C-BE32-E72D297353CC}">
                  <c16:uniqueId val="{00000000-8494-4123-9F76-C3D5D686D69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Gibson" panose="0200000000000000000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Hoja1!$A$5:$A$16</c:f>
              <c:strCache>
                <c:ptCount val="12"/>
                <c:pt idx="0">
                  <c:v>Enero</c:v>
                </c:pt>
                <c:pt idx="1">
                  <c:v>Febrero</c:v>
                </c:pt>
                <c:pt idx="2">
                  <c:v>Marzo</c:v>
                </c:pt>
                <c:pt idx="3">
                  <c:v>Abril</c:v>
                </c:pt>
                <c:pt idx="4">
                  <c:v>Mayo</c:v>
                </c:pt>
                <c:pt idx="5">
                  <c:v>Junio</c:v>
                </c:pt>
                <c:pt idx="6">
                  <c:v>Julio</c:v>
                </c:pt>
                <c:pt idx="7">
                  <c:v>Agosto</c:v>
                </c:pt>
                <c:pt idx="8">
                  <c:v>Setiembre</c:v>
                </c:pt>
                <c:pt idx="9">
                  <c:v>Octubre</c:v>
                </c:pt>
                <c:pt idx="10">
                  <c:v>Noviembre</c:v>
                </c:pt>
                <c:pt idx="11">
                  <c:v>Diciembre</c:v>
                </c:pt>
              </c:strCache>
            </c:strRef>
          </c:cat>
          <c:val>
            <c:numRef>
              <c:f>Hoja1!$B$5:$B$16</c:f>
              <c:numCache>
                <c:formatCode>General</c:formatCode>
                <c:ptCount val="12"/>
                <c:pt idx="0">
                  <c:v>1023</c:v>
                </c:pt>
                <c:pt idx="1">
                  <c:v>920</c:v>
                </c:pt>
                <c:pt idx="2">
                  <c:v>840</c:v>
                </c:pt>
                <c:pt idx="3">
                  <c:v>875</c:v>
                </c:pt>
                <c:pt idx="4">
                  <c:v>843</c:v>
                </c:pt>
                <c:pt idx="5">
                  <c:v>838</c:v>
                </c:pt>
                <c:pt idx="6">
                  <c:v>880</c:v>
                </c:pt>
                <c:pt idx="7">
                  <c:v>875</c:v>
                </c:pt>
                <c:pt idx="8">
                  <c:v>860</c:v>
                </c:pt>
                <c:pt idx="9">
                  <c:v>930</c:v>
                </c:pt>
                <c:pt idx="10">
                  <c:v>798</c:v>
                </c:pt>
                <c:pt idx="11">
                  <c:v>998</c:v>
                </c:pt>
              </c:numCache>
            </c:numRef>
          </c:val>
          <c:smooth val="0"/>
          <c:extLst>
            <c:ext xmlns:c16="http://schemas.microsoft.com/office/drawing/2014/chart" uri="{C3380CC4-5D6E-409C-BE32-E72D297353CC}">
              <c16:uniqueId val="{00000001-8494-4123-9F76-C3D5D686D69F}"/>
            </c:ext>
          </c:extLst>
        </c:ser>
        <c:ser>
          <c:idx val="1"/>
          <c:order val="1"/>
          <c:tx>
            <c:strRef>
              <c:f>Hoja1!$C$4</c:f>
              <c:strCache>
                <c:ptCount val="1"/>
                <c:pt idx="0">
                  <c:v>2013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7.6094978783281905E-2"/>
                  <c:y val="0"/>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Gibson" panose="02000000000000000000"/>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494-4123-9F76-C3D5D686D69F}"/>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Gibson" panose="02000000000000000000"/>
                      <a:ea typeface="+mn-ea"/>
                      <a:cs typeface="+mn-cs"/>
                    </a:defRPr>
                  </a:pPr>
                  <a:endParaRPr lang="es-PE"/>
                </a:p>
              </c:txPr>
              <c:showLegendKey val="0"/>
              <c:showVal val="1"/>
              <c:showCatName val="0"/>
              <c:showSerName val="0"/>
              <c:showPercent val="0"/>
              <c:showBubbleSize val="0"/>
              <c:extLst>
                <c:ext xmlns:c16="http://schemas.microsoft.com/office/drawing/2014/chart" uri="{C3380CC4-5D6E-409C-BE32-E72D297353CC}">
                  <c16:uniqueId val="{00000002-8494-4123-9F76-C3D5D686D69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Gibson" panose="0200000000000000000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Hoja1!$A$5:$A$16</c:f>
              <c:strCache>
                <c:ptCount val="12"/>
                <c:pt idx="0">
                  <c:v>Enero</c:v>
                </c:pt>
                <c:pt idx="1">
                  <c:v>Febrero</c:v>
                </c:pt>
                <c:pt idx="2">
                  <c:v>Marzo</c:v>
                </c:pt>
                <c:pt idx="3">
                  <c:v>Abril</c:v>
                </c:pt>
                <c:pt idx="4">
                  <c:v>Mayo</c:v>
                </c:pt>
                <c:pt idx="5">
                  <c:v>Junio</c:v>
                </c:pt>
                <c:pt idx="6">
                  <c:v>Julio</c:v>
                </c:pt>
                <c:pt idx="7">
                  <c:v>Agosto</c:v>
                </c:pt>
                <c:pt idx="8">
                  <c:v>Setiembre</c:v>
                </c:pt>
                <c:pt idx="9">
                  <c:v>Octubre</c:v>
                </c:pt>
                <c:pt idx="10">
                  <c:v>Noviembre</c:v>
                </c:pt>
                <c:pt idx="11">
                  <c:v>Diciembre</c:v>
                </c:pt>
              </c:strCache>
            </c:strRef>
          </c:cat>
          <c:val>
            <c:numRef>
              <c:f>Hoja1!$C$5:$C$16</c:f>
              <c:numCache>
                <c:formatCode>General</c:formatCode>
                <c:ptCount val="12"/>
                <c:pt idx="0">
                  <c:v>987</c:v>
                </c:pt>
                <c:pt idx="1">
                  <c:v>935</c:v>
                </c:pt>
                <c:pt idx="2">
                  <c:v>948</c:v>
                </c:pt>
                <c:pt idx="3">
                  <c:v>921</c:v>
                </c:pt>
                <c:pt idx="4">
                  <c:v>943</c:v>
                </c:pt>
                <c:pt idx="5">
                  <c:v>990</c:v>
                </c:pt>
                <c:pt idx="6">
                  <c:v>1024</c:v>
                </c:pt>
                <c:pt idx="7">
                  <c:v>932</c:v>
                </c:pt>
                <c:pt idx="8">
                  <c:v>913</c:v>
                </c:pt>
                <c:pt idx="9">
                  <c:v>933</c:v>
                </c:pt>
                <c:pt idx="10">
                  <c:v>918</c:v>
                </c:pt>
                <c:pt idx="11">
                  <c:v>1010</c:v>
                </c:pt>
              </c:numCache>
            </c:numRef>
          </c:val>
          <c:smooth val="0"/>
          <c:extLst>
            <c:ext xmlns:c16="http://schemas.microsoft.com/office/drawing/2014/chart" uri="{C3380CC4-5D6E-409C-BE32-E72D297353CC}">
              <c16:uniqueId val="{00000003-8494-4123-9F76-C3D5D686D69F}"/>
            </c:ext>
          </c:extLst>
        </c:ser>
        <c:ser>
          <c:idx val="2"/>
          <c:order val="2"/>
          <c:tx>
            <c:strRef>
              <c:f>Hoja1!$D$4</c:f>
              <c:strCache>
                <c:ptCount val="1"/>
                <c:pt idx="0">
                  <c:v>2014</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7.6094978783281905E-2"/>
                  <c:y val="2.0832485817506113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Gibson" panose="02000000000000000000"/>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494-4123-9F76-C3D5D686D69F}"/>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Gibson" panose="02000000000000000000"/>
                      <a:ea typeface="+mn-ea"/>
                      <a:cs typeface="+mn-cs"/>
                    </a:defRPr>
                  </a:pPr>
                  <a:endParaRPr lang="es-PE"/>
                </a:p>
              </c:txPr>
              <c:showLegendKey val="0"/>
              <c:showVal val="1"/>
              <c:showCatName val="0"/>
              <c:showSerName val="0"/>
              <c:showPercent val="0"/>
              <c:showBubbleSize val="0"/>
              <c:extLst>
                <c:ext xmlns:c16="http://schemas.microsoft.com/office/drawing/2014/chart" uri="{C3380CC4-5D6E-409C-BE32-E72D297353CC}">
                  <c16:uniqueId val="{00000004-8494-4123-9F76-C3D5D686D69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Gibson" panose="0200000000000000000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Hoja1!$A$5:$A$16</c:f>
              <c:strCache>
                <c:ptCount val="12"/>
                <c:pt idx="0">
                  <c:v>Enero</c:v>
                </c:pt>
                <c:pt idx="1">
                  <c:v>Febrero</c:v>
                </c:pt>
                <c:pt idx="2">
                  <c:v>Marzo</c:v>
                </c:pt>
                <c:pt idx="3">
                  <c:v>Abril</c:v>
                </c:pt>
                <c:pt idx="4">
                  <c:v>Mayo</c:v>
                </c:pt>
                <c:pt idx="5">
                  <c:v>Junio</c:v>
                </c:pt>
                <c:pt idx="6">
                  <c:v>Julio</c:v>
                </c:pt>
                <c:pt idx="7">
                  <c:v>Agosto</c:v>
                </c:pt>
                <c:pt idx="8">
                  <c:v>Setiembre</c:v>
                </c:pt>
                <c:pt idx="9">
                  <c:v>Octubre</c:v>
                </c:pt>
                <c:pt idx="10">
                  <c:v>Noviembre</c:v>
                </c:pt>
                <c:pt idx="11">
                  <c:v>Diciembre</c:v>
                </c:pt>
              </c:strCache>
            </c:strRef>
          </c:cat>
          <c:val>
            <c:numRef>
              <c:f>Hoja1!$D$5:$D$16</c:f>
              <c:numCache>
                <c:formatCode>General</c:formatCode>
                <c:ptCount val="12"/>
                <c:pt idx="0">
                  <c:v>1040</c:v>
                </c:pt>
                <c:pt idx="1">
                  <c:v>936</c:v>
                </c:pt>
                <c:pt idx="2">
                  <c:v>992</c:v>
                </c:pt>
                <c:pt idx="3">
                  <c:v>882</c:v>
                </c:pt>
                <c:pt idx="4">
                  <c:v>894</c:v>
                </c:pt>
                <c:pt idx="5">
                  <c:v>930</c:v>
                </c:pt>
                <c:pt idx="6">
                  <c:v>925</c:v>
                </c:pt>
                <c:pt idx="7">
                  <c:v>895</c:v>
                </c:pt>
                <c:pt idx="8">
                  <c:v>878</c:v>
                </c:pt>
                <c:pt idx="9">
                  <c:v>921</c:v>
                </c:pt>
                <c:pt idx="10">
                  <c:v>924</c:v>
                </c:pt>
                <c:pt idx="11">
                  <c:v>1022</c:v>
                </c:pt>
              </c:numCache>
            </c:numRef>
          </c:val>
          <c:smooth val="0"/>
          <c:extLst>
            <c:ext xmlns:c16="http://schemas.microsoft.com/office/drawing/2014/chart" uri="{C3380CC4-5D6E-409C-BE32-E72D297353CC}">
              <c16:uniqueId val="{00000005-8494-4123-9F76-C3D5D686D69F}"/>
            </c:ext>
          </c:extLst>
        </c:ser>
        <c:ser>
          <c:idx val="3"/>
          <c:order val="3"/>
          <c:tx>
            <c:strRef>
              <c:f>Hoja1!$E$4</c:f>
              <c:strCache>
                <c:ptCount val="1"/>
                <c:pt idx="0">
                  <c:v>2015</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Lbls>
            <c:dLbl>
              <c:idx val="0"/>
              <c:layout>
                <c:manualLayout>
                  <c:x val="-7.6094978783281905E-2"/>
                  <c:y val="-8.332994327002444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Gibson" panose="02000000000000000000"/>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494-4123-9F76-C3D5D686D69F}"/>
                </c:ext>
              </c:extLst>
            </c:dLbl>
            <c:dLbl>
              <c:idx val="1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Gibson" panose="02000000000000000000"/>
                      <a:ea typeface="+mn-ea"/>
                      <a:cs typeface="+mn-cs"/>
                    </a:defRPr>
                  </a:pPr>
                  <a:endParaRPr lang="es-PE"/>
                </a:p>
              </c:txPr>
              <c:showLegendKey val="0"/>
              <c:showVal val="1"/>
              <c:showCatName val="0"/>
              <c:showSerName val="0"/>
              <c:showPercent val="0"/>
              <c:showBubbleSize val="0"/>
              <c:extLst>
                <c:ext xmlns:c16="http://schemas.microsoft.com/office/drawing/2014/chart" uri="{C3380CC4-5D6E-409C-BE32-E72D297353CC}">
                  <c16:uniqueId val="{00000006-8494-4123-9F76-C3D5D686D69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Gibson" panose="0200000000000000000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Hoja1!$A$5:$A$16</c:f>
              <c:strCache>
                <c:ptCount val="12"/>
                <c:pt idx="0">
                  <c:v>Enero</c:v>
                </c:pt>
                <c:pt idx="1">
                  <c:v>Febrero</c:v>
                </c:pt>
                <c:pt idx="2">
                  <c:v>Marzo</c:v>
                </c:pt>
                <c:pt idx="3">
                  <c:v>Abril</c:v>
                </c:pt>
                <c:pt idx="4">
                  <c:v>Mayo</c:v>
                </c:pt>
                <c:pt idx="5">
                  <c:v>Junio</c:v>
                </c:pt>
                <c:pt idx="6">
                  <c:v>Julio</c:v>
                </c:pt>
                <c:pt idx="7">
                  <c:v>Agosto</c:v>
                </c:pt>
                <c:pt idx="8">
                  <c:v>Setiembre</c:v>
                </c:pt>
                <c:pt idx="9">
                  <c:v>Octubre</c:v>
                </c:pt>
                <c:pt idx="10">
                  <c:v>Noviembre</c:v>
                </c:pt>
                <c:pt idx="11">
                  <c:v>Diciembre</c:v>
                </c:pt>
              </c:strCache>
            </c:strRef>
          </c:cat>
          <c:val>
            <c:numRef>
              <c:f>Hoja1!$E$5:$E$16</c:f>
              <c:numCache>
                <c:formatCode>General</c:formatCode>
                <c:ptCount val="12"/>
                <c:pt idx="0">
                  <c:v>1124</c:v>
                </c:pt>
                <c:pt idx="1">
                  <c:v>1037</c:v>
                </c:pt>
                <c:pt idx="2">
                  <c:v>1029</c:v>
                </c:pt>
                <c:pt idx="3">
                  <c:v>983</c:v>
                </c:pt>
                <c:pt idx="4">
                  <c:v>1037</c:v>
                </c:pt>
                <c:pt idx="5">
                  <c:v>918</c:v>
                </c:pt>
                <c:pt idx="6">
                  <c:v>977</c:v>
                </c:pt>
                <c:pt idx="7">
                  <c:v>1007</c:v>
                </c:pt>
                <c:pt idx="8">
                  <c:v>959</c:v>
                </c:pt>
                <c:pt idx="9">
                  <c:v>988</c:v>
                </c:pt>
                <c:pt idx="10">
                  <c:v>953</c:v>
                </c:pt>
                <c:pt idx="11">
                  <c:v>931</c:v>
                </c:pt>
              </c:numCache>
            </c:numRef>
          </c:val>
          <c:smooth val="0"/>
          <c:extLst>
            <c:ext xmlns:c16="http://schemas.microsoft.com/office/drawing/2014/chart" uri="{C3380CC4-5D6E-409C-BE32-E72D297353CC}">
              <c16:uniqueId val="{00000007-8494-4123-9F76-C3D5D686D69F}"/>
            </c:ext>
          </c:extLst>
        </c:ser>
        <c:ser>
          <c:idx val="4"/>
          <c:order val="4"/>
          <c:tx>
            <c:strRef>
              <c:f>Hoja1!$F$4</c:f>
              <c:strCache>
                <c:ptCount val="1"/>
                <c:pt idx="0">
                  <c:v>2016</c:v>
                </c:pt>
              </c:strCache>
            </c:strRef>
          </c:tx>
          <c:spPr>
            <a:ln w="28575" cap="rnd">
              <a:solidFill>
                <a:schemeClr val="accent5"/>
              </a:solidFill>
              <a:round/>
            </a:ln>
            <a:effectLst/>
          </c:spPr>
          <c:marker>
            <c:symbol val="circle"/>
            <c:size val="5"/>
            <c:spPr>
              <a:solidFill>
                <a:schemeClr val="accent5"/>
              </a:solidFill>
              <a:ln w="9525">
                <a:solidFill>
                  <a:schemeClr val="accent5"/>
                </a:solidFill>
              </a:ln>
              <a:effectLst/>
            </c:spPr>
          </c:marker>
          <c:dLbls>
            <c:dLbl>
              <c:idx val="0"/>
              <c:layout>
                <c:manualLayout>
                  <c:x val="-7.6094978783281905E-2"/>
                  <c:y val="-1.2499491490503705E-2"/>
                </c:manualLayout>
              </c:layout>
              <c:tx>
                <c:rich>
                  <a:bodyPr/>
                  <a:lstStyle/>
                  <a:p>
                    <a:fld id="{5917ABF1-A7AD-4DA5-A500-33ACB4913405}" type="VALUE">
                      <a:rPr lang="en-US" sz="1200"/>
                      <a:pPr/>
                      <a:t>[VALOR]</a:t>
                    </a:fld>
                    <a:endParaRPr lang="es-PE"/>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494-4123-9F76-C3D5D686D69F}"/>
                </c:ext>
              </c:extLst>
            </c:dLbl>
            <c:dLbl>
              <c:idx val="11"/>
              <c:tx>
                <c:rich>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Gibson" panose="02000000000000000000"/>
                        <a:ea typeface="+mn-ea"/>
                        <a:cs typeface="+mn-cs"/>
                      </a:defRPr>
                    </a:pPr>
                    <a:r>
                      <a:rPr lang="en-US" dirty="0"/>
                      <a:t>?   (*)</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Gibson" panose="02000000000000000000"/>
                      <a:ea typeface="+mn-ea"/>
                      <a:cs typeface="+mn-cs"/>
                    </a:defRPr>
                  </a:pPr>
                  <a:endParaRPr lang="es-PE"/>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494-4123-9F76-C3D5D686D69F}"/>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Gibson" panose="02000000000000000000"/>
                    <a:ea typeface="+mn-ea"/>
                    <a:cs typeface="+mn-cs"/>
                  </a:defRPr>
                </a:pPr>
                <a:endParaRPr lang="es-P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Hoja1!$A$5:$A$16</c:f>
              <c:strCache>
                <c:ptCount val="12"/>
                <c:pt idx="0">
                  <c:v>Enero</c:v>
                </c:pt>
                <c:pt idx="1">
                  <c:v>Febrero</c:v>
                </c:pt>
                <c:pt idx="2">
                  <c:v>Marzo</c:v>
                </c:pt>
                <c:pt idx="3">
                  <c:v>Abril</c:v>
                </c:pt>
                <c:pt idx="4">
                  <c:v>Mayo</c:v>
                </c:pt>
                <c:pt idx="5">
                  <c:v>Junio</c:v>
                </c:pt>
                <c:pt idx="6">
                  <c:v>Julio</c:v>
                </c:pt>
                <c:pt idx="7">
                  <c:v>Agosto</c:v>
                </c:pt>
                <c:pt idx="8">
                  <c:v>Setiembre</c:v>
                </c:pt>
                <c:pt idx="9">
                  <c:v>Octubre</c:v>
                </c:pt>
                <c:pt idx="10">
                  <c:v>Noviembre</c:v>
                </c:pt>
                <c:pt idx="11">
                  <c:v>Diciembre</c:v>
                </c:pt>
              </c:strCache>
            </c:strRef>
          </c:cat>
          <c:val>
            <c:numRef>
              <c:f>Hoja1!$F$5:$F$16</c:f>
              <c:numCache>
                <c:formatCode>General</c:formatCode>
                <c:ptCount val="12"/>
                <c:pt idx="0">
                  <c:v>1179</c:v>
                </c:pt>
                <c:pt idx="1">
                  <c:v>1159</c:v>
                </c:pt>
                <c:pt idx="2">
                  <c:v>1139</c:v>
                </c:pt>
                <c:pt idx="3">
                  <c:v>1075</c:v>
                </c:pt>
                <c:pt idx="4">
                  <c:v>1127</c:v>
                </c:pt>
                <c:pt idx="5">
                  <c:v>1055</c:v>
                </c:pt>
                <c:pt idx="6">
                  <c:v>1206</c:v>
                </c:pt>
                <c:pt idx="7">
                  <c:v>1094</c:v>
                </c:pt>
                <c:pt idx="8">
                  <c:v>1046</c:v>
                </c:pt>
                <c:pt idx="9">
                  <c:v>1037</c:v>
                </c:pt>
                <c:pt idx="10">
                  <c:v>904</c:v>
                </c:pt>
                <c:pt idx="11">
                  <c:v>931</c:v>
                </c:pt>
              </c:numCache>
            </c:numRef>
          </c:val>
          <c:smooth val="0"/>
          <c:extLst>
            <c:ext xmlns:c16="http://schemas.microsoft.com/office/drawing/2014/chart" uri="{C3380CC4-5D6E-409C-BE32-E72D297353CC}">
              <c16:uniqueId val="{00000009-8494-4123-9F76-C3D5D686D69F}"/>
            </c:ext>
          </c:extLst>
        </c:ser>
        <c:dLbls>
          <c:showLegendKey val="0"/>
          <c:showVal val="1"/>
          <c:showCatName val="0"/>
          <c:showSerName val="0"/>
          <c:showPercent val="0"/>
          <c:showBubbleSize val="0"/>
        </c:dLbls>
        <c:marker val="1"/>
        <c:smooth val="0"/>
        <c:axId val="825319376"/>
        <c:axId val="825324816"/>
      </c:lineChart>
      <c:catAx>
        <c:axId val="825319376"/>
        <c:scaling>
          <c:orientation val="minMax"/>
        </c:scaling>
        <c:delete val="0"/>
        <c:axPos val="b"/>
        <c:numFmt formatCode="General"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Gibson" panose="02000000000000000000"/>
                <a:ea typeface="+mn-ea"/>
                <a:cs typeface="+mn-cs"/>
              </a:defRPr>
            </a:pPr>
            <a:endParaRPr lang="es-PE"/>
          </a:p>
        </c:txPr>
        <c:crossAx val="825324816"/>
        <c:crosses val="autoZero"/>
        <c:auto val="1"/>
        <c:lblAlgn val="ctr"/>
        <c:lblOffset val="100"/>
        <c:tickLblSkip val="11"/>
        <c:tickMarkSkip val="1"/>
        <c:noMultiLvlLbl val="0"/>
      </c:catAx>
      <c:valAx>
        <c:axId val="825324816"/>
        <c:scaling>
          <c:orientation val="minMax"/>
        </c:scaling>
        <c:delete val="1"/>
        <c:axPos val="l"/>
        <c:numFmt formatCode="General" sourceLinked="1"/>
        <c:majorTickMark val="none"/>
        <c:minorTickMark val="none"/>
        <c:tickLblPos val="nextTo"/>
        <c:crossAx val="825319376"/>
        <c:crosses val="autoZero"/>
        <c:crossBetween val="between"/>
      </c:valAx>
      <c:spPr>
        <a:noFill/>
        <a:ln>
          <a:noFill/>
        </a:ln>
        <a:effectLst/>
      </c:spPr>
    </c:plotArea>
    <c:legend>
      <c:legendPos val="t"/>
      <c:layout>
        <c:manualLayout>
          <c:xMode val="edge"/>
          <c:yMode val="edge"/>
          <c:x val="0.26443849688639859"/>
          <c:y val="9.9995931924029335E-2"/>
          <c:w val="0.43469182269879181"/>
          <c:h val="6.2122472707803224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Gibson" panose="02000000000000000000"/>
              <a:ea typeface="+mn-ea"/>
              <a:cs typeface="+mn-cs"/>
            </a:defRPr>
          </a:pPr>
          <a:endParaRPr lang="es-PE"/>
        </a:p>
      </c:txPr>
    </c:legend>
    <c:plotVisOnly val="1"/>
    <c:dispBlanksAs val="zero"/>
    <c:showDLblsOverMax val="0"/>
  </c:chart>
  <c:spPr>
    <a:noFill/>
    <a:ln>
      <a:noFill/>
    </a:ln>
    <a:effectLst/>
  </c:spPr>
  <c:txPr>
    <a:bodyPr/>
    <a:lstStyle/>
    <a:p>
      <a:pPr>
        <a:defRPr/>
      </a:pPr>
      <a:endParaRPr lang="es-P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572929469309548"/>
          <c:y val="7.377870768300733E-2"/>
          <c:w val="0.38141645877249908"/>
          <c:h val="0.85543289555568391"/>
        </c:manualLayout>
      </c:layout>
      <c:pieChart>
        <c:varyColors val="1"/>
        <c:ser>
          <c:idx val="0"/>
          <c:order val="0"/>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D9F-445E-A570-F6BA5930B1A6}"/>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D9F-445E-A570-F6BA5930B1A6}"/>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D9F-445E-A570-F6BA5930B1A6}"/>
              </c:ext>
            </c:extLst>
          </c:dPt>
          <c:dPt>
            <c:idx val="3"/>
            <c:bubble3D val="0"/>
            <c:spPr>
              <a:solidFill>
                <a:srgbClr val="E8FA60"/>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D9F-445E-A570-F6BA5930B1A6}"/>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0D9F-445E-A570-F6BA5930B1A6}"/>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PE"/>
                </a:p>
              </c:txPr>
              <c:dLblPos val="outEnd"/>
              <c:showLegendKey val="0"/>
              <c:showVal val="0"/>
              <c:showCatName val="1"/>
              <c:showSerName val="0"/>
              <c:showPercent val="1"/>
              <c:showBubbleSize val="0"/>
              <c:extLst>
                <c:ext xmlns:c16="http://schemas.microsoft.com/office/drawing/2014/chart" uri="{C3380CC4-5D6E-409C-BE32-E72D297353CC}">
                  <c16:uniqueId val="{00000001-0D9F-445E-A570-F6BA5930B1A6}"/>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PE"/>
                </a:p>
              </c:txPr>
              <c:dLblPos val="outEnd"/>
              <c:showLegendKey val="0"/>
              <c:showVal val="0"/>
              <c:showCatName val="1"/>
              <c:showSerName val="0"/>
              <c:showPercent val="1"/>
              <c:showBubbleSize val="0"/>
              <c:extLst>
                <c:ext xmlns:c16="http://schemas.microsoft.com/office/drawing/2014/chart" uri="{C3380CC4-5D6E-409C-BE32-E72D297353CC}">
                  <c16:uniqueId val="{00000003-0D9F-445E-A570-F6BA5930B1A6}"/>
                </c:ext>
              </c:extLst>
            </c:dLbl>
            <c:dLbl>
              <c:idx val="2"/>
              <c:layout>
                <c:manualLayout>
                  <c:x val="-3.2557471811601749E-2"/>
                  <c:y val="-3.4771057229053381E-2"/>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PE"/>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0D9F-445E-A570-F6BA5930B1A6}"/>
                </c:ext>
              </c:extLst>
            </c:dLbl>
            <c:dLbl>
              <c:idx val="3"/>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BC318012-B594-4D1A-BFED-BD61E7284F67}" type="CATEGORYNAME">
                      <a:rPr lang="en-US">
                        <a:solidFill>
                          <a:schemeClr val="accent6">
                            <a:lumMod val="75000"/>
                          </a:schemeClr>
                        </a:solidFill>
                      </a:rPr>
                      <a:pPr>
                        <a:defRPr/>
                      </a:pPr>
                      <a:t>[NOMBRE DE CATEGORÍA]</a:t>
                    </a:fld>
                    <a:r>
                      <a:rPr lang="en-US" baseline="0" dirty="0">
                        <a:solidFill>
                          <a:schemeClr val="accent6">
                            <a:lumMod val="75000"/>
                          </a:schemeClr>
                        </a:solidFill>
                      </a:rPr>
                      <a:t>
</a:t>
                    </a:r>
                    <a:fld id="{C326B8CB-B410-4DB6-B098-D8D56F9FB3F2}" type="PERCENTAGE">
                      <a:rPr lang="en-US" baseline="0">
                        <a:solidFill>
                          <a:schemeClr val="accent6">
                            <a:lumMod val="75000"/>
                          </a:schemeClr>
                        </a:solidFill>
                      </a:rPr>
                      <a:pPr>
                        <a:defRPr/>
                      </a:pPr>
                      <a:t>[PORCENTAJE]</a:t>
                    </a:fld>
                    <a:endParaRPr lang="en-US" baseline="0" dirty="0">
                      <a:solidFill>
                        <a:schemeClr val="accent6">
                          <a:lumMod val="75000"/>
                        </a:schemeClr>
                      </a:solidFill>
                    </a:endParaRPr>
                  </a:p>
                </c:rich>
              </c:tx>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PE"/>
                </a:p>
              </c:txPr>
              <c:dLblPos val="out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0D9F-445E-A570-F6BA5930B1A6}"/>
                </c:ext>
              </c:extLst>
            </c:dLbl>
            <c:dLbl>
              <c:idx val="4"/>
              <c:layout>
                <c:manualLayout>
                  <c:x val="-9.4571703833700296E-2"/>
                  <c:y val="6.9542114458106697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PE"/>
                </a:p>
              </c:txPr>
              <c:dLblPos val="bestFit"/>
              <c:showLegendKey val="0"/>
              <c:showVal val="0"/>
              <c:showCatName val="1"/>
              <c:showSerName val="0"/>
              <c:showPercent val="1"/>
              <c:showBubbleSize val="0"/>
              <c:extLst>
                <c:ext xmlns:c15="http://schemas.microsoft.com/office/drawing/2012/chart" uri="{CE6537A1-D6FC-4f65-9D91-7224C49458BB}">
                  <c15:layout>
                    <c:manualLayout>
                      <c:w val="0.1464931195942023"/>
                      <c:h val="0.12333293999145233"/>
                    </c:manualLayout>
                  </c15:layout>
                </c:ext>
                <c:ext xmlns:c16="http://schemas.microsoft.com/office/drawing/2014/chart" uri="{C3380CC4-5D6E-409C-BE32-E72D297353CC}">
                  <c16:uniqueId val="{00000009-0D9F-445E-A570-F6BA5930B1A6}"/>
                </c:ext>
              </c:extLst>
            </c:dLbl>
            <c:dLblPos val="outEnd"/>
            <c:showLegendKey val="0"/>
            <c:showVal val="0"/>
            <c:showCatName val="1"/>
            <c:showSerName val="0"/>
            <c:showPercent val="1"/>
            <c:showBubbleSize val="0"/>
            <c:showLeaderLines val="0"/>
            <c:extLst>
              <c:ext xmlns:c15="http://schemas.microsoft.com/office/drawing/2012/chart" uri="{CE6537A1-D6FC-4f65-9D91-7224C49458BB}"/>
            </c:extLst>
          </c:dLbls>
          <c:cat>
            <c:strRef>
              <c:f>Hoja1!$B$2:$F$2</c:f>
              <c:strCache>
                <c:ptCount val="5"/>
                <c:pt idx="0">
                  <c:v>Gastos médicos</c:v>
                </c:pt>
                <c:pt idx="1">
                  <c:v>Incap. Temporal</c:v>
                </c:pt>
                <c:pt idx="2">
                  <c:v>Invalidez</c:v>
                </c:pt>
                <c:pt idx="3">
                  <c:v>Indem. Muerte</c:v>
                </c:pt>
                <c:pt idx="4">
                  <c:v>Sepelio</c:v>
                </c:pt>
              </c:strCache>
            </c:strRef>
          </c:cat>
          <c:val>
            <c:numRef>
              <c:f>Hoja1!$B$14:$F$14</c:f>
              <c:numCache>
                <c:formatCode>0%</c:formatCode>
                <c:ptCount val="5"/>
                <c:pt idx="0">
                  <c:v>0.52333601199751367</c:v>
                </c:pt>
                <c:pt idx="1">
                  <c:v>0.13859467159843877</c:v>
                </c:pt>
                <c:pt idx="2">
                  <c:v>2.1328680948878846E-2</c:v>
                </c:pt>
                <c:pt idx="3">
                  <c:v>0.26237133284043551</c:v>
                </c:pt>
                <c:pt idx="4">
                  <c:v>5.4369302614733141E-2</c:v>
                </c:pt>
              </c:numCache>
            </c:numRef>
          </c:val>
          <c:extLst>
            <c:ext xmlns:c16="http://schemas.microsoft.com/office/drawing/2014/chart" uri="{C3380CC4-5D6E-409C-BE32-E72D297353CC}">
              <c16:uniqueId val="{00000000-E1F2-4116-B829-84110E8A1B0B}"/>
            </c:ext>
          </c:extLst>
        </c:ser>
        <c:dLbls>
          <c:dLblPos val="outEnd"/>
          <c:showLegendKey val="0"/>
          <c:showVal val="0"/>
          <c:showCatName val="0"/>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s-P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3681182127010956"/>
          <c:y val="0.33885212893401367"/>
          <c:w val="0.28342749297016911"/>
          <c:h val="0.5408220647553772"/>
        </c:manualLayout>
      </c:layout>
      <c:pieChart>
        <c:varyColors val="1"/>
        <c:ser>
          <c:idx val="0"/>
          <c:order val="0"/>
          <c:explosion val="9"/>
          <c:dPt>
            <c:idx val="0"/>
            <c:bubble3D val="0"/>
            <c:spPr>
              <a:solidFill>
                <a:schemeClr val="accent1"/>
              </a:solidFill>
              <a:ln w="19050">
                <a:solidFill>
                  <a:schemeClr val="lt1"/>
                </a:solidFill>
              </a:ln>
              <a:effectLst/>
            </c:spPr>
            <c:extLst>
              <c:ext xmlns:c16="http://schemas.microsoft.com/office/drawing/2014/chart" uri="{C3380CC4-5D6E-409C-BE32-E72D297353CC}">
                <c16:uniqueId val="{00000000-90A8-48E6-BB42-E83BA3009CE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1-90A8-48E6-BB42-E83BA3009CE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2-90A8-48E6-BB42-E83BA3009CE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3-90A8-48E6-BB42-E83BA3009CE0}"/>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4-90A8-48E6-BB42-E83BA3009CE0}"/>
              </c:ext>
            </c:extLst>
          </c:dPt>
          <c:dPt>
            <c:idx val="5"/>
            <c:bubble3D val="0"/>
            <c:spPr>
              <a:solidFill>
                <a:srgbClr val="E4F949"/>
              </a:solidFill>
              <a:ln w="19050">
                <a:solidFill>
                  <a:schemeClr val="lt1"/>
                </a:solidFill>
              </a:ln>
              <a:effectLst/>
            </c:spPr>
            <c:extLst>
              <c:ext xmlns:c16="http://schemas.microsoft.com/office/drawing/2014/chart" uri="{C3380CC4-5D6E-409C-BE32-E72D297353CC}">
                <c16:uniqueId val="{00000005-90A8-48E6-BB42-E83BA3009CE0}"/>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6-90A8-48E6-BB42-E83BA3009CE0}"/>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7-90A8-48E6-BB42-E83BA3009CE0}"/>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8-90A8-48E6-BB42-E83BA3009CE0}"/>
              </c:ext>
            </c:extLst>
          </c:dPt>
          <c:dLbls>
            <c:dLbl>
              <c:idx val="0"/>
              <c:layout>
                <c:manualLayout>
                  <c:x val="0.11197018546260684"/>
                  <c:y val="4.9459117219797087E-2"/>
                </c:manualLayout>
              </c:layout>
              <c:tx>
                <c:rich>
                  <a:bodyPr/>
                  <a:lstStyle/>
                  <a:p>
                    <a:fld id="{E12284CA-4A3B-490F-B005-5DB80CCD6D50}" type="CATEGORYNAME">
                      <a:rPr lang="en-US"/>
                      <a:pPr/>
                      <a:t>[NOMBRE DE CATEGORÍA]</a:t>
                    </a:fld>
                    <a:r>
                      <a:rPr lang="en-US"/>
                      <a:t>
</a:t>
                    </a:r>
                    <a:fld id="{368AFAB8-6AC7-48D1-BB49-6843E7C93A49}" type="PERCENTAGE">
                      <a:rPr lang="en-US"/>
                      <a:pPr/>
                      <a:t>[PORCENTAJE]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90A8-48E6-BB42-E83BA3009CE0}"/>
                </c:ext>
              </c:extLst>
            </c:dLbl>
            <c:dLbl>
              <c:idx val="1"/>
              <c:layout>
                <c:manualLayout>
                  <c:x val="-2.7951833286191875E-2"/>
                  <c:y val="1.126932476356822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0A8-48E6-BB42-E83BA3009CE0}"/>
                </c:ext>
              </c:extLst>
            </c:dLbl>
            <c:dLbl>
              <c:idx val="2"/>
              <c:layout>
                <c:manualLayout>
                  <c:x val="-0.12366488606806376"/>
                  <c:y val="7.366364258815473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90A8-48E6-BB42-E83BA3009CE0}"/>
                </c:ext>
              </c:extLst>
            </c:dLbl>
            <c:dLbl>
              <c:idx val="3"/>
              <c:layout>
                <c:manualLayout>
                  <c:x val="-9.526794598260982E-2"/>
                  <c:y val="-1.996759710390930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0A8-48E6-BB42-E83BA3009CE0}"/>
                </c:ext>
              </c:extLst>
            </c:dLbl>
            <c:dLbl>
              <c:idx val="4"/>
              <c:layout>
                <c:manualLayout>
                  <c:x val="-5.1810676623196383E-2"/>
                  <c:y val="-2.4301266689489901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4-90A8-48E6-BB42-E83BA3009CE0}"/>
                </c:ext>
              </c:extLst>
            </c:dLbl>
            <c:dLbl>
              <c:idx val="5"/>
              <c:layout>
                <c:manualLayout>
                  <c:x val="-0.15628957612182531"/>
                  <c:y val="-8.185999738538427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90A8-48E6-BB42-E83BA3009CE0}"/>
                </c:ext>
              </c:extLst>
            </c:dLbl>
            <c:dLbl>
              <c:idx val="6"/>
              <c:layout>
                <c:manualLayout>
                  <c:x val="4.3603382910469522E-3"/>
                  <c:y val="-8.353564287335210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6-90A8-48E6-BB42-E83BA3009CE0}"/>
                </c:ext>
              </c:extLst>
            </c:dLbl>
            <c:dLbl>
              <c:idx val="7"/>
              <c:layout>
                <c:manualLayout>
                  <c:x val="0.23717224552291288"/>
                  <c:y val="-7.371294396182373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0A8-48E6-BB42-E83BA3009CE0}"/>
                </c:ext>
              </c:extLst>
            </c:dLbl>
            <c:dLbl>
              <c:idx val="8"/>
              <c:layout>
                <c:manualLayout>
                  <c:x val="0.35119577866127411"/>
                  <c:y val="0.1034723410890783"/>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8-90A8-48E6-BB42-E83BA3009CE0}"/>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PE"/>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Hoja1!$B$7:$B$15</c:f>
              <c:strCache>
                <c:ptCount val="9"/>
                <c:pt idx="0">
                  <c:v>APORTES EMPRESAS ASEGURADORAS</c:v>
                </c:pt>
                <c:pt idx="1">
                  <c:v>INDEMNIZACIONES POR MUERTE - ASEGURADORAS</c:v>
                </c:pt>
                <c:pt idx="2">
                  <c:v>APORTES AFOCAT</c:v>
                </c:pt>
                <c:pt idx="3">
                  <c:v>INDEMNIZACIONES POR MUERTE - AFOCAT</c:v>
                </c:pt>
                <c:pt idx="4">
                  <c:v>CONVENIO FONDO-SAT</c:v>
                </c:pt>
                <c:pt idx="5">
                  <c:v>MUNICIPALIDADES PROVINCIALES</c:v>
                </c:pt>
                <c:pt idx="6">
                  <c:v>INTERESES</c:v>
                </c:pt>
                <c:pt idx="7">
                  <c:v>LIQUIDACION AFOCAT D.S.N° 039-2008-MTC</c:v>
                </c:pt>
                <c:pt idx="8">
                  <c:v>DEVOLUCIÓN GASTOS BANCARIOS</c:v>
                </c:pt>
              </c:strCache>
            </c:strRef>
          </c:cat>
          <c:val>
            <c:numRef>
              <c:f>Hoja1!$P$7:$P$15</c:f>
              <c:numCache>
                <c:formatCode>#,##0.00</c:formatCode>
                <c:ptCount val="9"/>
                <c:pt idx="0">
                  <c:v>32377761.612999998</c:v>
                </c:pt>
                <c:pt idx="1">
                  <c:v>12071600.040000001</c:v>
                </c:pt>
                <c:pt idx="2">
                  <c:v>2075210.6099999996</c:v>
                </c:pt>
                <c:pt idx="3">
                  <c:v>294400</c:v>
                </c:pt>
                <c:pt idx="4">
                  <c:v>9664684.7999999989</c:v>
                </c:pt>
                <c:pt idx="5">
                  <c:v>1942491.56</c:v>
                </c:pt>
                <c:pt idx="6">
                  <c:v>112079.40000000001</c:v>
                </c:pt>
                <c:pt idx="7">
                  <c:v>14.74</c:v>
                </c:pt>
                <c:pt idx="8">
                  <c:v>446.59999999999997</c:v>
                </c:pt>
              </c:numCache>
            </c:numRef>
          </c:val>
          <c:extLst>
            <c:ext xmlns:c16="http://schemas.microsoft.com/office/drawing/2014/chart" uri="{C3380CC4-5D6E-409C-BE32-E72D297353CC}">
              <c16:uniqueId val="{00000009-90A8-48E6-BB42-E83BA3009CE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es-PE"/>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 Id="rId5" Type="http://schemas.openxmlformats.org/officeDocument/2006/relationships/image" Target="../media/image13.png"/><Relationship Id="rId4"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F51DEBF-E81A-4842-AAED-322CD6D35F4F}"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s-PE"/>
        </a:p>
      </dgm:t>
    </dgm:pt>
    <dgm:pt modelId="{78630791-76A9-438C-B78A-A453F18816F0}">
      <dgm:prSet phldrT="[Texto]" custT="1"/>
      <dgm:spPr/>
      <dgm:t>
        <a:bodyPr/>
        <a:lstStyle/>
        <a:p>
          <a:r>
            <a:rPr lang="es-PE" sz="1400" dirty="0">
              <a:latin typeface="Gibson" panose="02000000000000000000"/>
            </a:rPr>
            <a:t>Fin social para asegurar la atención de las víctimas.</a:t>
          </a:r>
        </a:p>
      </dgm:t>
    </dgm:pt>
    <dgm:pt modelId="{384611BB-3F2B-4785-8B35-5357BD34DDBA}" type="parTrans" cxnId="{658DA538-13B3-4B8D-97B1-41881B2A8F66}">
      <dgm:prSet/>
      <dgm:spPr/>
      <dgm:t>
        <a:bodyPr/>
        <a:lstStyle/>
        <a:p>
          <a:endParaRPr lang="es-PE"/>
        </a:p>
      </dgm:t>
    </dgm:pt>
    <dgm:pt modelId="{F4AD767E-518A-4444-9779-D66F61F8B84C}" type="sibTrans" cxnId="{658DA538-13B3-4B8D-97B1-41881B2A8F66}">
      <dgm:prSet/>
      <dgm:spPr/>
      <dgm:t>
        <a:bodyPr/>
        <a:lstStyle/>
        <a:p>
          <a:endParaRPr lang="es-PE"/>
        </a:p>
      </dgm:t>
    </dgm:pt>
    <dgm:pt modelId="{19B83206-9A9E-4DA1-B6D9-9D0E65042467}">
      <dgm:prSet phldrT="[Texto]" custT="1"/>
      <dgm:spPr/>
      <dgm:t>
        <a:bodyPr/>
        <a:lstStyle/>
        <a:p>
          <a:r>
            <a:rPr lang="es-PE" sz="1400" dirty="0">
              <a:latin typeface="Gibson" panose="02000000000000000000"/>
            </a:rPr>
            <a:t>Su cobertura no tiene límite en el número de personas afectadas, sin importar las causas.</a:t>
          </a:r>
        </a:p>
      </dgm:t>
    </dgm:pt>
    <dgm:pt modelId="{A4464330-B324-49B7-9E1C-29E17221C81D}" type="parTrans" cxnId="{1A1D0AAC-CA7C-4065-B1C3-A5B0F1FF4D01}">
      <dgm:prSet/>
      <dgm:spPr/>
      <dgm:t>
        <a:bodyPr/>
        <a:lstStyle/>
        <a:p>
          <a:endParaRPr lang="es-PE"/>
        </a:p>
      </dgm:t>
    </dgm:pt>
    <dgm:pt modelId="{7B1E10B4-008A-4A4B-BD3D-944DFFDD8C2D}" type="sibTrans" cxnId="{1A1D0AAC-CA7C-4065-B1C3-A5B0F1FF4D01}">
      <dgm:prSet/>
      <dgm:spPr/>
      <dgm:t>
        <a:bodyPr/>
        <a:lstStyle/>
        <a:p>
          <a:endParaRPr lang="es-PE"/>
        </a:p>
      </dgm:t>
    </dgm:pt>
    <dgm:pt modelId="{24945E95-D344-4152-A5F1-F0D8EF424A8E}">
      <dgm:prSet phldrT="[Texto]"/>
      <dgm:spPr/>
      <dgm:t>
        <a:bodyPr/>
        <a:lstStyle/>
        <a:p>
          <a:r>
            <a:rPr lang="es-PE" dirty="0">
              <a:latin typeface="Gibson" panose="02000000000000000000"/>
            </a:rPr>
            <a:t>Los beneficiarios cobran las indemnizaciones en un plazo máximo de 10 días calendario.</a:t>
          </a:r>
        </a:p>
      </dgm:t>
    </dgm:pt>
    <dgm:pt modelId="{6470366C-3625-4EEA-ABB7-FDFC7D8420F3}" type="parTrans" cxnId="{DDB2A061-E3F4-470C-B2C0-D60259CE6BA2}">
      <dgm:prSet/>
      <dgm:spPr/>
      <dgm:t>
        <a:bodyPr/>
        <a:lstStyle/>
        <a:p>
          <a:endParaRPr lang="es-PE"/>
        </a:p>
      </dgm:t>
    </dgm:pt>
    <dgm:pt modelId="{6666E908-4DC4-41CF-BC25-C9EE8D30A537}" type="sibTrans" cxnId="{DDB2A061-E3F4-470C-B2C0-D60259CE6BA2}">
      <dgm:prSet/>
      <dgm:spPr/>
      <dgm:t>
        <a:bodyPr/>
        <a:lstStyle/>
        <a:p>
          <a:endParaRPr lang="es-PE"/>
        </a:p>
      </dgm:t>
    </dgm:pt>
    <dgm:pt modelId="{26D904F8-384F-4CA9-BE26-5139285BA34E}" type="pres">
      <dgm:prSet presAssocID="{3F51DEBF-E81A-4842-AAED-322CD6D35F4F}" presName="Name0" presStyleCnt="0">
        <dgm:presLayoutVars>
          <dgm:chMax val="7"/>
          <dgm:chPref val="7"/>
          <dgm:dir/>
        </dgm:presLayoutVars>
      </dgm:prSet>
      <dgm:spPr/>
    </dgm:pt>
    <dgm:pt modelId="{3B4211D2-452C-45ED-BB64-FE759005E260}" type="pres">
      <dgm:prSet presAssocID="{3F51DEBF-E81A-4842-AAED-322CD6D35F4F}" presName="Name1" presStyleCnt="0"/>
      <dgm:spPr/>
    </dgm:pt>
    <dgm:pt modelId="{E43AF7E3-092C-42CA-B47D-52667035B262}" type="pres">
      <dgm:prSet presAssocID="{3F51DEBF-E81A-4842-AAED-322CD6D35F4F}" presName="cycle" presStyleCnt="0"/>
      <dgm:spPr/>
    </dgm:pt>
    <dgm:pt modelId="{D8193366-304F-4A1C-9017-9BBAAE7E32CC}" type="pres">
      <dgm:prSet presAssocID="{3F51DEBF-E81A-4842-AAED-322CD6D35F4F}" presName="srcNode" presStyleLbl="node1" presStyleIdx="0" presStyleCnt="3"/>
      <dgm:spPr/>
    </dgm:pt>
    <dgm:pt modelId="{11919DEC-517F-4A3D-B419-249F23B77ABE}" type="pres">
      <dgm:prSet presAssocID="{3F51DEBF-E81A-4842-AAED-322CD6D35F4F}" presName="conn" presStyleLbl="parChTrans1D2" presStyleIdx="0" presStyleCnt="1"/>
      <dgm:spPr/>
    </dgm:pt>
    <dgm:pt modelId="{BAE3DC71-DFE2-47A6-8D87-71E107A1EF1A}" type="pres">
      <dgm:prSet presAssocID="{3F51DEBF-E81A-4842-AAED-322CD6D35F4F}" presName="extraNode" presStyleLbl="node1" presStyleIdx="0" presStyleCnt="3"/>
      <dgm:spPr/>
    </dgm:pt>
    <dgm:pt modelId="{B0B588CC-585B-4681-A367-D6394B0DC7C4}" type="pres">
      <dgm:prSet presAssocID="{3F51DEBF-E81A-4842-AAED-322CD6D35F4F}" presName="dstNode" presStyleLbl="node1" presStyleIdx="0" presStyleCnt="3"/>
      <dgm:spPr/>
    </dgm:pt>
    <dgm:pt modelId="{5FAE825A-6FEF-4B14-943A-4A0EF99B3807}" type="pres">
      <dgm:prSet presAssocID="{78630791-76A9-438C-B78A-A453F18816F0}" presName="text_1" presStyleLbl="node1" presStyleIdx="0" presStyleCnt="3">
        <dgm:presLayoutVars>
          <dgm:bulletEnabled val="1"/>
        </dgm:presLayoutVars>
      </dgm:prSet>
      <dgm:spPr/>
    </dgm:pt>
    <dgm:pt modelId="{BD5D0A36-BF50-4497-A89D-E1C8AE7EE92E}" type="pres">
      <dgm:prSet presAssocID="{78630791-76A9-438C-B78A-A453F18816F0}" presName="accent_1" presStyleCnt="0"/>
      <dgm:spPr/>
    </dgm:pt>
    <dgm:pt modelId="{CFFEDA74-6AC6-4FA5-9633-ADD9D23E903B}" type="pres">
      <dgm:prSet presAssocID="{78630791-76A9-438C-B78A-A453F18816F0}" presName="accentRepeatNode" presStyleLbl="solidFgAcc1" presStyleIdx="0" presStyleCnt="3"/>
      <dgm:spPr/>
    </dgm:pt>
    <dgm:pt modelId="{CAACDF6F-1FBF-4AE9-B31B-534642CDD86A}" type="pres">
      <dgm:prSet presAssocID="{19B83206-9A9E-4DA1-B6D9-9D0E65042467}" presName="text_2" presStyleLbl="node1" presStyleIdx="1" presStyleCnt="3">
        <dgm:presLayoutVars>
          <dgm:bulletEnabled val="1"/>
        </dgm:presLayoutVars>
      </dgm:prSet>
      <dgm:spPr/>
    </dgm:pt>
    <dgm:pt modelId="{9FB3CB0A-8FCC-4906-A7CD-22ABC4E8303A}" type="pres">
      <dgm:prSet presAssocID="{19B83206-9A9E-4DA1-B6D9-9D0E65042467}" presName="accent_2" presStyleCnt="0"/>
      <dgm:spPr/>
    </dgm:pt>
    <dgm:pt modelId="{5367C0E8-9C2E-47C6-952A-70D95501E886}" type="pres">
      <dgm:prSet presAssocID="{19B83206-9A9E-4DA1-B6D9-9D0E65042467}" presName="accentRepeatNode" presStyleLbl="solidFgAcc1" presStyleIdx="1" presStyleCnt="3"/>
      <dgm:spPr/>
    </dgm:pt>
    <dgm:pt modelId="{1BAB1DA3-BCE5-42E1-8AF9-E290D7588277}" type="pres">
      <dgm:prSet presAssocID="{24945E95-D344-4152-A5F1-F0D8EF424A8E}" presName="text_3" presStyleLbl="node1" presStyleIdx="2" presStyleCnt="3">
        <dgm:presLayoutVars>
          <dgm:bulletEnabled val="1"/>
        </dgm:presLayoutVars>
      </dgm:prSet>
      <dgm:spPr/>
    </dgm:pt>
    <dgm:pt modelId="{F3B74154-DF4D-4061-8380-3BBF87B2DD2B}" type="pres">
      <dgm:prSet presAssocID="{24945E95-D344-4152-A5F1-F0D8EF424A8E}" presName="accent_3" presStyleCnt="0"/>
      <dgm:spPr/>
    </dgm:pt>
    <dgm:pt modelId="{B1A43C0C-942F-4A58-8BB9-48365467EAFC}" type="pres">
      <dgm:prSet presAssocID="{24945E95-D344-4152-A5F1-F0D8EF424A8E}" presName="accentRepeatNode" presStyleLbl="solidFgAcc1" presStyleIdx="2" presStyleCnt="3"/>
      <dgm:spPr/>
    </dgm:pt>
  </dgm:ptLst>
  <dgm:cxnLst>
    <dgm:cxn modelId="{8D2B25A3-A2D1-4AD8-8F93-5F4EF056C654}" type="presOf" srcId="{F4AD767E-518A-4444-9779-D66F61F8B84C}" destId="{11919DEC-517F-4A3D-B419-249F23B77ABE}" srcOrd="0" destOrd="0" presId="urn:microsoft.com/office/officeart/2008/layout/VerticalCurvedList"/>
    <dgm:cxn modelId="{CEE20468-6E54-486C-9756-AE64AFFBE2D5}" type="presOf" srcId="{24945E95-D344-4152-A5F1-F0D8EF424A8E}" destId="{1BAB1DA3-BCE5-42E1-8AF9-E290D7588277}" srcOrd="0" destOrd="0" presId="urn:microsoft.com/office/officeart/2008/layout/VerticalCurvedList"/>
    <dgm:cxn modelId="{1A1D0AAC-CA7C-4065-B1C3-A5B0F1FF4D01}" srcId="{3F51DEBF-E81A-4842-AAED-322CD6D35F4F}" destId="{19B83206-9A9E-4DA1-B6D9-9D0E65042467}" srcOrd="1" destOrd="0" parTransId="{A4464330-B324-49B7-9E1C-29E17221C81D}" sibTransId="{7B1E10B4-008A-4A4B-BD3D-944DFFDD8C2D}"/>
    <dgm:cxn modelId="{658DA538-13B3-4B8D-97B1-41881B2A8F66}" srcId="{3F51DEBF-E81A-4842-AAED-322CD6D35F4F}" destId="{78630791-76A9-438C-B78A-A453F18816F0}" srcOrd="0" destOrd="0" parTransId="{384611BB-3F2B-4785-8B35-5357BD34DDBA}" sibTransId="{F4AD767E-518A-4444-9779-D66F61F8B84C}"/>
    <dgm:cxn modelId="{05AFF762-4A33-42C2-AD66-F5147C377D5A}" type="presOf" srcId="{3F51DEBF-E81A-4842-AAED-322CD6D35F4F}" destId="{26D904F8-384F-4CA9-BE26-5139285BA34E}" srcOrd="0" destOrd="0" presId="urn:microsoft.com/office/officeart/2008/layout/VerticalCurvedList"/>
    <dgm:cxn modelId="{D6DF4C45-F9BF-4571-A9C3-2338D434A94B}" type="presOf" srcId="{78630791-76A9-438C-B78A-A453F18816F0}" destId="{5FAE825A-6FEF-4B14-943A-4A0EF99B3807}" srcOrd="0" destOrd="0" presId="urn:microsoft.com/office/officeart/2008/layout/VerticalCurvedList"/>
    <dgm:cxn modelId="{FDB4ABC6-57E8-438A-903E-354D99A9B91D}" type="presOf" srcId="{19B83206-9A9E-4DA1-B6D9-9D0E65042467}" destId="{CAACDF6F-1FBF-4AE9-B31B-534642CDD86A}" srcOrd="0" destOrd="0" presId="urn:microsoft.com/office/officeart/2008/layout/VerticalCurvedList"/>
    <dgm:cxn modelId="{DDB2A061-E3F4-470C-B2C0-D60259CE6BA2}" srcId="{3F51DEBF-E81A-4842-AAED-322CD6D35F4F}" destId="{24945E95-D344-4152-A5F1-F0D8EF424A8E}" srcOrd="2" destOrd="0" parTransId="{6470366C-3625-4EEA-ABB7-FDFC7D8420F3}" sibTransId="{6666E908-4DC4-41CF-BC25-C9EE8D30A537}"/>
    <dgm:cxn modelId="{8B0BFCA4-97C2-4CA2-A43B-6D950E3DBE79}" type="presParOf" srcId="{26D904F8-384F-4CA9-BE26-5139285BA34E}" destId="{3B4211D2-452C-45ED-BB64-FE759005E260}" srcOrd="0" destOrd="0" presId="urn:microsoft.com/office/officeart/2008/layout/VerticalCurvedList"/>
    <dgm:cxn modelId="{B5AC159B-CE81-495C-A680-EE21EBDBF366}" type="presParOf" srcId="{3B4211D2-452C-45ED-BB64-FE759005E260}" destId="{E43AF7E3-092C-42CA-B47D-52667035B262}" srcOrd="0" destOrd="0" presId="urn:microsoft.com/office/officeart/2008/layout/VerticalCurvedList"/>
    <dgm:cxn modelId="{270461C5-9A9D-4CED-805A-DC5D33D69AC4}" type="presParOf" srcId="{E43AF7E3-092C-42CA-B47D-52667035B262}" destId="{D8193366-304F-4A1C-9017-9BBAAE7E32CC}" srcOrd="0" destOrd="0" presId="urn:microsoft.com/office/officeart/2008/layout/VerticalCurvedList"/>
    <dgm:cxn modelId="{514AD0EE-BD67-4039-908C-38F7493E7E4B}" type="presParOf" srcId="{E43AF7E3-092C-42CA-B47D-52667035B262}" destId="{11919DEC-517F-4A3D-B419-249F23B77ABE}" srcOrd="1" destOrd="0" presId="urn:microsoft.com/office/officeart/2008/layout/VerticalCurvedList"/>
    <dgm:cxn modelId="{5FAD53D5-B63A-4022-9FB9-E856A0F3C1B1}" type="presParOf" srcId="{E43AF7E3-092C-42CA-B47D-52667035B262}" destId="{BAE3DC71-DFE2-47A6-8D87-71E107A1EF1A}" srcOrd="2" destOrd="0" presId="urn:microsoft.com/office/officeart/2008/layout/VerticalCurvedList"/>
    <dgm:cxn modelId="{CC46A14D-5533-40BE-B1C4-CFD42B4F5F37}" type="presParOf" srcId="{E43AF7E3-092C-42CA-B47D-52667035B262}" destId="{B0B588CC-585B-4681-A367-D6394B0DC7C4}" srcOrd="3" destOrd="0" presId="urn:microsoft.com/office/officeart/2008/layout/VerticalCurvedList"/>
    <dgm:cxn modelId="{6B6862B0-3EFD-4ACB-8E8E-CCF37102C231}" type="presParOf" srcId="{3B4211D2-452C-45ED-BB64-FE759005E260}" destId="{5FAE825A-6FEF-4B14-943A-4A0EF99B3807}" srcOrd="1" destOrd="0" presId="urn:microsoft.com/office/officeart/2008/layout/VerticalCurvedList"/>
    <dgm:cxn modelId="{6362B5EC-A136-4751-9929-EF2FFE289993}" type="presParOf" srcId="{3B4211D2-452C-45ED-BB64-FE759005E260}" destId="{BD5D0A36-BF50-4497-A89D-E1C8AE7EE92E}" srcOrd="2" destOrd="0" presId="urn:microsoft.com/office/officeart/2008/layout/VerticalCurvedList"/>
    <dgm:cxn modelId="{E6869AF1-D6F3-48B3-B4C7-1B765E9370DC}" type="presParOf" srcId="{BD5D0A36-BF50-4497-A89D-E1C8AE7EE92E}" destId="{CFFEDA74-6AC6-4FA5-9633-ADD9D23E903B}" srcOrd="0" destOrd="0" presId="urn:microsoft.com/office/officeart/2008/layout/VerticalCurvedList"/>
    <dgm:cxn modelId="{AA385BF0-3C7D-478C-80CE-8E4E794B4B0A}" type="presParOf" srcId="{3B4211D2-452C-45ED-BB64-FE759005E260}" destId="{CAACDF6F-1FBF-4AE9-B31B-534642CDD86A}" srcOrd="3" destOrd="0" presId="urn:microsoft.com/office/officeart/2008/layout/VerticalCurvedList"/>
    <dgm:cxn modelId="{76299C29-13B1-421B-9A9E-4B1FF0677C86}" type="presParOf" srcId="{3B4211D2-452C-45ED-BB64-FE759005E260}" destId="{9FB3CB0A-8FCC-4906-A7CD-22ABC4E8303A}" srcOrd="4" destOrd="0" presId="urn:microsoft.com/office/officeart/2008/layout/VerticalCurvedList"/>
    <dgm:cxn modelId="{297D361B-9905-47E7-99B1-A1F571564672}" type="presParOf" srcId="{9FB3CB0A-8FCC-4906-A7CD-22ABC4E8303A}" destId="{5367C0E8-9C2E-47C6-952A-70D95501E886}" srcOrd="0" destOrd="0" presId="urn:microsoft.com/office/officeart/2008/layout/VerticalCurvedList"/>
    <dgm:cxn modelId="{203E9B7C-D9A1-4864-AA08-EE469B88C11A}" type="presParOf" srcId="{3B4211D2-452C-45ED-BB64-FE759005E260}" destId="{1BAB1DA3-BCE5-42E1-8AF9-E290D7588277}" srcOrd="5" destOrd="0" presId="urn:microsoft.com/office/officeart/2008/layout/VerticalCurvedList"/>
    <dgm:cxn modelId="{BD5509FA-5096-40BC-B9ED-B78BD08B5E4F}" type="presParOf" srcId="{3B4211D2-452C-45ED-BB64-FE759005E260}" destId="{F3B74154-DF4D-4061-8380-3BBF87B2DD2B}" srcOrd="6" destOrd="0" presId="urn:microsoft.com/office/officeart/2008/layout/VerticalCurvedList"/>
    <dgm:cxn modelId="{6C1C847F-7A5B-4143-BC92-67047387C255}" type="presParOf" srcId="{F3B74154-DF4D-4061-8380-3BBF87B2DD2B}" destId="{B1A43C0C-942F-4A58-8BB9-48365467EAFC}" srcOrd="0" destOrd="0" presId="urn:microsoft.com/office/officeart/2008/layout/VerticalCurved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CEF9CC-B39C-4055-B3D2-5BBBFFB71592}" type="doc">
      <dgm:prSet loTypeId="urn:microsoft.com/office/officeart/2005/8/layout/bList2" loCatId="list" qsTypeId="urn:microsoft.com/office/officeart/2005/8/quickstyle/simple1" qsCatId="simple" csTypeId="urn:microsoft.com/office/officeart/2005/8/colors/accent2_2" csCatId="accent2" phldr="1"/>
      <dgm:spPr/>
    </dgm:pt>
    <dgm:pt modelId="{811458DA-E3A3-4FEE-891B-1D63BBE902CC}">
      <dgm:prSet phldrT="[Texto]"/>
      <dgm:spPr/>
      <dgm:t>
        <a:bodyPr/>
        <a:lstStyle/>
        <a:p>
          <a:r>
            <a:rPr lang="es-ES" dirty="0"/>
            <a:t>Hasta 5 UIT</a:t>
          </a:r>
        </a:p>
      </dgm:t>
    </dgm:pt>
    <dgm:pt modelId="{1E0705AD-DE3F-4546-9323-61F29B555959}" type="parTrans" cxnId="{8F95BE0A-057D-4717-A507-82A3E9D6B00A}">
      <dgm:prSet/>
      <dgm:spPr/>
      <dgm:t>
        <a:bodyPr/>
        <a:lstStyle/>
        <a:p>
          <a:endParaRPr lang="es-ES"/>
        </a:p>
      </dgm:t>
    </dgm:pt>
    <dgm:pt modelId="{108D1BF3-850A-4837-92DE-8BB7F42BDEC7}" type="sibTrans" cxnId="{8F95BE0A-057D-4717-A507-82A3E9D6B00A}">
      <dgm:prSet/>
      <dgm:spPr/>
      <dgm:t>
        <a:bodyPr/>
        <a:lstStyle/>
        <a:p>
          <a:endParaRPr lang="es-ES"/>
        </a:p>
      </dgm:t>
    </dgm:pt>
    <dgm:pt modelId="{8A4DB1E8-B603-4DF1-A3A1-92C20A29EAF1}">
      <dgm:prSet phldrT="[Texto]"/>
      <dgm:spPr/>
      <dgm:t>
        <a:bodyPr/>
        <a:lstStyle/>
        <a:p>
          <a:r>
            <a:rPr lang="es-ES" dirty="0"/>
            <a:t>Hasta 4 UIT</a:t>
          </a:r>
        </a:p>
      </dgm:t>
    </dgm:pt>
    <dgm:pt modelId="{90CE3ABB-1A77-4847-9643-D196D730540C}" type="parTrans" cxnId="{974807B0-F93C-4F16-A8B5-30F96D8BB406}">
      <dgm:prSet/>
      <dgm:spPr/>
      <dgm:t>
        <a:bodyPr/>
        <a:lstStyle/>
        <a:p>
          <a:endParaRPr lang="es-ES"/>
        </a:p>
      </dgm:t>
    </dgm:pt>
    <dgm:pt modelId="{6B49CD53-5959-41B4-9EB2-33336E6754C2}" type="sibTrans" cxnId="{974807B0-F93C-4F16-A8B5-30F96D8BB406}">
      <dgm:prSet/>
      <dgm:spPr/>
      <dgm:t>
        <a:bodyPr/>
        <a:lstStyle/>
        <a:p>
          <a:endParaRPr lang="es-ES"/>
        </a:p>
      </dgm:t>
    </dgm:pt>
    <dgm:pt modelId="{3AF2A7CA-49C1-42DC-BD94-C1B786C60429}">
      <dgm:prSet phldrT="[Texto]"/>
      <dgm:spPr/>
      <dgm:t>
        <a:bodyPr/>
        <a:lstStyle/>
        <a:p>
          <a:r>
            <a:rPr lang="es-ES" dirty="0"/>
            <a:t>Hasta 1 UIT</a:t>
          </a:r>
        </a:p>
      </dgm:t>
    </dgm:pt>
    <dgm:pt modelId="{F97F6328-40DC-457F-A916-D92814C4DB4B}" type="parTrans" cxnId="{2EB6DA3B-A169-4BEA-B865-E9C28301BB79}">
      <dgm:prSet/>
      <dgm:spPr/>
      <dgm:t>
        <a:bodyPr/>
        <a:lstStyle/>
        <a:p>
          <a:endParaRPr lang="es-ES"/>
        </a:p>
      </dgm:t>
    </dgm:pt>
    <dgm:pt modelId="{22C3AB16-9D66-419D-9CD0-19783B0B46F5}" type="sibTrans" cxnId="{2EB6DA3B-A169-4BEA-B865-E9C28301BB79}">
      <dgm:prSet/>
      <dgm:spPr/>
      <dgm:t>
        <a:bodyPr/>
        <a:lstStyle/>
        <a:p>
          <a:endParaRPr lang="es-ES"/>
        </a:p>
      </dgm:t>
    </dgm:pt>
    <dgm:pt modelId="{F7A11A7A-999B-4B69-B571-F39BB63E7C39}">
      <dgm:prSet phldrT="[Texto]"/>
      <dgm:spPr/>
      <dgm:t>
        <a:bodyPr/>
        <a:lstStyle/>
        <a:p>
          <a:r>
            <a:rPr lang="es-ES" dirty="0"/>
            <a:t>4 UIT</a:t>
          </a:r>
        </a:p>
      </dgm:t>
    </dgm:pt>
    <dgm:pt modelId="{2653A669-5178-4B36-9FD2-438DBB03C5B0}" type="parTrans" cxnId="{3D4A2649-66B5-454B-B089-D7B8AF97153D}">
      <dgm:prSet/>
      <dgm:spPr/>
      <dgm:t>
        <a:bodyPr/>
        <a:lstStyle/>
        <a:p>
          <a:endParaRPr lang="es-ES"/>
        </a:p>
      </dgm:t>
    </dgm:pt>
    <dgm:pt modelId="{62132093-15A3-4872-8D6B-02F0DD4D53E8}" type="sibTrans" cxnId="{3D4A2649-66B5-454B-B089-D7B8AF97153D}">
      <dgm:prSet/>
      <dgm:spPr/>
      <dgm:t>
        <a:bodyPr/>
        <a:lstStyle/>
        <a:p>
          <a:endParaRPr lang="es-ES"/>
        </a:p>
      </dgm:t>
    </dgm:pt>
    <dgm:pt modelId="{F0D9226D-D902-48A5-A2DA-FC48D9A4363C}">
      <dgm:prSet phldrT="[Texto]"/>
      <dgm:spPr/>
      <dgm:t>
        <a:bodyPr/>
        <a:lstStyle/>
        <a:p>
          <a:r>
            <a:rPr lang="es-ES" dirty="0"/>
            <a:t>Hasta 1 UIT</a:t>
          </a:r>
        </a:p>
      </dgm:t>
    </dgm:pt>
    <dgm:pt modelId="{1E6E9A95-BD7B-49D1-9B10-8A2157D50025}" type="parTrans" cxnId="{F0F43714-A1F1-4EFF-AA82-2E8532C2F2EA}">
      <dgm:prSet/>
      <dgm:spPr/>
      <dgm:t>
        <a:bodyPr/>
        <a:lstStyle/>
        <a:p>
          <a:endParaRPr lang="es-ES"/>
        </a:p>
      </dgm:t>
    </dgm:pt>
    <dgm:pt modelId="{C640CC4D-F877-4FDD-BD34-CFC1F58FE5EF}" type="sibTrans" cxnId="{F0F43714-A1F1-4EFF-AA82-2E8532C2F2EA}">
      <dgm:prSet/>
      <dgm:spPr/>
      <dgm:t>
        <a:bodyPr/>
        <a:lstStyle/>
        <a:p>
          <a:endParaRPr lang="es-ES"/>
        </a:p>
      </dgm:t>
    </dgm:pt>
    <dgm:pt modelId="{361CEF5D-C356-4EB5-8C8F-34FB2E1569B3}">
      <dgm:prSet/>
      <dgm:spPr/>
      <dgm:t>
        <a:bodyPr/>
        <a:lstStyle/>
        <a:p>
          <a:r>
            <a:rPr lang="es-PE" dirty="0"/>
            <a:t>Gastos de atención médica, hospitalaria, quirúrgica, farmacéutica  y gastos de rehabilitación</a:t>
          </a:r>
          <a:endParaRPr lang="es-ES" dirty="0"/>
        </a:p>
      </dgm:t>
    </dgm:pt>
    <dgm:pt modelId="{4A7B7DCE-013F-4861-A65F-1A6A777574BD}" type="parTrans" cxnId="{9D537F72-82CD-4344-B414-22674174C9A0}">
      <dgm:prSet/>
      <dgm:spPr/>
      <dgm:t>
        <a:bodyPr/>
        <a:lstStyle/>
        <a:p>
          <a:endParaRPr lang="es-ES"/>
        </a:p>
      </dgm:t>
    </dgm:pt>
    <dgm:pt modelId="{8D92D082-AF99-4CCC-AB2D-F8479AD27D03}" type="sibTrans" cxnId="{9D537F72-82CD-4344-B414-22674174C9A0}">
      <dgm:prSet/>
      <dgm:spPr/>
      <dgm:t>
        <a:bodyPr/>
        <a:lstStyle/>
        <a:p>
          <a:endParaRPr lang="es-ES"/>
        </a:p>
      </dgm:t>
    </dgm:pt>
    <dgm:pt modelId="{240700A9-E006-49B0-8503-538F42F94D78}">
      <dgm:prSet/>
      <dgm:spPr/>
      <dgm:t>
        <a:bodyPr/>
        <a:lstStyle/>
        <a:p>
          <a:endParaRPr lang="es-ES"/>
        </a:p>
      </dgm:t>
    </dgm:pt>
    <dgm:pt modelId="{E690CA44-5B9D-417A-BE6A-E6C7A40C6399}" type="parTrans" cxnId="{E9470B4A-F14C-40A7-BBD6-EBBDD339C51F}">
      <dgm:prSet/>
      <dgm:spPr/>
      <dgm:t>
        <a:bodyPr/>
        <a:lstStyle/>
        <a:p>
          <a:endParaRPr lang="es-ES"/>
        </a:p>
      </dgm:t>
    </dgm:pt>
    <dgm:pt modelId="{261BA17E-159E-4DCF-BA75-1010E53A1F7B}" type="sibTrans" cxnId="{E9470B4A-F14C-40A7-BBD6-EBBDD339C51F}">
      <dgm:prSet/>
      <dgm:spPr/>
      <dgm:t>
        <a:bodyPr/>
        <a:lstStyle/>
        <a:p>
          <a:endParaRPr lang="es-ES"/>
        </a:p>
      </dgm:t>
    </dgm:pt>
    <dgm:pt modelId="{FC157825-80B2-4F4D-A5F4-21ACC0F611D4}">
      <dgm:prSet/>
      <dgm:spPr/>
      <dgm:t>
        <a:bodyPr/>
        <a:lstStyle/>
        <a:p>
          <a:r>
            <a:rPr lang="es-ES" dirty="0"/>
            <a:t>Indemnización por fallecimiento al cónyuge supérstite y otros beneficiarios en orden excluyente</a:t>
          </a:r>
        </a:p>
      </dgm:t>
    </dgm:pt>
    <dgm:pt modelId="{DF1F5195-4159-448F-822F-D20898C2684D}" type="parTrans" cxnId="{938A8B0A-AC3E-4432-9072-B35C7BE686CB}">
      <dgm:prSet/>
      <dgm:spPr/>
      <dgm:t>
        <a:bodyPr/>
        <a:lstStyle/>
        <a:p>
          <a:endParaRPr lang="es-ES"/>
        </a:p>
      </dgm:t>
    </dgm:pt>
    <dgm:pt modelId="{F002D870-9249-441F-845F-E5C413BDF55E}" type="sibTrans" cxnId="{938A8B0A-AC3E-4432-9072-B35C7BE686CB}">
      <dgm:prSet/>
      <dgm:spPr/>
      <dgm:t>
        <a:bodyPr/>
        <a:lstStyle/>
        <a:p>
          <a:endParaRPr lang="es-ES"/>
        </a:p>
      </dgm:t>
    </dgm:pt>
    <dgm:pt modelId="{E11B36AB-FF07-48A1-8ACE-370BA5074677}">
      <dgm:prSet/>
      <dgm:spPr/>
      <dgm:t>
        <a:bodyPr/>
        <a:lstStyle/>
        <a:p>
          <a:r>
            <a:rPr lang="es-ES" dirty="0"/>
            <a:t>Gastos de sepelio. Se reembolsan o pagan directamente a las empresas funerarias.</a:t>
          </a:r>
        </a:p>
      </dgm:t>
    </dgm:pt>
    <dgm:pt modelId="{5EF313A1-7F07-4E5A-B31A-B7508DDD08B6}" type="parTrans" cxnId="{A11C8B22-BDB2-4DEB-945A-283FA9D2A210}">
      <dgm:prSet/>
      <dgm:spPr/>
      <dgm:t>
        <a:bodyPr/>
        <a:lstStyle/>
        <a:p>
          <a:endParaRPr lang="es-ES"/>
        </a:p>
      </dgm:t>
    </dgm:pt>
    <dgm:pt modelId="{4E50756C-9909-4356-9BA7-28ED15E844CA}" type="sibTrans" cxnId="{A11C8B22-BDB2-4DEB-945A-283FA9D2A210}">
      <dgm:prSet/>
      <dgm:spPr/>
      <dgm:t>
        <a:bodyPr/>
        <a:lstStyle/>
        <a:p>
          <a:endParaRPr lang="es-ES"/>
        </a:p>
      </dgm:t>
    </dgm:pt>
    <dgm:pt modelId="{0E6F9FE0-6387-446E-912F-EB84C917CD18}">
      <dgm:prSet/>
      <dgm:spPr/>
      <dgm:t>
        <a:bodyPr/>
        <a:lstStyle/>
        <a:p>
          <a:r>
            <a:rPr lang="es-ES" dirty="0"/>
            <a:t>Indemnización por invalidez permanente. Cobertura depende del grado de menoscabo</a:t>
          </a:r>
        </a:p>
      </dgm:t>
    </dgm:pt>
    <dgm:pt modelId="{2C3F461E-ABFD-4771-860C-7F67E071CFA5}" type="parTrans" cxnId="{98EE822C-7815-4682-815E-B7C424457FDE}">
      <dgm:prSet/>
      <dgm:spPr/>
      <dgm:t>
        <a:bodyPr/>
        <a:lstStyle/>
        <a:p>
          <a:endParaRPr lang="es-ES"/>
        </a:p>
      </dgm:t>
    </dgm:pt>
    <dgm:pt modelId="{4C5B1070-3A39-443A-B4C7-037291DA14A3}" type="sibTrans" cxnId="{98EE822C-7815-4682-815E-B7C424457FDE}">
      <dgm:prSet/>
      <dgm:spPr/>
      <dgm:t>
        <a:bodyPr/>
        <a:lstStyle/>
        <a:p>
          <a:endParaRPr lang="es-ES"/>
        </a:p>
      </dgm:t>
    </dgm:pt>
    <dgm:pt modelId="{4999A9B0-5AC1-4160-A535-4EAAB9654625}">
      <dgm:prSet/>
      <dgm:spPr/>
      <dgm:t>
        <a:bodyPr/>
        <a:lstStyle/>
        <a:p>
          <a:r>
            <a:rPr lang="es-ES" dirty="0"/>
            <a:t>Incapacidad temporal. Se paga a razón de 1/30 RMV por día hasta la recuperación o hasta agotar la cobertura</a:t>
          </a:r>
        </a:p>
      </dgm:t>
    </dgm:pt>
    <dgm:pt modelId="{CBA48953-E578-40EE-80AC-978AA57DB801}" type="parTrans" cxnId="{B5857AE7-3E62-4112-A79F-9FE9F34F9504}">
      <dgm:prSet/>
      <dgm:spPr/>
      <dgm:t>
        <a:bodyPr/>
        <a:lstStyle/>
        <a:p>
          <a:endParaRPr lang="es-ES"/>
        </a:p>
      </dgm:t>
    </dgm:pt>
    <dgm:pt modelId="{F3FC5B80-6524-431D-9341-05F352DA4C04}" type="sibTrans" cxnId="{B5857AE7-3E62-4112-A79F-9FE9F34F9504}">
      <dgm:prSet/>
      <dgm:spPr/>
      <dgm:t>
        <a:bodyPr/>
        <a:lstStyle/>
        <a:p>
          <a:endParaRPr lang="es-ES"/>
        </a:p>
      </dgm:t>
    </dgm:pt>
    <dgm:pt modelId="{8F457E32-A8FC-4229-BA06-EF218F1B8E26}" type="pres">
      <dgm:prSet presAssocID="{F4CEF9CC-B39C-4055-B3D2-5BBBFFB71592}" presName="diagram" presStyleCnt="0">
        <dgm:presLayoutVars>
          <dgm:dir/>
          <dgm:animLvl val="lvl"/>
          <dgm:resizeHandles val="exact"/>
        </dgm:presLayoutVars>
      </dgm:prSet>
      <dgm:spPr/>
    </dgm:pt>
    <dgm:pt modelId="{A17A0007-972E-4CE0-953A-758247CFE18D}" type="pres">
      <dgm:prSet presAssocID="{811458DA-E3A3-4FEE-891B-1D63BBE902CC}" presName="compNode" presStyleCnt="0"/>
      <dgm:spPr/>
    </dgm:pt>
    <dgm:pt modelId="{7084382F-98CB-42EF-8A5A-B12CBD5928D1}" type="pres">
      <dgm:prSet presAssocID="{811458DA-E3A3-4FEE-891B-1D63BBE902CC}" presName="childRect" presStyleLbl="bgAcc1" presStyleIdx="0" presStyleCnt="5" custScaleY="259374">
        <dgm:presLayoutVars>
          <dgm:bulletEnabled val="1"/>
        </dgm:presLayoutVars>
      </dgm:prSet>
      <dgm:spPr/>
    </dgm:pt>
    <dgm:pt modelId="{571F78A1-589C-4D60-B134-7FC19378EABB}" type="pres">
      <dgm:prSet presAssocID="{811458DA-E3A3-4FEE-891B-1D63BBE902CC}" presName="parentText" presStyleLbl="node1" presStyleIdx="0" presStyleCnt="0">
        <dgm:presLayoutVars>
          <dgm:chMax val="0"/>
          <dgm:bulletEnabled val="1"/>
        </dgm:presLayoutVars>
      </dgm:prSet>
      <dgm:spPr/>
    </dgm:pt>
    <dgm:pt modelId="{B972F36B-BA68-4797-A6FC-58D9EBA794A8}" type="pres">
      <dgm:prSet presAssocID="{811458DA-E3A3-4FEE-891B-1D63BBE902CC}" presName="parentRect" presStyleLbl="alignNode1" presStyleIdx="0" presStyleCnt="5" custScaleY="161051" custLinFactNeighborY="82929"/>
      <dgm:spPr/>
    </dgm:pt>
    <dgm:pt modelId="{C5CFDC90-5E5B-4E53-B03A-2061943B34EB}" type="pres">
      <dgm:prSet presAssocID="{811458DA-E3A3-4FEE-891B-1D63BBE902CC}" presName="adorn" presStyleLbl="fgAccFollowNode1" presStyleIdx="0" presStyleCnt="5" custScaleX="154862" custScaleY="155832"/>
      <dgm:spPr>
        <a:blipFill rotWithShape="1">
          <a:blip xmlns:r="http://schemas.openxmlformats.org/officeDocument/2006/relationships" r:embed="rId1"/>
          <a:stretch>
            <a:fillRect/>
          </a:stretch>
        </a:blipFill>
        <a:ln>
          <a:solidFill>
            <a:srgbClr val="FA68A0">
              <a:alpha val="90000"/>
            </a:srgbClr>
          </a:solidFill>
        </a:ln>
      </dgm:spPr>
    </dgm:pt>
    <dgm:pt modelId="{BB85075C-7284-4B96-A730-F6EE94D8B2E7}" type="pres">
      <dgm:prSet presAssocID="{108D1BF3-850A-4837-92DE-8BB7F42BDEC7}" presName="sibTrans" presStyleLbl="sibTrans2D1" presStyleIdx="0" presStyleCnt="0"/>
      <dgm:spPr/>
    </dgm:pt>
    <dgm:pt modelId="{A226ABA5-F6DF-4262-9F3D-9811F89794A0}" type="pres">
      <dgm:prSet presAssocID="{F7A11A7A-999B-4B69-B571-F39BB63E7C39}" presName="compNode" presStyleCnt="0"/>
      <dgm:spPr/>
    </dgm:pt>
    <dgm:pt modelId="{8C4D951F-4283-449A-974A-A11BF84D31B0}" type="pres">
      <dgm:prSet presAssocID="{F7A11A7A-999B-4B69-B571-F39BB63E7C39}" presName="childRect" presStyleLbl="bgAcc1" presStyleIdx="1" presStyleCnt="5" custScaleX="112872" custScaleY="259374" custLinFactNeighborX="-3292">
        <dgm:presLayoutVars>
          <dgm:bulletEnabled val="1"/>
        </dgm:presLayoutVars>
      </dgm:prSet>
      <dgm:spPr/>
    </dgm:pt>
    <dgm:pt modelId="{A88DD887-1F61-469D-B67F-58B2ED20D68A}" type="pres">
      <dgm:prSet presAssocID="{F7A11A7A-999B-4B69-B571-F39BB63E7C39}" presName="parentText" presStyleLbl="node1" presStyleIdx="0" presStyleCnt="0">
        <dgm:presLayoutVars>
          <dgm:chMax val="0"/>
          <dgm:bulletEnabled val="1"/>
        </dgm:presLayoutVars>
      </dgm:prSet>
      <dgm:spPr/>
    </dgm:pt>
    <dgm:pt modelId="{451E3B07-3597-4D1C-9DE1-8AFC78E7041D}" type="pres">
      <dgm:prSet presAssocID="{F7A11A7A-999B-4B69-B571-F39BB63E7C39}" presName="parentRect" presStyleLbl="alignNode1" presStyleIdx="1" presStyleCnt="5" custScaleX="114594" custScaleY="161051" custLinFactNeighborX="-3289" custLinFactNeighborY="82929"/>
      <dgm:spPr/>
    </dgm:pt>
    <dgm:pt modelId="{A5DEA03B-4710-403C-A649-43871A6D4DD1}" type="pres">
      <dgm:prSet presAssocID="{F7A11A7A-999B-4B69-B571-F39BB63E7C39}" presName="adorn" presStyleLbl="fgAccFollowNode1" presStyleIdx="1" presStyleCnt="5" custScaleX="154862" custScaleY="155832" custLinFactNeighborX="-9404"/>
      <dgm:spPr>
        <a:blipFill rotWithShape="1">
          <a:blip xmlns:r="http://schemas.openxmlformats.org/officeDocument/2006/relationships" r:embed="rId2"/>
          <a:stretch>
            <a:fillRect/>
          </a:stretch>
        </a:blipFill>
        <a:ln>
          <a:solidFill>
            <a:srgbClr val="FA68A0">
              <a:alpha val="90000"/>
            </a:srgbClr>
          </a:solidFill>
        </a:ln>
      </dgm:spPr>
    </dgm:pt>
    <dgm:pt modelId="{D74F6AF0-1F90-43A8-9BC0-4729CCF67B9B}" type="pres">
      <dgm:prSet presAssocID="{62132093-15A3-4872-8D6B-02F0DD4D53E8}" presName="sibTrans" presStyleLbl="sibTrans2D1" presStyleIdx="0" presStyleCnt="0"/>
      <dgm:spPr/>
    </dgm:pt>
    <dgm:pt modelId="{94132A2A-2B39-4EB2-A9FD-5A900DAC0DA2}" type="pres">
      <dgm:prSet presAssocID="{F0D9226D-D902-48A5-A2DA-FC48D9A4363C}" presName="compNode" presStyleCnt="0"/>
      <dgm:spPr/>
    </dgm:pt>
    <dgm:pt modelId="{815BB129-52A7-40F4-B41F-1E1E2AB5DFBD}" type="pres">
      <dgm:prSet presAssocID="{F0D9226D-D902-48A5-A2DA-FC48D9A4363C}" presName="childRect" presStyleLbl="bgAcc1" presStyleIdx="2" presStyleCnt="5" custScaleY="259374" custLinFactNeighborX="-4115">
        <dgm:presLayoutVars>
          <dgm:bulletEnabled val="1"/>
        </dgm:presLayoutVars>
      </dgm:prSet>
      <dgm:spPr/>
    </dgm:pt>
    <dgm:pt modelId="{21A371C4-4BAC-4295-BE99-6AC4FA02C43F}" type="pres">
      <dgm:prSet presAssocID="{F0D9226D-D902-48A5-A2DA-FC48D9A4363C}" presName="parentText" presStyleLbl="node1" presStyleIdx="0" presStyleCnt="0">
        <dgm:presLayoutVars>
          <dgm:chMax val="0"/>
          <dgm:bulletEnabled val="1"/>
        </dgm:presLayoutVars>
      </dgm:prSet>
      <dgm:spPr/>
    </dgm:pt>
    <dgm:pt modelId="{5F406C47-AA67-41F9-8FC9-FB6A528736EF}" type="pres">
      <dgm:prSet presAssocID="{F0D9226D-D902-48A5-A2DA-FC48D9A4363C}" presName="parentRect" presStyleLbl="alignNode1" presStyleIdx="2" presStyleCnt="5" custScaleY="161051" custLinFactNeighborX="-4115" custLinFactNeighborY="82929"/>
      <dgm:spPr/>
    </dgm:pt>
    <dgm:pt modelId="{C244FA2E-A6BF-4643-9542-0E69F7C2A794}" type="pres">
      <dgm:prSet presAssocID="{F0D9226D-D902-48A5-A2DA-FC48D9A4363C}" presName="adorn" presStyleLbl="fgAccFollowNode1" presStyleIdx="2" presStyleCnt="5" custScaleX="154862" custScaleY="155832" custLinFactNeighborX="-11755"/>
      <dgm:spPr>
        <a:blipFill rotWithShape="1">
          <a:blip xmlns:r="http://schemas.openxmlformats.org/officeDocument/2006/relationships" r:embed="rId3"/>
          <a:stretch>
            <a:fillRect/>
          </a:stretch>
        </a:blipFill>
        <a:ln>
          <a:solidFill>
            <a:srgbClr val="FA68A0">
              <a:alpha val="90000"/>
            </a:srgbClr>
          </a:solidFill>
        </a:ln>
      </dgm:spPr>
    </dgm:pt>
    <dgm:pt modelId="{FC3E6EBF-9AE0-4CBD-8830-B007566B4D43}" type="pres">
      <dgm:prSet presAssocID="{C640CC4D-F877-4FDD-BD34-CFC1F58FE5EF}" presName="sibTrans" presStyleLbl="sibTrans2D1" presStyleIdx="0" presStyleCnt="0"/>
      <dgm:spPr/>
    </dgm:pt>
    <dgm:pt modelId="{90525378-E541-4DF6-BBF1-A8C19AF25618}" type="pres">
      <dgm:prSet presAssocID="{8A4DB1E8-B603-4DF1-A3A1-92C20A29EAF1}" presName="compNode" presStyleCnt="0"/>
      <dgm:spPr/>
    </dgm:pt>
    <dgm:pt modelId="{0847DFC3-16CE-49D4-88D0-EDB15FDF3587}" type="pres">
      <dgm:prSet presAssocID="{8A4DB1E8-B603-4DF1-A3A1-92C20A29EAF1}" presName="childRect" presStyleLbl="bgAcc1" presStyleIdx="3" presStyleCnt="5" custScaleY="259374" custLinFactNeighborX="-4938">
        <dgm:presLayoutVars>
          <dgm:bulletEnabled val="1"/>
        </dgm:presLayoutVars>
      </dgm:prSet>
      <dgm:spPr/>
    </dgm:pt>
    <dgm:pt modelId="{A36D5E7B-CB41-4DC1-B6E1-0EA09272C96E}" type="pres">
      <dgm:prSet presAssocID="{8A4DB1E8-B603-4DF1-A3A1-92C20A29EAF1}" presName="parentText" presStyleLbl="node1" presStyleIdx="0" presStyleCnt="0">
        <dgm:presLayoutVars>
          <dgm:chMax val="0"/>
          <dgm:bulletEnabled val="1"/>
        </dgm:presLayoutVars>
      </dgm:prSet>
      <dgm:spPr/>
    </dgm:pt>
    <dgm:pt modelId="{8EE4EF29-6F1E-426E-B1D3-A086D44638AB}" type="pres">
      <dgm:prSet presAssocID="{8A4DB1E8-B603-4DF1-A3A1-92C20A29EAF1}" presName="parentRect" presStyleLbl="alignNode1" presStyleIdx="3" presStyleCnt="5" custScaleY="161051" custLinFactNeighborX="-4938" custLinFactNeighborY="82929"/>
      <dgm:spPr/>
    </dgm:pt>
    <dgm:pt modelId="{D301AF8F-D7D1-4210-825C-91C82FC9B4A4}" type="pres">
      <dgm:prSet presAssocID="{8A4DB1E8-B603-4DF1-A3A1-92C20A29EAF1}" presName="adorn" presStyleLbl="fgAccFollowNode1" presStyleIdx="3" presStyleCnt="5" custScaleX="154862" custScaleY="155832" custLinFactNeighborX="-14106"/>
      <dgm:spPr>
        <a:blipFill rotWithShape="1">
          <a:blip xmlns:r="http://schemas.openxmlformats.org/officeDocument/2006/relationships" r:embed="rId4"/>
          <a:stretch>
            <a:fillRect/>
          </a:stretch>
        </a:blipFill>
        <a:ln>
          <a:solidFill>
            <a:srgbClr val="FA68A0">
              <a:alpha val="90000"/>
            </a:srgbClr>
          </a:solidFill>
        </a:ln>
      </dgm:spPr>
    </dgm:pt>
    <dgm:pt modelId="{9A339885-7817-44F3-BADC-D263801C5E1E}" type="pres">
      <dgm:prSet presAssocID="{6B49CD53-5959-41B4-9EB2-33336E6754C2}" presName="sibTrans" presStyleLbl="sibTrans2D1" presStyleIdx="0" presStyleCnt="0"/>
      <dgm:spPr/>
    </dgm:pt>
    <dgm:pt modelId="{5ED5E819-3FB1-49C6-A989-EBBEEC88BA55}" type="pres">
      <dgm:prSet presAssocID="{3AF2A7CA-49C1-42DC-BD94-C1B786C60429}" presName="compNode" presStyleCnt="0"/>
      <dgm:spPr/>
    </dgm:pt>
    <dgm:pt modelId="{BA849731-E189-4A8B-AC73-8768D8C31272}" type="pres">
      <dgm:prSet presAssocID="{3AF2A7CA-49C1-42DC-BD94-C1B786C60429}" presName="childRect" presStyleLbl="bgAcc1" presStyleIdx="4" presStyleCnt="5" custScaleX="110000" custScaleY="259374" custLinFactNeighborX="-4938">
        <dgm:presLayoutVars>
          <dgm:bulletEnabled val="1"/>
        </dgm:presLayoutVars>
      </dgm:prSet>
      <dgm:spPr/>
    </dgm:pt>
    <dgm:pt modelId="{CC8EA4E8-A4E8-4031-9C39-44AF1A249107}" type="pres">
      <dgm:prSet presAssocID="{3AF2A7CA-49C1-42DC-BD94-C1B786C60429}" presName="parentText" presStyleLbl="node1" presStyleIdx="0" presStyleCnt="0">
        <dgm:presLayoutVars>
          <dgm:chMax val="0"/>
          <dgm:bulletEnabled val="1"/>
        </dgm:presLayoutVars>
      </dgm:prSet>
      <dgm:spPr/>
    </dgm:pt>
    <dgm:pt modelId="{10252016-8C74-44E7-92EF-889F89258372}" type="pres">
      <dgm:prSet presAssocID="{3AF2A7CA-49C1-42DC-BD94-C1B786C60429}" presName="parentRect" presStyleLbl="alignNode1" presStyleIdx="4" presStyleCnt="5" custScaleX="110000" custScaleY="161051" custLinFactNeighborX="-4938" custLinFactNeighborY="82929"/>
      <dgm:spPr/>
    </dgm:pt>
    <dgm:pt modelId="{0D0A0601-7EBE-4C42-A07B-BC7A871F4F5D}" type="pres">
      <dgm:prSet presAssocID="{3AF2A7CA-49C1-42DC-BD94-C1B786C60429}" presName="adorn" presStyleLbl="fgAccFollowNode1" presStyleIdx="4" presStyleCnt="5" custScaleX="154862" custScaleY="155832" custLinFactNeighborX="-14106"/>
      <dgm:spPr>
        <a:blipFill rotWithShape="1">
          <a:blip xmlns:r="http://schemas.openxmlformats.org/officeDocument/2006/relationships" r:embed="rId5"/>
          <a:stretch>
            <a:fillRect/>
          </a:stretch>
        </a:blipFill>
        <a:ln>
          <a:solidFill>
            <a:srgbClr val="FA68A0">
              <a:alpha val="90000"/>
            </a:srgbClr>
          </a:solidFill>
        </a:ln>
      </dgm:spPr>
    </dgm:pt>
  </dgm:ptLst>
  <dgm:cxnLst>
    <dgm:cxn modelId="{3D4A2649-66B5-454B-B089-D7B8AF97153D}" srcId="{F4CEF9CC-B39C-4055-B3D2-5BBBFFB71592}" destId="{F7A11A7A-999B-4B69-B571-F39BB63E7C39}" srcOrd="1" destOrd="0" parTransId="{2653A669-5178-4B36-9FD2-438DBB03C5B0}" sibTransId="{62132093-15A3-4872-8D6B-02F0DD4D53E8}"/>
    <dgm:cxn modelId="{63075AED-EC33-47F3-84CE-7D9695E3E0AA}" type="presOf" srcId="{F7A11A7A-999B-4B69-B571-F39BB63E7C39}" destId="{451E3B07-3597-4D1C-9DE1-8AFC78E7041D}" srcOrd="1" destOrd="0" presId="urn:microsoft.com/office/officeart/2005/8/layout/bList2"/>
    <dgm:cxn modelId="{E9470B4A-F14C-40A7-BBD6-EBBDD339C51F}" srcId="{811458DA-E3A3-4FEE-891B-1D63BBE902CC}" destId="{240700A9-E006-49B0-8503-538F42F94D78}" srcOrd="1" destOrd="0" parTransId="{E690CA44-5B9D-417A-BE6A-E6C7A40C6399}" sibTransId="{261BA17E-159E-4DCF-BA75-1010E53A1F7B}"/>
    <dgm:cxn modelId="{F3485810-B6E0-4C57-8B6D-6C9CE281F058}" type="presOf" srcId="{8A4DB1E8-B603-4DF1-A3A1-92C20A29EAF1}" destId="{A36D5E7B-CB41-4DC1-B6E1-0EA09272C96E}" srcOrd="0" destOrd="0" presId="urn:microsoft.com/office/officeart/2005/8/layout/bList2"/>
    <dgm:cxn modelId="{974807B0-F93C-4F16-A8B5-30F96D8BB406}" srcId="{F4CEF9CC-B39C-4055-B3D2-5BBBFFB71592}" destId="{8A4DB1E8-B603-4DF1-A3A1-92C20A29EAF1}" srcOrd="3" destOrd="0" parTransId="{90CE3ABB-1A77-4847-9643-D196D730540C}" sibTransId="{6B49CD53-5959-41B4-9EB2-33336E6754C2}"/>
    <dgm:cxn modelId="{2EB6DA3B-A169-4BEA-B865-E9C28301BB79}" srcId="{F4CEF9CC-B39C-4055-B3D2-5BBBFFB71592}" destId="{3AF2A7CA-49C1-42DC-BD94-C1B786C60429}" srcOrd="4" destOrd="0" parTransId="{F97F6328-40DC-457F-A916-D92814C4DB4B}" sibTransId="{22C3AB16-9D66-419D-9CD0-19783B0B46F5}"/>
    <dgm:cxn modelId="{938A8B0A-AC3E-4432-9072-B35C7BE686CB}" srcId="{F7A11A7A-999B-4B69-B571-F39BB63E7C39}" destId="{FC157825-80B2-4F4D-A5F4-21ACC0F611D4}" srcOrd="0" destOrd="0" parTransId="{DF1F5195-4159-448F-822F-D20898C2684D}" sibTransId="{F002D870-9249-441F-845F-E5C413BDF55E}"/>
    <dgm:cxn modelId="{DD6734CC-29E4-4320-9891-4426066D461C}" type="presOf" srcId="{0E6F9FE0-6387-446E-912F-EB84C917CD18}" destId="{0847DFC3-16CE-49D4-88D0-EDB15FDF3587}" srcOrd="0" destOrd="0" presId="urn:microsoft.com/office/officeart/2005/8/layout/bList2"/>
    <dgm:cxn modelId="{9D537F72-82CD-4344-B414-22674174C9A0}" srcId="{811458DA-E3A3-4FEE-891B-1D63BBE902CC}" destId="{361CEF5D-C356-4EB5-8C8F-34FB2E1569B3}" srcOrd="0" destOrd="0" parTransId="{4A7B7DCE-013F-4861-A65F-1A6A777574BD}" sibTransId="{8D92D082-AF99-4CCC-AB2D-F8479AD27D03}"/>
    <dgm:cxn modelId="{8F95BE0A-057D-4717-A507-82A3E9D6B00A}" srcId="{F4CEF9CC-B39C-4055-B3D2-5BBBFFB71592}" destId="{811458DA-E3A3-4FEE-891B-1D63BBE902CC}" srcOrd="0" destOrd="0" parTransId="{1E0705AD-DE3F-4546-9323-61F29B555959}" sibTransId="{108D1BF3-850A-4837-92DE-8BB7F42BDEC7}"/>
    <dgm:cxn modelId="{D71452E5-EAB1-4BD7-B421-30FF505FB745}" type="presOf" srcId="{811458DA-E3A3-4FEE-891B-1D63BBE902CC}" destId="{B972F36B-BA68-4797-A6FC-58D9EBA794A8}" srcOrd="1" destOrd="0" presId="urn:microsoft.com/office/officeart/2005/8/layout/bList2"/>
    <dgm:cxn modelId="{A11C8B22-BDB2-4DEB-945A-283FA9D2A210}" srcId="{F0D9226D-D902-48A5-A2DA-FC48D9A4363C}" destId="{E11B36AB-FF07-48A1-8ACE-370BA5074677}" srcOrd="0" destOrd="0" parTransId="{5EF313A1-7F07-4E5A-B31A-B7508DDD08B6}" sibTransId="{4E50756C-9909-4356-9BA7-28ED15E844CA}"/>
    <dgm:cxn modelId="{1C25428B-2E5D-4DE9-865E-37C5EFE67955}" type="presOf" srcId="{F7A11A7A-999B-4B69-B571-F39BB63E7C39}" destId="{A88DD887-1F61-469D-B67F-58B2ED20D68A}" srcOrd="0" destOrd="0" presId="urn:microsoft.com/office/officeart/2005/8/layout/bList2"/>
    <dgm:cxn modelId="{3E4DA762-D8DA-4CC3-B6A1-18CC0767FB84}" type="presOf" srcId="{F0D9226D-D902-48A5-A2DA-FC48D9A4363C}" destId="{21A371C4-4BAC-4295-BE99-6AC4FA02C43F}" srcOrd="0" destOrd="0" presId="urn:microsoft.com/office/officeart/2005/8/layout/bList2"/>
    <dgm:cxn modelId="{FBB9CF59-64E6-4CDE-ABDA-3D843B59D776}" type="presOf" srcId="{811458DA-E3A3-4FEE-891B-1D63BBE902CC}" destId="{571F78A1-589C-4D60-B134-7FC19378EABB}" srcOrd="0" destOrd="0" presId="urn:microsoft.com/office/officeart/2005/8/layout/bList2"/>
    <dgm:cxn modelId="{8700DBFF-4F65-4DC7-82CE-8666D0407D1E}" type="presOf" srcId="{361CEF5D-C356-4EB5-8C8F-34FB2E1569B3}" destId="{7084382F-98CB-42EF-8A5A-B12CBD5928D1}" srcOrd="0" destOrd="0" presId="urn:microsoft.com/office/officeart/2005/8/layout/bList2"/>
    <dgm:cxn modelId="{F7D4B554-16EB-4658-9A5D-A3E7B0E33372}" type="presOf" srcId="{3AF2A7CA-49C1-42DC-BD94-C1B786C60429}" destId="{CC8EA4E8-A4E8-4031-9C39-44AF1A249107}" srcOrd="0" destOrd="0" presId="urn:microsoft.com/office/officeart/2005/8/layout/bList2"/>
    <dgm:cxn modelId="{FBD85B13-B18A-428C-A7AA-C44F623F7D8B}" type="presOf" srcId="{6B49CD53-5959-41B4-9EB2-33336E6754C2}" destId="{9A339885-7817-44F3-BADC-D263801C5E1E}" srcOrd="0" destOrd="0" presId="urn:microsoft.com/office/officeart/2005/8/layout/bList2"/>
    <dgm:cxn modelId="{98EE822C-7815-4682-815E-B7C424457FDE}" srcId="{8A4DB1E8-B603-4DF1-A3A1-92C20A29EAF1}" destId="{0E6F9FE0-6387-446E-912F-EB84C917CD18}" srcOrd="0" destOrd="0" parTransId="{2C3F461E-ABFD-4771-860C-7F67E071CFA5}" sibTransId="{4C5B1070-3A39-443A-B4C7-037291DA14A3}"/>
    <dgm:cxn modelId="{B5857AE7-3E62-4112-A79F-9FE9F34F9504}" srcId="{3AF2A7CA-49C1-42DC-BD94-C1B786C60429}" destId="{4999A9B0-5AC1-4160-A535-4EAAB9654625}" srcOrd="0" destOrd="0" parTransId="{CBA48953-E578-40EE-80AC-978AA57DB801}" sibTransId="{F3FC5B80-6524-431D-9341-05F352DA4C04}"/>
    <dgm:cxn modelId="{0F16E65A-B0E9-4530-B595-B722CC1EF676}" type="presOf" srcId="{62132093-15A3-4872-8D6B-02F0DD4D53E8}" destId="{D74F6AF0-1F90-43A8-9BC0-4729CCF67B9B}" srcOrd="0" destOrd="0" presId="urn:microsoft.com/office/officeart/2005/8/layout/bList2"/>
    <dgm:cxn modelId="{9C284B9C-8BB8-4499-95E7-ADC3A220E1E7}" type="presOf" srcId="{4999A9B0-5AC1-4160-A535-4EAAB9654625}" destId="{BA849731-E189-4A8B-AC73-8768D8C31272}" srcOrd="0" destOrd="0" presId="urn:microsoft.com/office/officeart/2005/8/layout/bList2"/>
    <dgm:cxn modelId="{82D6C558-A4B2-455D-A5E0-EAFDB86C6850}" type="presOf" srcId="{F4CEF9CC-B39C-4055-B3D2-5BBBFFB71592}" destId="{8F457E32-A8FC-4229-BA06-EF218F1B8E26}" srcOrd="0" destOrd="0" presId="urn:microsoft.com/office/officeart/2005/8/layout/bList2"/>
    <dgm:cxn modelId="{B2B6465D-B282-489F-B2C2-05DA8F8D048A}" type="presOf" srcId="{F0D9226D-D902-48A5-A2DA-FC48D9A4363C}" destId="{5F406C47-AA67-41F9-8FC9-FB6A528736EF}" srcOrd="1" destOrd="0" presId="urn:microsoft.com/office/officeart/2005/8/layout/bList2"/>
    <dgm:cxn modelId="{2E032CAF-6E7E-40DD-8107-506936572526}" type="presOf" srcId="{3AF2A7CA-49C1-42DC-BD94-C1B786C60429}" destId="{10252016-8C74-44E7-92EF-889F89258372}" srcOrd="1" destOrd="0" presId="urn:microsoft.com/office/officeart/2005/8/layout/bList2"/>
    <dgm:cxn modelId="{635CD6F6-6040-4E46-99AD-982AF3D015E9}" type="presOf" srcId="{108D1BF3-850A-4837-92DE-8BB7F42BDEC7}" destId="{BB85075C-7284-4B96-A730-F6EE94D8B2E7}" srcOrd="0" destOrd="0" presId="urn:microsoft.com/office/officeart/2005/8/layout/bList2"/>
    <dgm:cxn modelId="{73B7B2A7-B910-4A6E-9793-EC97B7228ED1}" type="presOf" srcId="{FC157825-80B2-4F4D-A5F4-21ACC0F611D4}" destId="{8C4D951F-4283-449A-974A-A11BF84D31B0}" srcOrd="0" destOrd="0" presId="urn:microsoft.com/office/officeart/2005/8/layout/bList2"/>
    <dgm:cxn modelId="{FB6C5154-BB59-4E6B-88CD-DA8C9E77F70E}" type="presOf" srcId="{240700A9-E006-49B0-8503-538F42F94D78}" destId="{7084382F-98CB-42EF-8A5A-B12CBD5928D1}" srcOrd="0" destOrd="1" presId="urn:microsoft.com/office/officeart/2005/8/layout/bList2"/>
    <dgm:cxn modelId="{B8907839-01CB-4F74-BCA1-E8201E30B6FC}" type="presOf" srcId="{8A4DB1E8-B603-4DF1-A3A1-92C20A29EAF1}" destId="{8EE4EF29-6F1E-426E-B1D3-A086D44638AB}" srcOrd="1" destOrd="0" presId="urn:microsoft.com/office/officeart/2005/8/layout/bList2"/>
    <dgm:cxn modelId="{26CDF7FF-A9E5-40CB-B383-264E6393C26A}" type="presOf" srcId="{C640CC4D-F877-4FDD-BD34-CFC1F58FE5EF}" destId="{FC3E6EBF-9AE0-4CBD-8830-B007566B4D43}" srcOrd="0" destOrd="0" presId="urn:microsoft.com/office/officeart/2005/8/layout/bList2"/>
    <dgm:cxn modelId="{F0F43714-A1F1-4EFF-AA82-2E8532C2F2EA}" srcId="{F4CEF9CC-B39C-4055-B3D2-5BBBFFB71592}" destId="{F0D9226D-D902-48A5-A2DA-FC48D9A4363C}" srcOrd="2" destOrd="0" parTransId="{1E6E9A95-BD7B-49D1-9B10-8A2157D50025}" sibTransId="{C640CC4D-F877-4FDD-BD34-CFC1F58FE5EF}"/>
    <dgm:cxn modelId="{91774886-B630-4397-86BB-F0672677A361}" type="presOf" srcId="{E11B36AB-FF07-48A1-8ACE-370BA5074677}" destId="{815BB129-52A7-40F4-B41F-1E1E2AB5DFBD}" srcOrd="0" destOrd="0" presId="urn:microsoft.com/office/officeart/2005/8/layout/bList2"/>
    <dgm:cxn modelId="{81840ECD-BD68-47F8-A11C-E1D54ED4856A}" type="presParOf" srcId="{8F457E32-A8FC-4229-BA06-EF218F1B8E26}" destId="{A17A0007-972E-4CE0-953A-758247CFE18D}" srcOrd="0" destOrd="0" presId="urn:microsoft.com/office/officeart/2005/8/layout/bList2"/>
    <dgm:cxn modelId="{7E6F95C1-DA5A-4450-9132-45CC1F7AB60A}" type="presParOf" srcId="{A17A0007-972E-4CE0-953A-758247CFE18D}" destId="{7084382F-98CB-42EF-8A5A-B12CBD5928D1}" srcOrd="0" destOrd="0" presId="urn:microsoft.com/office/officeart/2005/8/layout/bList2"/>
    <dgm:cxn modelId="{CDD2A51E-190D-44A2-9FE7-4CA5BD53D997}" type="presParOf" srcId="{A17A0007-972E-4CE0-953A-758247CFE18D}" destId="{571F78A1-589C-4D60-B134-7FC19378EABB}" srcOrd="1" destOrd="0" presId="urn:microsoft.com/office/officeart/2005/8/layout/bList2"/>
    <dgm:cxn modelId="{86D4CE94-49C8-4C67-8D19-967B6B0777D5}" type="presParOf" srcId="{A17A0007-972E-4CE0-953A-758247CFE18D}" destId="{B972F36B-BA68-4797-A6FC-58D9EBA794A8}" srcOrd="2" destOrd="0" presId="urn:microsoft.com/office/officeart/2005/8/layout/bList2"/>
    <dgm:cxn modelId="{13F9E994-3664-48B2-A7F1-0E272AEE58D3}" type="presParOf" srcId="{A17A0007-972E-4CE0-953A-758247CFE18D}" destId="{C5CFDC90-5E5B-4E53-B03A-2061943B34EB}" srcOrd="3" destOrd="0" presId="urn:microsoft.com/office/officeart/2005/8/layout/bList2"/>
    <dgm:cxn modelId="{8AF70BBB-B28B-4C39-9748-D3B624A3A993}" type="presParOf" srcId="{8F457E32-A8FC-4229-BA06-EF218F1B8E26}" destId="{BB85075C-7284-4B96-A730-F6EE94D8B2E7}" srcOrd="1" destOrd="0" presId="urn:microsoft.com/office/officeart/2005/8/layout/bList2"/>
    <dgm:cxn modelId="{F9E76E3E-3939-4FFA-8C9D-71922DADE782}" type="presParOf" srcId="{8F457E32-A8FC-4229-BA06-EF218F1B8E26}" destId="{A226ABA5-F6DF-4262-9F3D-9811F89794A0}" srcOrd="2" destOrd="0" presId="urn:microsoft.com/office/officeart/2005/8/layout/bList2"/>
    <dgm:cxn modelId="{1EF63F86-7957-426F-99A1-25AF23E20F8B}" type="presParOf" srcId="{A226ABA5-F6DF-4262-9F3D-9811F89794A0}" destId="{8C4D951F-4283-449A-974A-A11BF84D31B0}" srcOrd="0" destOrd="0" presId="urn:microsoft.com/office/officeart/2005/8/layout/bList2"/>
    <dgm:cxn modelId="{528FABB9-D26A-4D5C-AEDF-7D441B21DB15}" type="presParOf" srcId="{A226ABA5-F6DF-4262-9F3D-9811F89794A0}" destId="{A88DD887-1F61-469D-B67F-58B2ED20D68A}" srcOrd="1" destOrd="0" presId="urn:microsoft.com/office/officeart/2005/8/layout/bList2"/>
    <dgm:cxn modelId="{033AE13A-93FB-4FAD-AD1F-8DB4EF1A12CE}" type="presParOf" srcId="{A226ABA5-F6DF-4262-9F3D-9811F89794A0}" destId="{451E3B07-3597-4D1C-9DE1-8AFC78E7041D}" srcOrd="2" destOrd="0" presId="urn:microsoft.com/office/officeart/2005/8/layout/bList2"/>
    <dgm:cxn modelId="{5991CD03-D1F5-4AB1-9DC1-1457DE4C23A0}" type="presParOf" srcId="{A226ABA5-F6DF-4262-9F3D-9811F89794A0}" destId="{A5DEA03B-4710-403C-A649-43871A6D4DD1}" srcOrd="3" destOrd="0" presId="urn:microsoft.com/office/officeart/2005/8/layout/bList2"/>
    <dgm:cxn modelId="{893A6800-948F-4496-84AC-B9AC6B05AF4F}" type="presParOf" srcId="{8F457E32-A8FC-4229-BA06-EF218F1B8E26}" destId="{D74F6AF0-1F90-43A8-9BC0-4729CCF67B9B}" srcOrd="3" destOrd="0" presId="urn:microsoft.com/office/officeart/2005/8/layout/bList2"/>
    <dgm:cxn modelId="{10425BF7-92E7-4324-A4B8-5F5CBC56AC1E}" type="presParOf" srcId="{8F457E32-A8FC-4229-BA06-EF218F1B8E26}" destId="{94132A2A-2B39-4EB2-A9FD-5A900DAC0DA2}" srcOrd="4" destOrd="0" presId="urn:microsoft.com/office/officeart/2005/8/layout/bList2"/>
    <dgm:cxn modelId="{2136E682-27A7-4354-83A9-4FD0D16F0F57}" type="presParOf" srcId="{94132A2A-2B39-4EB2-A9FD-5A900DAC0DA2}" destId="{815BB129-52A7-40F4-B41F-1E1E2AB5DFBD}" srcOrd="0" destOrd="0" presId="urn:microsoft.com/office/officeart/2005/8/layout/bList2"/>
    <dgm:cxn modelId="{C0024C06-45DA-47DA-B786-45D5E5328B09}" type="presParOf" srcId="{94132A2A-2B39-4EB2-A9FD-5A900DAC0DA2}" destId="{21A371C4-4BAC-4295-BE99-6AC4FA02C43F}" srcOrd="1" destOrd="0" presId="urn:microsoft.com/office/officeart/2005/8/layout/bList2"/>
    <dgm:cxn modelId="{98BB789D-8375-49A1-95D6-D11AF2FC9A04}" type="presParOf" srcId="{94132A2A-2B39-4EB2-A9FD-5A900DAC0DA2}" destId="{5F406C47-AA67-41F9-8FC9-FB6A528736EF}" srcOrd="2" destOrd="0" presId="urn:microsoft.com/office/officeart/2005/8/layout/bList2"/>
    <dgm:cxn modelId="{020340B0-579D-495C-B82C-AD4E54BE505F}" type="presParOf" srcId="{94132A2A-2B39-4EB2-A9FD-5A900DAC0DA2}" destId="{C244FA2E-A6BF-4643-9542-0E69F7C2A794}" srcOrd="3" destOrd="0" presId="urn:microsoft.com/office/officeart/2005/8/layout/bList2"/>
    <dgm:cxn modelId="{635CEBE8-A493-47A1-9614-246022669EB0}" type="presParOf" srcId="{8F457E32-A8FC-4229-BA06-EF218F1B8E26}" destId="{FC3E6EBF-9AE0-4CBD-8830-B007566B4D43}" srcOrd="5" destOrd="0" presId="urn:microsoft.com/office/officeart/2005/8/layout/bList2"/>
    <dgm:cxn modelId="{43F887C7-BAC0-4D45-A652-24C368F7D5B0}" type="presParOf" srcId="{8F457E32-A8FC-4229-BA06-EF218F1B8E26}" destId="{90525378-E541-4DF6-BBF1-A8C19AF25618}" srcOrd="6" destOrd="0" presId="urn:microsoft.com/office/officeart/2005/8/layout/bList2"/>
    <dgm:cxn modelId="{45A59BF8-8B0F-4637-8193-2FEE50ED1F5E}" type="presParOf" srcId="{90525378-E541-4DF6-BBF1-A8C19AF25618}" destId="{0847DFC3-16CE-49D4-88D0-EDB15FDF3587}" srcOrd="0" destOrd="0" presId="urn:microsoft.com/office/officeart/2005/8/layout/bList2"/>
    <dgm:cxn modelId="{4F3EC321-2501-4E70-9B82-2310AFD90405}" type="presParOf" srcId="{90525378-E541-4DF6-BBF1-A8C19AF25618}" destId="{A36D5E7B-CB41-4DC1-B6E1-0EA09272C96E}" srcOrd="1" destOrd="0" presId="urn:microsoft.com/office/officeart/2005/8/layout/bList2"/>
    <dgm:cxn modelId="{F9D6C747-1DA4-4C05-8797-2CC6606C663F}" type="presParOf" srcId="{90525378-E541-4DF6-BBF1-A8C19AF25618}" destId="{8EE4EF29-6F1E-426E-B1D3-A086D44638AB}" srcOrd="2" destOrd="0" presId="urn:microsoft.com/office/officeart/2005/8/layout/bList2"/>
    <dgm:cxn modelId="{689586EC-77F1-4BE5-8237-B7C6538683B2}" type="presParOf" srcId="{90525378-E541-4DF6-BBF1-A8C19AF25618}" destId="{D301AF8F-D7D1-4210-825C-91C82FC9B4A4}" srcOrd="3" destOrd="0" presId="urn:microsoft.com/office/officeart/2005/8/layout/bList2"/>
    <dgm:cxn modelId="{64AE7D15-74D2-4812-99A3-EE57CD5ADDAB}" type="presParOf" srcId="{8F457E32-A8FC-4229-BA06-EF218F1B8E26}" destId="{9A339885-7817-44F3-BADC-D263801C5E1E}" srcOrd="7" destOrd="0" presId="urn:microsoft.com/office/officeart/2005/8/layout/bList2"/>
    <dgm:cxn modelId="{1769EBB9-4DE6-4E5E-A243-B3BCE1C0B861}" type="presParOf" srcId="{8F457E32-A8FC-4229-BA06-EF218F1B8E26}" destId="{5ED5E819-3FB1-49C6-A989-EBBEEC88BA55}" srcOrd="8" destOrd="0" presId="urn:microsoft.com/office/officeart/2005/8/layout/bList2"/>
    <dgm:cxn modelId="{2345D547-CF24-46D0-9B19-7D129DCEE052}" type="presParOf" srcId="{5ED5E819-3FB1-49C6-A989-EBBEEC88BA55}" destId="{BA849731-E189-4A8B-AC73-8768D8C31272}" srcOrd="0" destOrd="0" presId="urn:microsoft.com/office/officeart/2005/8/layout/bList2"/>
    <dgm:cxn modelId="{0374F3B8-1864-4B4D-A554-7B534450D61C}" type="presParOf" srcId="{5ED5E819-3FB1-49C6-A989-EBBEEC88BA55}" destId="{CC8EA4E8-A4E8-4031-9C39-44AF1A249107}" srcOrd="1" destOrd="0" presId="urn:microsoft.com/office/officeart/2005/8/layout/bList2"/>
    <dgm:cxn modelId="{5DD290EF-A092-4052-835B-8978D9D3D3DF}" type="presParOf" srcId="{5ED5E819-3FB1-49C6-A989-EBBEEC88BA55}" destId="{10252016-8C74-44E7-92EF-889F89258372}" srcOrd="2" destOrd="0" presId="urn:microsoft.com/office/officeart/2005/8/layout/bList2"/>
    <dgm:cxn modelId="{7881F87E-22FA-43A9-B3DA-F89518A062CE}" type="presParOf" srcId="{5ED5E819-3FB1-49C6-A989-EBBEEC88BA55}" destId="{0D0A0601-7EBE-4C42-A07B-BC7A871F4F5D}"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19DEC-517F-4A3D-B419-249F23B77ABE}">
      <dsp:nvSpPr>
        <dsp:cNvPr id="0" name=""/>
        <dsp:cNvSpPr/>
      </dsp:nvSpPr>
      <dsp:spPr>
        <a:xfrm>
          <a:off x="-4419920" y="-677892"/>
          <a:ext cx="5265623" cy="5265623"/>
        </a:xfrm>
        <a:prstGeom prst="blockArc">
          <a:avLst>
            <a:gd name="adj1" fmla="val 18900000"/>
            <a:gd name="adj2" fmla="val 2700000"/>
            <a:gd name="adj3" fmla="val 41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AE825A-6FEF-4B14-943A-4A0EF99B3807}">
      <dsp:nvSpPr>
        <dsp:cNvPr id="0" name=""/>
        <dsp:cNvSpPr/>
      </dsp:nvSpPr>
      <dsp:spPr>
        <a:xfrm>
          <a:off x="543889" y="390983"/>
          <a:ext cx="2967642" cy="7819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687" tIns="35560" rIns="35560" bIns="35560" numCol="1" spcCol="1270" anchor="ctr" anchorCtr="0">
          <a:noAutofit/>
        </a:bodyPr>
        <a:lstStyle/>
        <a:p>
          <a:pPr marL="0" lvl="0" indent="0" algn="l" defTabSz="622300">
            <a:lnSpc>
              <a:spcPct val="90000"/>
            </a:lnSpc>
            <a:spcBef>
              <a:spcPct val="0"/>
            </a:spcBef>
            <a:spcAft>
              <a:spcPct val="35000"/>
            </a:spcAft>
            <a:buNone/>
          </a:pPr>
          <a:r>
            <a:rPr lang="es-PE" sz="1400" kern="1200" dirty="0">
              <a:latin typeface="Gibson" panose="02000000000000000000"/>
            </a:rPr>
            <a:t>Fin social para asegurar la atención de las víctimas.</a:t>
          </a:r>
        </a:p>
      </dsp:txBody>
      <dsp:txXfrm>
        <a:off x="543889" y="390983"/>
        <a:ext cx="2967642" cy="781967"/>
      </dsp:txXfrm>
    </dsp:sp>
    <dsp:sp modelId="{CFFEDA74-6AC6-4FA5-9633-ADD9D23E903B}">
      <dsp:nvSpPr>
        <dsp:cNvPr id="0" name=""/>
        <dsp:cNvSpPr/>
      </dsp:nvSpPr>
      <dsp:spPr>
        <a:xfrm>
          <a:off x="55159" y="293237"/>
          <a:ext cx="977459" cy="97745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ACDF6F-1FBF-4AE9-B31B-534642CDD86A}">
      <dsp:nvSpPr>
        <dsp:cNvPr id="0" name=""/>
        <dsp:cNvSpPr/>
      </dsp:nvSpPr>
      <dsp:spPr>
        <a:xfrm>
          <a:off x="828134" y="1563935"/>
          <a:ext cx="2683397" cy="7819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687" tIns="35560" rIns="35560" bIns="35560" numCol="1" spcCol="1270" anchor="ctr" anchorCtr="0">
          <a:noAutofit/>
        </a:bodyPr>
        <a:lstStyle/>
        <a:p>
          <a:pPr marL="0" lvl="0" indent="0" algn="l" defTabSz="622300">
            <a:lnSpc>
              <a:spcPct val="90000"/>
            </a:lnSpc>
            <a:spcBef>
              <a:spcPct val="0"/>
            </a:spcBef>
            <a:spcAft>
              <a:spcPct val="35000"/>
            </a:spcAft>
            <a:buNone/>
          </a:pPr>
          <a:r>
            <a:rPr lang="es-PE" sz="1400" kern="1200" dirty="0">
              <a:latin typeface="Gibson" panose="02000000000000000000"/>
            </a:rPr>
            <a:t>Su cobertura no tiene límite en el número de personas afectadas, sin importar las causas.</a:t>
          </a:r>
        </a:p>
      </dsp:txBody>
      <dsp:txXfrm>
        <a:off x="828134" y="1563935"/>
        <a:ext cx="2683397" cy="781967"/>
      </dsp:txXfrm>
    </dsp:sp>
    <dsp:sp modelId="{5367C0E8-9C2E-47C6-952A-70D95501E886}">
      <dsp:nvSpPr>
        <dsp:cNvPr id="0" name=""/>
        <dsp:cNvSpPr/>
      </dsp:nvSpPr>
      <dsp:spPr>
        <a:xfrm>
          <a:off x="339405" y="1466189"/>
          <a:ext cx="977459" cy="97745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AB1DA3-BCE5-42E1-8AF9-E290D7588277}">
      <dsp:nvSpPr>
        <dsp:cNvPr id="0" name=""/>
        <dsp:cNvSpPr/>
      </dsp:nvSpPr>
      <dsp:spPr>
        <a:xfrm>
          <a:off x="543889" y="2736887"/>
          <a:ext cx="2967642" cy="78196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687" tIns="38100" rIns="38100" bIns="38100" numCol="1" spcCol="1270" anchor="ctr" anchorCtr="0">
          <a:noAutofit/>
        </a:bodyPr>
        <a:lstStyle/>
        <a:p>
          <a:pPr marL="0" lvl="0" indent="0" algn="l" defTabSz="666750">
            <a:lnSpc>
              <a:spcPct val="90000"/>
            </a:lnSpc>
            <a:spcBef>
              <a:spcPct val="0"/>
            </a:spcBef>
            <a:spcAft>
              <a:spcPct val="35000"/>
            </a:spcAft>
            <a:buNone/>
          </a:pPr>
          <a:r>
            <a:rPr lang="es-PE" sz="1500" kern="1200" dirty="0">
              <a:latin typeface="Gibson" panose="02000000000000000000"/>
            </a:rPr>
            <a:t>Los beneficiarios cobran las indemnizaciones en un plazo máximo de 10 días calendario.</a:t>
          </a:r>
        </a:p>
      </dsp:txBody>
      <dsp:txXfrm>
        <a:off x="543889" y="2736887"/>
        <a:ext cx="2967642" cy="781967"/>
      </dsp:txXfrm>
    </dsp:sp>
    <dsp:sp modelId="{B1A43C0C-942F-4A58-8BB9-48365467EAFC}">
      <dsp:nvSpPr>
        <dsp:cNvPr id="0" name=""/>
        <dsp:cNvSpPr/>
      </dsp:nvSpPr>
      <dsp:spPr>
        <a:xfrm>
          <a:off x="55159" y="2639141"/>
          <a:ext cx="977459" cy="977459"/>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84382F-98CB-42EF-8A5A-B12CBD5928D1}">
      <dsp:nvSpPr>
        <dsp:cNvPr id="0" name=""/>
        <dsp:cNvSpPr/>
      </dsp:nvSpPr>
      <dsp:spPr>
        <a:xfrm>
          <a:off x="4820" y="349726"/>
          <a:ext cx="1355050" cy="262361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s-PE" sz="1500" kern="1200" dirty="0"/>
            <a:t>Gastos de atención médica, hospitalaria, quirúrgica, farmacéutica  y gastos de rehabilitación</a:t>
          </a:r>
          <a:endParaRPr lang="es-ES" sz="1500" kern="1200" dirty="0"/>
        </a:p>
        <a:p>
          <a:pPr marL="114300" lvl="1" indent="-114300" algn="l" defTabSz="666750">
            <a:lnSpc>
              <a:spcPct val="90000"/>
            </a:lnSpc>
            <a:spcBef>
              <a:spcPct val="0"/>
            </a:spcBef>
            <a:spcAft>
              <a:spcPct val="15000"/>
            </a:spcAft>
            <a:buChar char="•"/>
          </a:pPr>
          <a:endParaRPr lang="es-ES" sz="1500" kern="1200"/>
        </a:p>
      </dsp:txBody>
      <dsp:txXfrm>
        <a:off x="36570" y="381476"/>
        <a:ext cx="1291550" cy="2591860"/>
      </dsp:txXfrm>
    </dsp:sp>
    <dsp:sp modelId="{B972F36B-BA68-4797-A6FC-58D9EBA794A8}">
      <dsp:nvSpPr>
        <dsp:cNvPr id="0" name=""/>
        <dsp:cNvSpPr/>
      </dsp:nvSpPr>
      <dsp:spPr>
        <a:xfrm>
          <a:off x="4820" y="2395219"/>
          <a:ext cx="1355050" cy="70049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marL="0" lvl="0" indent="0" algn="l" defTabSz="1111250">
            <a:lnSpc>
              <a:spcPct val="90000"/>
            </a:lnSpc>
            <a:spcBef>
              <a:spcPct val="0"/>
            </a:spcBef>
            <a:spcAft>
              <a:spcPct val="35000"/>
            </a:spcAft>
            <a:buNone/>
          </a:pPr>
          <a:r>
            <a:rPr lang="es-ES" sz="2500" kern="1200" dirty="0"/>
            <a:t>Hasta 5 UIT</a:t>
          </a:r>
        </a:p>
      </dsp:txBody>
      <dsp:txXfrm>
        <a:off x="4820" y="2395219"/>
        <a:ext cx="954260" cy="700494"/>
      </dsp:txXfrm>
    </dsp:sp>
    <dsp:sp modelId="{C5CFDC90-5E5B-4E53-B03A-2061943B34EB}">
      <dsp:nvSpPr>
        <dsp:cNvPr id="0" name=""/>
        <dsp:cNvSpPr/>
      </dsp:nvSpPr>
      <dsp:spPr>
        <a:xfrm>
          <a:off x="867317" y="2103981"/>
          <a:ext cx="734460" cy="739060"/>
        </a:xfrm>
        <a:prstGeom prst="ellipse">
          <a:avLst/>
        </a:prstGeom>
        <a:blipFill rotWithShape="1">
          <a:blip xmlns:r="http://schemas.openxmlformats.org/officeDocument/2006/relationships" r:embed="rId1"/>
          <a:stretch>
            <a:fillRect/>
          </a:stretch>
        </a:blipFill>
        <a:ln w="25400" cap="flat" cmpd="sng" algn="ctr">
          <a:solidFill>
            <a:srgbClr val="FA68A0">
              <a:alpha val="90000"/>
            </a:srgbClr>
          </a:solidFill>
          <a:prstDash val="solid"/>
        </a:ln>
        <a:effectLst/>
      </dsp:spPr>
      <dsp:style>
        <a:lnRef idx="2">
          <a:scrgbClr r="0" g="0" b="0"/>
        </a:lnRef>
        <a:fillRef idx="1">
          <a:scrgbClr r="0" g="0" b="0"/>
        </a:fillRef>
        <a:effectRef idx="0">
          <a:scrgbClr r="0" g="0" b="0"/>
        </a:effectRef>
        <a:fontRef idx="minor"/>
      </dsp:style>
    </dsp:sp>
    <dsp:sp modelId="{8C4D951F-4283-449A-974A-A11BF84D31B0}">
      <dsp:nvSpPr>
        <dsp:cNvPr id="0" name=""/>
        <dsp:cNvSpPr/>
      </dsp:nvSpPr>
      <dsp:spPr>
        <a:xfrm>
          <a:off x="1686333" y="349726"/>
          <a:ext cx="1529472" cy="262361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s-ES" sz="1500" kern="1200" dirty="0"/>
            <a:t>Indemnización por fallecimiento al cónyuge supérstite y otros beneficiarios en orden excluyente</a:t>
          </a:r>
        </a:p>
      </dsp:txBody>
      <dsp:txXfrm>
        <a:off x="1722170" y="385563"/>
        <a:ext cx="1457798" cy="2587773"/>
      </dsp:txXfrm>
    </dsp:sp>
    <dsp:sp modelId="{451E3B07-3597-4D1C-9DE1-8AFC78E7041D}">
      <dsp:nvSpPr>
        <dsp:cNvPr id="0" name=""/>
        <dsp:cNvSpPr/>
      </dsp:nvSpPr>
      <dsp:spPr>
        <a:xfrm>
          <a:off x="1674706" y="2395219"/>
          <a:ext cx="1552806" cy="70049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marL="0" lvl="0" indent="0" algn="l" defTabSz="1111250">
            <a:lnSpc>
              <a:spcPct val="90000"/>
            </a:lnSpc>
            <a:spcBef>
              <a:spcPct val="0"/>
            </a:spcBef>
            <a:spcAft>
              <a:spcPct val="35000"/>
            </a:spcAft>
            <a:buNone/>
          </a:pPr>
          <a:r>
            <a:rPr lang="es-ES" sz="2500" kern="1200" dirty="0"/>
            <a:t>4 UIT</a:t>
          </a:r>
        </a:p>
      </dsp:txBody>
      <dsp:txXfrm>
        <a:off x="1674706" y="2395219"/>
        <a:ext cx="1093525" cy="700494"/>
      </dsp:txXfrm>
    </dsp:sp>
    <dsp:sp modelId="{A5DEA03B-4710-403C-A649-43871A6D4DD1}">
      <dsp:nvSpPr>
        <dsp:cNvPr id="0" name=""/>
        <dsp:cNvSpPr/>
      </dsp:nvSpPr>
      <dsp:spPr>
        <a:xfrm>
          <a:off x="2636049" y="2103981"/>
          <a:ext cx="734460" cy="739060"/>
        </a:xfrm>
        <a:prstGeom prst="ellipse">
          <a:avLst/>
        </a:prstGeom>
        <a:blipFill rotWithShape="1">
          <a:blip xmlns:r="http://schemas.openxmlformats.org/officeDocument/2006/relationships" r:embed="rId2"/>
          <a:stretch>
            <a:fillRect/>
          </a:stretch>
        </a:blipFill>
        <a:ln w="25400" cap="flat" cmpd="sng" algn="ctr">
          <a:solidFill>
            <a:srgbClr val="FA68A0">
              <a:alpha val="90000"/>
            </a:srgbClr>
          </a:solidFill>
          <a:prstDash val="solid"/>
        </a:ln>
        <a:effectLst/>
      </dsp:spPr>
      <dsp:style>
        <a:lnRef idx="2">
          <a:scrgbClr r="0" g="0" b="0"/>
        </a:lnRef>
        <a:fillRef idx="1">
          <a:scrgbClr r="0" g="0" b="0"/>
        </a:fillRef>
        <a:effectRef idx="0">
          <a:scrgbClr r="0" g="0" b="0"/>
        </a:effectRef>
        <a:fontRef idx="minor"/>
      </dsp:style>
    </dsp:sp>
    <dsp:sp modelId="{815BB129-52A7-40F4-B41F-1E1E2AB5DFBD}">
      <dsp:nvSpPr>
        <dsp:cNvPr id="0" name=""/>
        <dsp:cNvSpPr/>
      </dsp:nvSpPr>
      <dsp:spPr>
        <a:xfrm>
          <a:off x="3476845" y="349726"/>
          <a:ext cx="1355050" cy="262361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s-ES" sz="1500" kern="1200" dirty="0"/>
            <a:t>Gastos de sepelio. Se reembolsan o pagan directamente a las empresas funerarias.</a:t>
          </a:r>
        </a:p>
      </dsp:txBody>
      <dsp:txXfrm>
        <a:off x="3508595" y="381476"/>
        <a:ext cx="1291550" cy="2591860"/>
      </dsp:txXfrm>
    </dsp:sp>
    <dsp:sp modelId="{5F406C47-AA67-41F9-8FC9-FB6A528736EF}">
      <dsp:nvSpPr>
        <dsp:cNvPr id="0" name=""/>
        <dsp:cNvSpPr/>
      </dsp:nvSpPr>
      <dsp:spPr>
        <a:xfrm>
          <a:off x="3476845" y="2395219"/>
          <a:ext cx="1355050" cy="70049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marL="0" lvl="0" indent="0" algn="l" defTabSz="1111250">
            <a:lnSpc>
              <a:spcPct val="90000"/>
            </a:lnSpc>
            <a:spcBef>
              <a:spcPct val="0"/>
            </a:spcBef>
            <a:spcAft>
              <a:spcPct val="35000"/>
            </a:spcAft>
            <a:buNone/>
          </a:pPr>
          <a:r>
            <a:rPr lang="es-ES" sz="2500" kern="1200" dirty="0"/>
            <a:t>Hasta 1 UIT</a:t>
          </a:r>
        </a:p>
      </dsp:txBody>
      <dsp:txXfrm>
        <a:off x="3476845" y="2395219"/>
        <a:ext cx="954260" cy="700494"/>
      </dsp:txXfrm>
    </dsp:sp>
    <dsp:sp modelId="{C244FA2E-A6BF-4643-9542-0E69F7C2A794}">
      <dsp:nvSpPr>
        <dsp:cNvPr id="0" name=""/>
        <dsp:cNvSpPr/>
      </dsp:nvSpPr>
      <dsp:spPr>
        <a:xfrm>
          <a:off x="4339352" y="2103981"/>
          <a:ext cx="734460" cy="739060"/>
        </a:xfrm>
        <a:prstGeom prst="ellipse">
          <a:avLst/>
        </a:prstGeom>
        <a:blipFill rotWithShape="1">
          <a:blip xmlns:r="http://schemas.openxmlformats.org/officeDocument/2006/relationships" r:embed="rId3"/>
          <a:stretch>
            <a:fillRect/>
          </a:stretch>
        </a:blipFill>
        <a:ln w="25400" cap="flat" cmpd="sng" algn="ctr">
          <a:solidFill>
            <a:srgbClr val="FA68A0">
              <a:alpha val="90000"/>
            </a:srgbClr>
          </a:solidFill>
          <a:prstDash val="solid"/>
        </a:ln>
        <a:effectLst/>
      </dsp:spPr>
      <dsp:style>
        <a:lnRef idx="2">
          <a:scrgbClr r="0" g="0" b="0"/>
        </a:lnRef>
        <a:fillRef idx="1">
          <a:scrgbClr r="0" g="0" b="0"/>
        </a:fillRef>
        <a:effectRef idx="0">
          <a:scrgbClr r="0" g="0" b="0"/>
        </a:effectRef>
        <a:fontRef idx="minor"/>
      </dsp:style>
    </dsp:sp>
    <dsp:sp modelId="{0847DFC3-16CE-49D4-88D0-EDB15FDF3587}">
      <dsp:nvSpPr>
        <dsp:cNvPr id="0" name=""/>
        <dsp:cNvSpPr/>
      </dsp:nvSpPr>
      <dsp:spPr>
        <a:xfrm>
          <a:off x="5180147" y="349726"/>
          <a:ext cx="1355050" cy="262361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s-ES" sz="1500" kern="1200" dirty="0"/>
            <a:t>Indemnización por invalidez permanente. Cobertura depende del grado de menoscabo</a:t>
          </a:r>
        </a:p>
      </dsp:txBody>
      <dsp:txXfrm>
        <a:off x="5211897" y="381476"/>
        <a:ext cx="1291550" cy="2591860"/>
      </dsp:txXfrm>
    </dsp:sp>
    <dsp:sp modelId="{8EE4EF29-6F1E-426E-B1D3-A086D44638AB}">
      <dsp:nvSpPr>
        <dsp:cNvPr id="0" name=""/>
        <dsp:cNvSpPr/>
      </dsp:nvSpPr>
      <dsp:spPr>
        <a:xfrm>
          <a:off x="5180147" y="2395219"/>
          <a:ext cx="1355050" cy="70049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marL="0" lvl="0" indent="0" algn="l" defTabSz="1111250">
            <a:lnSpc>
              <a:spcPct val="90000"/>
            </a:lnSpc>
            <a:spcBef>
              <a:spcPct val="0"/>
            </a:spcBef>
            <a:spcAft>
              <a:spcPct val="35000"/>
            </a:spcAft>
            <a:buNone/>
          </a:pPr>
          <a:r>
            <a:rPr lang="es-ES" sz="2500" kern="1200" dirty="0"/>
            <a:t>Hasta 4 UIT</a:t>
          </a:r>
        </a:p>
      </dsp:txBody>
      <dsp:txXfrm>
        <a:off x="5180147" y="2395219"/>
        <a:ext cx="954260" cy="700494"/>
      </dsp:txXfrm>
    </dsp:sp>
    <dsp:sp modelId="{D301AF8F-D7D1-4210-825C-91C82FC9B4A4}">
      <dsp:nvSpPr>
        <dsp:cNvPr id="0" name=""/>
        <dsp:cNvSpPr/>
      </dsp:nvSpPr>
      <dsp:spPr>
        <a:xfrm>
          <a:off x="6042656" y="2103981"/>
          <a:ext cx="734460" cy="739060"/>
        </a:xfrm>
        <a:prstGeom prst="ellipse">
          <a:avLst/>
        </a:prstGeom>
        <a:blipFill rotWithShape="1">
          <a:blip xmlns:r="http://schemas.openxmlformats.org/officeDocument/2006/relationships" r:embed="rId4"/>
          <a:stretch>
            <a:fillRect/>
          </a:stretch>
        </a:blipFill>
        <a:ln w="25400" cap="flat" cmpd="sng" algn="ctr">
          <a:solidFill>
            <a:srgbClr val="FA68A0">
              <a:alpha val="90000"/>
            </a:srgbClr>
          </a:solidFill>
          <a:prstDash val="solid"/>
        </a:ln>
        <a:effectLst/>
      </dsp:spPr>
      <dsp:style>
        <a:lnRef idx="2">
          <a:scrgbClr r="0" g="0" b="0"/>
        </a:lnRef>
        <a:fillRef idx="1">
          <a:scrgbClr r="0" g="0" b="0"/>
        </a:fillRef>
        <a:effectRef idx="0">
          <a:scrgbClr r="0" g="0" b="0"/>
        </a:effectRef>
        <a:fontRef idx="minor"/>
      </dsp:style>
    </dsp:sp>
    <dsp:sp modelId="{BA849731-E189-4A8B-AC73-8768D8C31272}">
      <dsp:nvSpPr>
        <dsp:cNvPr id="0" name=""/>
        <dsp:cNvSpPr/>
      </dsp:nvSpPr>
      <dsp:spPr>
        <a:xfrm>
          <a:off x="6894601" y="349726"/>
          <a:ext cx="1490555" cy="2623610"/>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57150" rIns="19050" bIns="19050" numCol="1" spcCol="1270" anchor="t" anchorCtr="0">
          <a:noAutofit/>
        </a:bodyPr>
        <a:lstStyle/>
        <a:p>
          <a:pPr marL="114300" lvl="1" indent="-114300" algn="l" defTabSz="666750">
            <a:lnSpc>
              <a:spcPct val="90000"/>
            </a:lnSpc>
            <a:spcBef>
              <a:spcPct val="0"/>
            </a:spcBef>
            <a:spcAft>
              <a:spcPct val="15000"/>
            </a:spcAft>
            <a:buChar char="•"/>
          </a:pPr>
          <a:r>
            <a:rPr lang="es-ES" sz="1500" kern="1200" dirty="0"/>
            <a:t>Incapacidad temporal. Se paga a razón de 1/30 RMV por día hasta la recuperación o hasta agotar la cobertura</a:t>
          </a:r>
        </a:p>
      </dsp:txBody>
      <dsp:txXfrm>
        <a:off x="6929526" y="384651"/>
        <a:ext cx="1420705" cy="2588685"/>
      </dsp:txXfrm>
    </dsp:sp>
    <dsp:sp modelId="{10252016-8C74-44E7-92EF-889F89258372}">
      <dsp:nvSpPr>
        <dsp:cNvPr id="0" name=""/>
        <dsp:cNvSpPr/>
      </dsp:nvSpPr>
      <dsp:spPr>
        <a:xfrm>
          <a:off x="6894601" y="2395219"/>
          <a:ext cx="1490555" cy="700494"/>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0" rIns="31750" bIns="0" numCol="1" spcCol="1270" anchor="ctr" anchorCtr="0">
          <a:noAutofit/>
        </a:bodyPr>
        <a:lstStyle/>
        <a:p>
          <a:pPr marL="0" lvl="0" indent="0" algn="l" defTabSz="1111250">
            <a:lnSpc>
              <a:spcPct val="90000"/>
            </a:lnSpc>
            <a:spcBef>
              <a:spcPct val="0"/>
            </a:spcBef>
            <a:spcAft>
              <a:spcPct val="35000"/>
            </a:spcAft>
            <a:buNone/>
          </a:pPr>
          <a:r>
            <a:rPr lang="es-ES" sz="2500" kern="1200" dirty="0"/>
            <a:t>Hasta 1 UIT</a:t>
          </a:r>
        </a:p>
      </dsp:txBody>
      <dsp:txXfrm>
        <a:off x="6894601" y="2395219"/>
        <a:ext cx="1049686" cy="700494"/>
      </dsp:txXfrm>
    </dsp:sp>
    <dsp:sp modelId="{0D0A0601-7EBE-4C42-A07B-BC7A871F4F5D}">
      <dsp:nvSpPr>
        <dsp:cNvPr id="0" name=""/>
        <dsp:cNvSpPr/>
      </dsp:nvSpPr>
      <dsp:spPr>
        <a:xfrm>
          <a:off x="7824862" y="2103981"/>
          <a:ext cx="734460" cy="739060"/>
        </a:xfrm>
        <a:prstGeom prst="ellipse">
          <a:avLst/>
        </a:prstGeom>
        <a:blipFill rotWithShape="1">
          <a:blip xmlns:r="http://schemas.openxmlformats.org/officeDocument/2006/relationships" r:embed="rId5"/>
          <a:stretch>
            <a:fillRect/>
          </a:stretch>
        </a:blipFill>
        <a:ln w="25400" cap="flat" cmpd="sng" algn="ctr">
          <a:solidFill>
            <a:srgbClr val="FA68A0">
              <a:alpha val="90000"/>
            </a:srgb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0.46057</cdr:x>
      <cdr:y>0.10667</cdr:y>
    </cdr:from>
    <cdr:to>
      <cdr:x>0.5261</cdr:x>
      <cdr:y>0.16248</cdr:y>
    </cdr:to>
    <cdr:sp macro="" textlink="">
      <cdr:nvSpPr>
        <cdr:cNvPr id="2" name="1 CuadroTexto">
          <a:extLst xmlns:a="http://schemas.openxmlformats.org/drawingml/2006/main">
            <a:ext uri="{FF2B5EF4-FFF2-40B4-BE49-F238E27FC236}">
              <a16:creationId xmlns:a16="http://schemas.microsoft.com/office/drawing/2014/main" id="{8117478E-DA18-43E0-8339-024CB0910200}"/>
            </a:ext>
          </a:extLst>
        </cdr:cNvPr>
        <cdr:cNvSpPr txBox="1"/>
      </cdr:nvSpPr>
      <cdr:spPr>
        <a:xfrm xmlns:a="http://schemas.openxmlformats.org/drawingml/2006/main">
          <a:off x="2821216" y="381000"/>
          <a:ext cx="1406072" cy="19957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PE"/>
        </a:p>
      </cdr:txBody>
    </cdr:sp>
  </cdr:relSizeAnchor>
  <cdr:relSizeAnchor xmlns:cdr="http://schemas.openxmlformats.org/drawingml/2006/chartDrawing">
    <cdr:from>
      <cdr:x>0.44264</cdr:x>
      <cdr:y>0.03274</cdr:y>
    </cdr:from>
    <cdr:to>
      <cdr:x>0.54957</cdr:x>
      <cdr:y>0.17538</cdr:y>
    </cdr:to>
    <cdr:sp macro="" textlink="">
      <cdr:nvSpPr>
        <cdr:cNvPr id="3" name="2 CuadroTexto">
          <a:extLst xmlns:a="http://schemas.openxmlformats.org/drawingml/2006/main">
            <a:ext uri="{FF2B5EF4-FFF2-40B4-BE49-F238E27FC236}">
              <a16:creationId xmlns:a16="http://schemas.microsoft.com/office/drawing/2014/main" id="{D35B89B0-1FE9-4A0D-B857-07F403A2C37E}"/>
            </a:ext>
          </a:extLst>
        </cdr:cNvPr>
        <cdr:cNvSpPr txBox="1"/>
      </cdr:nvSpPr>
      <cdr:spPr>
        <a:xfrm xmlns:a="http://schemas.openxmlformats.org/drawingml/2006/main">
          <a:off x="2712358" y="117928"/>
          <a:ext cx="2295071" cy="508001"/>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marL="0" marR="0" indent="0" algn="ctr" defTabSz="914400" rtl="0" eaLnBrk="1" fontAlgn="auto" latinLnBrk="0" hangingPunct="1">
            <a:lnSpc>
              <a:spcPct val="100000"/>
            </a:lnSpc>
            <a:spcBef>
              <a:spcPts val="0"/>
            </a:spcBef>
            <a:spcAft>
              <a:spcPts val="0"/>
            </a:spcAft>
            <a:buClrTx/>
            <a:buSzTx/>
            <a:buFontTx/>
            <a:buNone/>
            <a:tabLst/>
            <a:defRPr/>
          </a:pPr>
          <a:r>
            <a:rPr lang="es-PE" sz="1100" b="1" i="0" baseline="0" dirty="0">
              <a:latin typeface="Gibson" panose="02000000000000000000"/>
              <a:ea typeface="+mn-ea"/>
              <a:cs typeface="+mn-cs"/>
            </a:rPr>
            <a:t>TOTAL RECAUDADO POR EL FONDO</a:t>
          </a:r>
          <a:br>
            <a:rPr lang="es-PE" sz="1100" b="1" i="0" baseline="0" dirty="0">
              <a:latin typeface="Gibson" panose="02000000000000000000"/>
              <a:ea typeface="+mn-ea"/>
              <a:cs typeface="+mn-cs"/>
            </a:rPr>
          </a:br>
          <a:r>
            <a:rPr lang="es-PE" sz="1100" b="1" i="0" baseline="0" dirty="0">
              <a:latin typeface="Gibson" panose="02000000000000000000"/>
              <a:ea typeface="+mn-ea"/>
              <a:cs typeface="+mn-cs"/>
            </a:rPr>
            <a:t>(2004 - 2016)</a:t>
          </a:r>
          <a:endParaRPr lang="es-PE" dirty="0">
            <a:latin typeface="Gibson" panose="02000000000000000000"/>
          </a:endParaRPr>
        </a:p>
        <a:p xmlns:a="http://schemas.openxmlformats.org/drawingml/2006/main">
          <a:endParaRPr lang="es-PE" sz="1100" dirty="0">
            <a:latin typeface="Gibson" panose="02000000000000000000"/>
          </a:endParaRPr>
        </a:p>
      </cdr:txBody>
    </cdr:sp>
  </cdr:relSizeAnchor>
  <cdr:relSizeAnchor xmlns:cdr="http://schemas.openxmlformats.org/drawingml/2006/chartDrawing">
    <cdr:from>
      <cdr:x>0.83611</cdr:x>
      <cdr:y>0.87008</cdr:y>
    </cdr:from>
    <cdr:to>
      <cdr:x>0.96096</cdr:x>
      <cdr:y>0.92869</cdr:y>
    </cdr:to>
    <cdr:sp macro="" textlink="">
      <cdr:nvSpPr>
        <cdr:cNvPr id="4" name="CuadroTexto 9"/>
        <cdr:cNvSpPr txBox="1"/>
      </cdr:nvSpPr>
      <cdr:spPr>
        <a:xfrm xmlns:a="http://schemas.openxmlformats.org/drawingml/2006/main">
          <a:off x="7121075" y="3883558"/>
          <a:ext cx="1063336" cy="26161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r>
            <a:rPr lang="es-PE" sz="1100" dirty="0">
              <a:solidFill>
                <a:schemeClr val="tx1">
                  <a:lumMod val="50000"/>
                </a:schemeClr>
              </a:solidFill>
              <a:latin typeface="Gibson" panose="02000000000000000000" pitchFamily="50" charset="0"/>
            </a:rPr>
            <a:t>Fuente: MTC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A09EEE-A3EB-9146-A989-D7ED08E2A1E5}" type="datetimeFigureOut">
              <a:rPr lang="en-US" smtClean="0"/>
              <a:t>12/21/2016</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5A05A1-9720-E641-B368-92BB86062B4C}" type="slidenum">
              <a:rPr lang="en-US" smtClean="0"/>
              <a:t>‹Nº›</a:t>
            </a:fld>
            <a:endParaRPr lang="en-US"/>
          </a:p>
        </p:txBody>
      </p:sp>
    </p:spTree>
    <p:extLst>
      <p:ext uri="{BB962C8B-B14F-4D97-AF65-F5344CB8AC3E}">
        <p14:creationId xmlns:p14="http://schemas.microsoft.com/office/powerpoint/2010/main" val="22794357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t>TÌTULO</a:t>
            </a:r>
          </a:p>
          <a:p>
            <a:r>
              <a:rPr lang="en-US" dirty="0"/>
              <a:t>Fuente:</a:t>
            </a:r>
            <a:r>
              <a:rPr lang="en-US" baseline="0" dirty="0"/>
              <a:t> Gibson </a:t>
            </a:r>
            <a:r>
              <a:rPr lang="en-US" baseline="0" dirty="0" err="1"/>
              <a:t>Semibold</a:t>
            </a:r>
            <a:r>
              <a:rPr lang="en-US" baseline="0" dirty="0"/>
              <a:t> </a:t>
            </a:r>
          </a:p>
          <a:p>
            <a:r>
              <a:rPr lang="en-US" baseline="0" dirty="0" err="1"/>
              <a:t>Tamaño</a:t>
            </a:r>
            <a:r>
              <a:rPr lang="en-US" baseline="0" dirty="0"/>
              <a:t>: 32 </a:t>
            </a:r>
            <a:r>
              <a:rPr lang="en-US" baseline="0" dirty="0" err="1"/>
              <a:t>pt</a:t>
            </a:r>
            <a:endParaRPr lang="en-US" baseline="0" dirty="0"/>
          </a:p>
          <a:p>
            <a:endParaRPr lang="en-US" baseline="0" dirty="0"/>
          </a:p>
          <a:p>
            <a:r>
              <a:rPr lang="en-US" baseline="0" dirty="0" err="1"/>
              <a:t>Subtítulo</a:t>
            </a:r>
            <a:endParaRPr lang="en-US" baseline="0" dirty="0"/>
          </a:p>
          <a:p>
            <a:r>
              <a:rPr lang="en-US" baseline="0" dirty="0" err="1"/>
              <a:t>Fuente</a:t>
            </a:r>
            <a:r>
              <a:rPr lang="en-US" baseline="0" dirty="0"/>
              <a:t>: Gibson Regular</a:t>
            </a:r>
          </a:p>
          <a:p>
            <a:r>
              <a:rPr lang="en-US" baseline="0" dirty="0" err="1"/>
              <a:t>Tamaño</a:t>
            </a:r>
            <a:r>
              <a:rPr lang="en-US" baseline="0" dirty="0"/>
              <a:t>: 28 </a:t>
            </a:r>
            <a:r>
              <a:rPr lang="en-US" baseline="0" dirty="0" err="1"/>
              <a:t>pt</a:t>
            </a:r>
            <a:endParaRPr lang="en-US" dirty="0"/>
          </a:p>
        </p:txBody>
      </p:sp>
      <p:sp>
        <p:nvSpPr>
          <p:cNvPr id="4" name="Slide Number Placeholder 3"/>
          <p:cNvSpPr>
            <a:spLocks noGrp="1"/>
          </p:cNvSpPr>
          <p:nvPr>
            <p:ph type="sldNum" sz="quarter" idx="10"/>
          </p:nvPr>
        </p:nvSpPr>
        <p:spPr/>
        <p:txBody>
          <a:bodyPr/>
          <a:lstStyle/>
          <a:p>
            <a:fld id="{C85A05A1-9720-E641-B368-92BB86062B4C}" type="slidenum">
              <a:rPr lang="en-US" smtClean="0"/>
              <a:t>1</a:t>
            </a:fld>
            <a:endParaRPr lang="en-US"/>
          </a:p>
        </p:txBody>
      </p:sp>
    </p:spTree>
    <p:extLst>
      <p:ext uri="{BB962C8B-B14F-4D97-AF65-F5344CB8AC3E}">
        <p14:creationId xmlns:p14="http://schemas.microsoft.com/office/powerpoint/2010/main" val="2086999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4" descr="01 presentacion.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ctrTitle"/>
          </p:nvPr>
        </p:nvSpPr>
        <p:spPr>
          <a:xfrm>
            <a:off x="685800" y="1775355"/>
            <a:ext cx="7772400" cy="1225021"/>
          </a:xfrm>
        </p:spPr>
        <p:txBody>
          <a:bodyPr/>
          <a:lstStyle/>
          <a:p>
            <a:r>
              <a:rPr lang="es-ES_tradnl" dirty="0" err="1"/>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Click to edit Master subtitle style</a:t>
            </a:r>
            <a:endParaRPr lang="en-US"/>
          </a:p>
        </p:txBody>
      </p:sp>
      <p:sp>
        <p:nvSpPr>
          <p:cNvPr id="4" name="Date Placeholder 3"/>
          <p:cNvSpPr>
            <a:spLocks noGrp="1"/>
          </p:cNvSpPr>
          <p:nvPr>
            <p:ph type="dt" sz="half" idx="10"/>
          </p:nvPr>
        </p:nvSpPr>
        <p:spPr/>
        <p:txBody>
          <a:bodyPr/>
          <a:lstStyle/>
          <a:p>
            <a:fld id="{4EA10999-09AF-024D-9C93-22DEBFF97E8F}"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FDB2A-B7B1-BB4F-B4C7-ACC5F4D5EFF0}" type="slidenum">
              <a:rPr lang="en-US" smtClean="0"/>
              <a:t>‹Nº›</a:t>
            </a:fld>
            <a:endParaRPr lang="en-US"/>
          </a:p>
        </p:txBody>
      </p:sp>
    </p:spTree>
    <p:extLst>
      <p:ext uri="{BB962C8B-B14F-4D97-AF65-F5344CB8AC3E}">
        <p14:creationId xmlns:p14="http://schemas.microsoft.com/office/powerpoint/2010/main" val="1145593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3" descr="05 interna norm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s-ES_tradnl"/>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4EA10999-09AF-024D-9C93-22DEBFF97E8F}"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FDB2A-B7B1-BB4F-B4C7-ACC5F4D5EFF0}" type="slidenum">
              <a:rPr lang="en-US" smtClean="0"/>
              <a:t>‹Nº›</a:t>
            </a:fld>
            <a:endParaRPr lang="en-US"/>
          </a:p>
        </p:txBody>
      </p:sp>
    </p:spTree>
    <p:extLst>
      <p:ext uri="{BB962C8B-B14F-4D97-AF65-F5344CB8AC3E}">
        <p14:creationId xmlns:p14="http://schemas.microsoft.com/office/powerpoint/2010/main" val="319305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3" descr="05 interna norm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Vertical Title 1"/>
          <p:cNvSpPr>
            <a:spLocks noGrp="1"/>
          </p:cNvSpPr>
          <p:nvPr>
            <p:ph type="title" orient="vert"/>
          </p:nvPr>
        </p:nvSpPr>
        <p:spPr>
          <a:xfrm>
            <a:off x="6629400" y="228866"/>
            <a:ext cx="2057400" cy="4876271"/>
          </a:xfrm>
        </p:spPr>
        <p:txBody>
          <a:bodyPr vert="eaVert"/>
          <a:lstStyle/>
          <a:p>
            <a:r>
              <a:rPr lang="es-ES_tradnl"/>
              <a:t>Click to edit Master title style</a:t>
            </a:r>
            <a:endParaRPr lang="en-US"/>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4EA10999-09AF-024D-9C93-22DEBFF97E8F}"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FDB2A-B7B1-BB4F-B4C7-ACC5F4D5EFF0}" type="slidenum">
              <a:rPr lang="en-US" smtClean="0"/>
              <a:t>‹Nº›</a:t>
            </a:fld>
            <a:endParaRPr lang="en-US"/>
          </a:p>
        </p:txBody>
      </p:sp>
    </p:spTree>
    <p:extLst>
      <p:ext uri="{BB962C8B-B14F-4D97-AF65-F5344CB8AC3E}">
        <p14:creationId xmlns:p14="http://schemas.microsoft.com/office/powerpoint/2010/main" val="481329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3" descr="05 interna norm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lvl1pPr>
              <a:defRPr lang="es-ES_tradnl" sz="3200" kern="0" dirty="0">
                <a:solidFill>
                  <a:srgbClr val="00C19F"/>
                </a:solidFill>
                <a:latin typeface="Gibson" panose="02000000000000000000" pitchFamily="50" charset="0"/>
                <a:ea typeface="+mj-ea"/>
                <a:cs typeface="+mj-cs"/>
              </a:defRPr>
            </a:lvl1pPr>
          </a:lstStyle>
          <a:p>
            <a:r>
              <a:rPr lang="es-ES_tradnl" dirty="0" err="1"/>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3" name="Content Placeholder 2"/>
          <p:cNvSpPr>
            <a:spLocks noGrp="1"/>
          </p:cNvSpPr>
          <p:nvPr>
            <p:ph idx="1"/>
          </p:nvPr>
        </p:nvSpPr>
        <p:spPr/>
        <p:txBody>
          <a:body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Date Placeholder 3"/>
          <p:cNvSpPr>
            <a:spLocks noGrp="1"/>
          </p:cNvSpPr>
          <p:nvPr>
            <p:ph type="dt" sz="half" idx="10"/>
          </p:nvPr>
        </p:nvSpPr>
        <p:spPr/>
        <p:txBody>
          <a:bodyPr/>
          <a:lstStyle/>
          <a:p>
            <a:fld id="{4EA10999-09AF-024D-9C93-22DEBFF97E8F}"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FDB2A-B7B1-BB4F-B4C7-ACC5F4D5EFF0}" type="slidenum">
              <a:rPr lang="en-US" smtClean="0"/>
              <a:t>‹Nº›</a:t>
            </a:fld>
            <a:endParaRPr lang="en-US"/>
          </a:p>
        </p:txBody>
      </p:sp>
    </p:spTree>
    <p:extLst>
      <p:ext uri="{BB962C8B-B14F-4D97-AF65-F5344CB8AC3E}">
        <p14:creationId xmlns:p14="http://schemas.microsoft.com/office/powerpoint/2010/main" val="409280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s-ES_tradnl"/>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Click to edit Master text styles</a:t>
            </a:r>
          </a:p>
        </p:txBody>
      </p:sp>
      <p:sp>
        <p:nvSpPr>
          <p:cNvPr id="4" name="Date Placeholder 3"/>
          <p:cNvSpPr>
            <a:spLocks noGrp="1"/>
          </p:cNvSpPr>
          <p:nvPr>
            <p:ph type="dt" sz="half" idx="10"/>
          </p:nvPr>
        </p:nvSpPr>
        <p:spPr/>
        <p:txBody>
          <a:bodyPr/>
          <a:lstStyle/>
          <a:p>
            <a:fld id="{4EA10999-09AF-024D-9C93-22DEBFF97E8F}" type="datetimeFigureOut">
              <a:rPr lang="en-US" smtClean="0"/>
              <a:t>12/21/2016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8FDB2A-B7B1-BB4F-B4C7-ACC5F4D5EFF0}" type="slidenum">
              <a:rPr lang="en-US" smtClean="0"/>
              <a:t>‹Nº›</a:t>
            </a:fld>
            <a:endParaRPr lang="en-US"/>
          </a:p>
        </p:txBody>
      </p:sp>
      <p:pic>
        <p:nvPicPr>
          <p:cNvPr id="7" name="Picture 3" descr="05 interna norm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extLst>
      <p:ext uri="{BB962C8B-B14F-4D97-AF65-F5344CB8AC3E}">
        <p14:creationId xmlns:p14="http://schemas.microsoft.com/office/powerpoint/2010/main" val="196580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3" descr="05 interna norm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s-ES_tradnl"/>
              <a:t>Click to edit Master title style</a:t>
            </a:r>
            <a:endParaRPr lang="en-US"/>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Date Placeholder 4"/>
          <p:cNvSpPr>
            <a:spLocks noGrp="1"/>
          </p:cNvSpPr>
          <p:nvPr>
            <p:ph type="dt" sz="half" idx="10"/>
          </p:nvPr>
        </p:nvSpPr>
        <p:spPr/>
        <p:txBody>
          <a:bodyPr/>
          <a:lstStyle/>
          <a:p>
            <a:fld id="{4EA10999-09AF-024D-9C93-22DEBFF97E8F}"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FDB2A-B7B1-BB4F-B4C7-ACC5F4D5EFF0}" type="slidenum">
              <a:rPr lang="en-US" smtClean="0"/>
              <a:t>‹Nº›</a:t>
            </a:fld>
            <a:endParaRPr lang="en-US"/>
          </a:p>
        </p:txBody>
      </p:sp>
    </p:spTree>
    <p:extLst>
      <p:ext uri="{BB962C8B-B14F-4D97-AF65-F5344CB8AC3E}">
        <p14:creationId xmlns:p14="http://schemas.microsoft.com/office/powerpoint/2010/main" val="3317220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3" descr="05 interna norm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lvl1pPr>
              <a:defRPr/>
            </a:lvl1pPr>
          </a:lstStyle>
          <a:p>
            <a:r>
              <a:rPr lang="es-ES_tradnl"/>
              <a:t>Click to edit Master title style</a:t>
            </a:r>
            <a:endParaRPr lang="en-US"/>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7" name="Date Placeholder 6"/>
          <p:cNvSpPr>
            <a:spLocks noGrp="1"/>
          </p:cNvSpPr>
          <p:nvPr>
            <p:ph type="dt" sz="half" idx="10"/>
          </p:nvPr>
        </p:nvSpPr>
        <p:spPr/>
        <p:txBody>
          <a:bodyPr/>
          <a:lstStyle/>
          <a:p>
            <a:fld id="{4EA10999-09AF-024D-9C93-22DEBFF97E8F}" type="datetimeFigureOut">
              <a:rPr lang="en-US" smtClean="0"/>
              <a:t>12/21/2016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8FDB2A-B7B1-BB4F-B4C7-ACC5F4D5EFF0}" type="slidenum">
              <a:rPr lang="en-US" smtClean="0"/>
              <a:t>‹Nº›</a:t>
            </a:fld>
            <a:endParaRPr lang="en-US"/>
          </a:p>
        </p:txBody>
      </p:sp>
    </p:spTree>
    <p:extLst>
      <p:ext uri="{BB962C8B-B14F-4D97-AF65-F5344CB8AC3E}">
        <p14:creationId xmlns:p14="http://schemas.microsoft.com/office/powerpoint/2010/main" val="40147566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3" descr="05 interna norm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p:txBody>
          <a:bodyPr/>
          <a:lstStyle/>
          <a:p>
            <a:r>
              <a:rPr lang="es-ES_tradnl"/>
              <a:t>Click to edit Master title style</a:t>
            </a:r>
            <a:endParaRPr lang="en-US"/>
          </a:p>
        </p:txBody>
      </p:sp>
      <p:sp>
        <p:nvSpPr>
          <p:cNvPr id="3" name="Date Placeholder 2"/>
          <p:cNvSpPr>
            <a:spLocks noGrp="1"/>
          </p:cNvSpPr>
          <p:nvPr>
            <p:ph type="dt" sz="half" idx="10"/>
          </p:nvPr>
        </p:nvSpPr>
        <p:spPr/>
        <p:txBody>
          <a:bodyPr/>
          <a:lstStyle/>
          <a:p>
            <a:fld id="{4EA10999-09AF-024D-9C93-22DEBFF97E8F}" type="datetimeFigureOut">
              <a:rPr lang="en-US" smtClean="0"/>
              <a:t>12/21/2016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8FDB2A-B7B1-BB4F-B4C7-ACC5F4D5EFF0}" type="slidenum">
              <a:rPr lang="en-US" smtClean="0"/>
              <a:t>‹Nº›</a:t>
            </a:fld>
            <a:endParaRPr lang="en-US"/>
          </a:p>
        </p:txBody>
      </p:sp>
    </p:spTree>
    <p:extLst>
      <p:ext uri="{BB962C8B-B14F-4D97-AF65-F5344CB8AC3E}">
        <p14:creationId xmlns:p14="http://schemas.microsoft.com/office/powerpoint/2010/main" val="3945576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3" descr="05 interna norm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Date Placeholder 1"/>
          <p:cNvSpPr>
            <a:spLocks noGrp="1"/>
          </p:cNvSpPr>
          <p:nvPr>
            <p:ph type="dt" sz="half" idx="10"/>
          </p:nvPr>
        </p:nvSpPr>
        <p:spPr/>
        <p:txBody>
          <a:bodyPr/>
          <a:lstStyle/>
          <a:p>
            <a:fld id="{4EA10999-09AF-024D-9C93-22DEBFF97E8F}" type="datetimeFigureOut">
              <a:rPr lang="en-US" smtClean="0"/>
              <a:t>12/21/2016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8FDB2A-B7B1-BB4F-B4C7-ACC5F4D5EFF0}" type="slidenum">
              <a:rPr lang="en-US" smtClean="0"/>
              <a:t>‹Nº›</a:t>
            </a:fld>
            <a:endParaRPr lang="en-US"/>
          </a:p>
        </p:txBody>
      </p:sp>
    </p:spTree>
    <p:extLst>
      <p:ext uri="{BB962C8B-B14F-4D97-AF65-F5344CB8AC3E}">
        <p14:creationId xmlns:p14="http://schemas.microsoft.com/office/powerpoint/2010/main" val="945466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3" descr="05 interna norm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457202" y="227541"/>
            <a:ext cx="3008313" cy="968376"/>
          </a:xfrm>
        </p:spPr>
        <p:txBody>
          <a:bodyPr anchor="b"/>
          <a:lstStyle>
            <a:lvl1pPr algn="l">
              <a:defRPr sz="2000" b="1"/>
            </a:lvl1pPr>
          </a:lstStyle>
          <a:p>
            <a:r>
              <a:rPr lang="es-ES_tradnl"/>
              <a:t>Click to edit Master title style</a:t>
            </a:r>
            <a:endParaRPr lang="en-US"/>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Click to edit Master text styles</a:t>
            </a:r>
          </a:p>
          <a:p>
            <a:pPr lvl="1"/>
            <a:r>
              <a:rPr lang="es-ES_tradnl"/>
              <a:t>Second level</a:t>
            </a:r>
          </a:p>
          <a:p>
            <a:pPr lvl="2"/>
            <a:r>
              <a:rPr lang="es-ES_tradnl"/>
              <a:t>Third level</a:t>
            </a:r>
          </a:p>
          <a:p>
            <a:pPr lvl="3"/>
            <a:r>
              <a:rPr lang="es-ES_tradnl"/>
              <a:t>Fourth level</a:t>
            </a:r>
          </a:p>
          <a:p>
            <a:pPr lvl="4"/>
            <a:r>
              <a:rPr lang="es-ES_tradnl"/>
              <a:t>Fifth level</a:t>
            </a:r>
            <a:endParaRPr lang="en-US"/>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4EA10999-09AF-024D-9C93-22DEBFF97E8F}"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FDB2A-B7B1-BB4F-B4C7-ACC5F4D5EFF0}" type="slidenum">
              <a:rPr lang="en-US" smtClean="0"/>
              <a:t>‹Nº›</a:t>
            </a:fld>
            <a:endParaRPr lang="en-US"/>
          </a:p>
        </p:txBody>
      </p:sp>
    </p:spTree>
    <p:extLst>
      <p:ext uri="{BB962C8B-B14F-4D97-AF65-F5344CB8AC3E}">
        <p14:creationId xmlns:p14="http://schemas.microsoft.com/office/powerpoint/2010/main" val="3881828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3" descr="05 interna normal.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1"/>
          <p:cNvSpPr>
            <a:spLocks noGrp="1"/>
          </p:cNvSpPr>
          <p:nvPr>
            <p:ph type="title"/>
          </p:nvPr>
        </p:nvSpPr>
        <p:spPr>
          <a:xfrm>
            <a:off x="1792288" y="4000500"/>
            <a:ext cx="5486400" cy="472282"/>
          </a:xfrm>
        </p:spPr>
        <p:txBody>
          <a:bodyPr anchor="b"/>
          <a:lstStyle>
            <a:lvl1pPr algn="l">
              <a:defRPr sz="2000" b="1"/>
            </a:lvl1pPr>
          </a:lstStyle>
          <a:p>
            <a:r>
              <a:rPr lang="es-ES_tradnl"/>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Click to edit Master text styles</a:t>
            </a:r>
          </a:p>
        </p:txBody>
      </p:sp>
      <p:sp>
        <p:nvSpPr>
          <p:cNvPr id="5" name="Date Placeholder 4"/>
          <p:cNvSpPr>
            <a:spLocks noGrp="1"/>
          </p:cNvSpPr>
          <p:nvPr>
            <p:ph type="dt" sz="half" idx="10"/>
          </p:nvPr>
        </p:nvSpPr>
        <p:spPr/>
        <p:txBody>
          <a:bodyPr/>
          <a:lstStyle/>
          <a:p>
            <a:fld id="{4EA10999-09AF-024D-9C93-22DEBFF97E8F}" type="datetimeFigureOut">
              <a:rPr lang="en-US" smtClean="0"/>
              <a:t>12/21/2016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8FDB2A-B7B1-BB4F-B4C7-ACC5F4D5EFF0}" type="slidenum">
              <a:rPr lang="en-US" smtClean="0"/>
              <a:t>‹Nº›</a:t>
            </a:fld>
            <a:endParaRPr lang="en-US"/>
          </a:p>
        </p:txBody>
      </p:sp>
    </p:spTree>
    <p:extLst>
      <p:ext uri="{BB962C8B-B14F-4D97-AF65-F5344CB8AC3E}">
        <p14:creationId xmlns:p14="http://schemas.microsoft.com/office/powerpoint/2010/main" val="200876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3" descr="05 interna normal.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s-ES_tradnl" dirty="0" err="1"/>
              <a:t>Click</a:t>
            </a:r>
            <a:r>
              <a:rPr lang="es-ES_tradnl" dirty="0"/>
              <a:t> to </a:t>
            </a:r>
            <a:r>
              <a:rPr lang="es-ES_tradnl" dirty="0" err="1"/>
              <a:t>edit</a:t>
            </a:r>
            <a:r>
              <a:rPr lang="es-ES_tradnl" dirty="0"/>
              <a:t> Master </a:t>
            </a:r>
            <a:r>
              <a:rPr lang="es-ES_tradnl" dirty="0" err="1"/>
              <a:t>title</a:t>
            </a:r>
            <a:r>
              <a:rPr lang="es-ES_tradnl" dirty="0"/>
              <a:t> </a:t>
            </a:r>
            <a:r>
              <a:rPr lang="es-ES_tradnl" dirty="0" err="1"/>
              <a:t>style</a:t>
            </a:r>
            <a:endParaRPr lang="en-US"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s-ES_tradnl" dirty="0" err="1"/>
              <a:t>Click</a:t>
            </a:r>
            <a:r>
              <a:rPr lang="es-ES_tradnl" dirty="0"/>
              <a:t> to </a:t>
            </a:r>
            <a:r>
              <a:rPr lang="es-ES_tradnl" dirty="0" err="1"/>
              <a:t>edit</a:t>
            </a:r>
            <a:r>
              <a:rPr lang="es-ES_tradnl" dirty="0"/>
              <a:t> Master </a:t>
            </a:r>
            <a:r>
              <a:rPr lang="es-ES_tradnl" dirty="0" err="1"/>
              <a:t>text</a:t>
            </a:r>
            <a:r>
              <a:rPr lang="es-ES_tradnl" dirty="0"/>
              <a:t> </a:t>
            </a:r>
            <a:r>
              <a:rPr lang="es-ES_tradnl" dirty="0" err="1"/>
              <a:t>styles</a:t>
            </a:r>
            <a:endParaRPr lang="es-ES_tradnl" dirty="0"/>
          </a:p>
          <a:p>
            <a:pPr lvl="1"/>
            <a:r>
              <a:rPr lang="es-ES_tradnl" dirty="0"/>
              <a:t>Second </a:t>
            </a:r>
            <a:r>
              <a:rPr lang="es-ES_tradnl" dirty="0" err="1"/>
              <a:t>level</a:t>
            </a:r>
            <a:endParaRPr lang="es-ES_tradnl" dirty="0"/>
          </a:p>
          <a:p>
            <a:pPr lvl="2"/>
            <a:r>
              <a:rPr lang="es-ES_tradnl" dirty="0" err="1"/>
              <a:t>Third</a:t>
            </a:r>
            <a:r>
              <a:rPr lang="es-ES_tradnl" dirty="0"/>
              <a:t> </a:t>
            </a:r>
            <a:r>
              <a:rPr lang="es-ES_tradnl" dirty="0" err="1"/>
              <a:t>level</a:t>
            </a:r>
            <a:endParaRPr lang="es-ES_tradnl" dirty="0"/>
          </a:p>
          <a:p>
            <a:pPr lvl="3"/>
            <a:r>
              <a:rPr lang="es-ES_tradnl" dirty="0" err="1"/>
              <a:t>Fourth</a:t>
            </a:r>
            <a:r>
              <a:rPr lang="es-ES_tradnl" dirty="0"/>
              <a:t> </a:t>
            </a:r>
            <a:r>
              <a:rPr lang="es-ES_tradnl" dirty="0" err="1"/>
              <a:t>level</a:t>
            </a:r>
            <a:endParaRPr lang="es-ES_tradnl" dirty="0"/>
          </a:p>
          <a:p>
            <a:pPr lvl="4"/>
            <a:r>
              <a:rPr lang="es-ES_tradnl" dirty="0" err="1"/>
              <a:t>Fifth</a:t>
            </a:r>
            <a:r>
              <a:rPr lang="es-ES_tradnl" dirty="0"/>
              <a:t> </a:t>
            </a:r>
            <a:r>
              <a:rPr lang="es-ES_tradnl" dirty="0" err="1"/>
              <a:t>level</a:t>
            </a:r>
            <a:endParaRPr lang="en-US" dirty="0"/>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4EA10999-09AF-024D-9C93-22DEBFF97E8F}" type="datetimeFigureOut">
              <a:rPr lang="en-US" smtClean="0"/>
              <a:t>12/21/2016</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C98FDB2A-B7B1-BB4F-B4C7-ACC5F4D5EFF0}" type="slidenum">
              <a:rPr lang="en-US" smtClean="0"/>
              <a:t>‹Nº›</a:t>
            </a:fld>
            <a:endParaRPr lang="en-US"/>
          </a:p>
        </p:txBody>
      </p:sp>
    </p:spTree>
    <p:extLst>
      <p:ext uri="{BB962C8B-B14F-4D97-AF65-F5344CB8AC3E}">
        <p14:creationId xmlns:p14="http://schemas.microsoft.com/office/powerpoint/2010/main" val="1363808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lang="es-ES_tradnl" sz="3200" kern="0">
          <a:solidFill>
            <a:srgbClr val="00C19F"/>
          </a:solidFill>
          <a:latin typeface="Gibson" panose="02000000000000000000" pitchFamily="50" charset="0"/>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8.jpg"/><Relationship Id="rId4" Type="http://schemas.openxmlformats.org/officeDocument/2006/relationships/diagramLayout" Target="../diagrams/layout1.xml"/><Relationship Id="rId9" Type="http://schemas.openxmlformats.org/officeDocument/2006/relationships/image" Target="../media/image7.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424925" y="2226541"/>
            <a:ext cx="5663641" cy="1642932"/>
          </a:xfrm>
        </p:spPr>
        <p:txBody>
          <a:bodyPr>
            <a:normAutofit lnSpcReduction="10000"/>
          </a:bodyPr>
          <a:lstStyle/>
          <a:p>
            <a:pPr algn="l"/>
            <a:r>
              <a:rPr lang="es-PE" sz="3600" dirty="0">
                <a:solidFill>
                  <a:schemeClr val="bg1"/>
                </a:solidFill>
                <a:latin typeface="Gibson SemiBold"/>
                <a:cs typeface="Gibson SemiBold"/>
              </a:rPr>
              <a:t>EL </a:t>
            </a:r>
            <a:r>
              <a:rPr lang="es-PE" sz="3600" dirty="0">
                <a:solidFill>
                  <a:schemeClr val="bg1"/>
                </a:solidFill>
                <a:latin typeface="Gibson SemiBold"/>
                <a:cs typeface="Gibson SemiBold"/>
              </a:rPr>
              <a:t>SOAT, SUS BENEFICIOS Y PROCEDIMIENTOS</a:t>
            </a:r>
            <a:endParaRPr lang="en-US" sz="3600" dirty="0">
              <a:solidFill>
                <a:schemeClr val="bg1"/>
              </a:solidFill>
              <a:latin typeface="Gibson SemiBold"/>
              <a:cs typeface="Gibson"/>
            </a:endParaRPr>
          </a:p>
          <a:p>
            <a:pPr marL="0" indent="0" algn="l">
              <a:buNone/>
            </a:pPr>
            <a:endParaRPr lang="en-US" sz="1600" dirty="0">
              <a:solidFill>
                <a:schemeClr val="bg1"/>
              </a:solidFill>
              <a:latin typeface="Gibson"/>
              <a:cs typeface="Gibson"/>
            </a:endParaRPr>
          </a:p>
          <a:p>
            <a:pPr marL="0" indent="0" algn="l">
              <a:buNone/>
            </a:pPr>
            <a:r>
              <a:rPr lang="en-US" sz="1600" dirty="0">
                <a:solidFill>
                  <a:schemeClr val="bg1"/>
                </a:solidFill>
                <a:latin typeface="Gibson"/>
                <a:cs typeface="Gibson"/>
              </a:rPr>
              <a:t>21.12.2016</a:t>
            </a:r>
          </a:p>
        </p:txBody>
      </p:sp>
    </p:spTree>
    <p:extLst>
      <p:ext uri="{BB962C8B-B14F-4D97-AF65-F5344CB8AC3E}">
        <p14:creationId xmlns:p14="http://schemas.microsoft.com/office/powerpoint/2010/main" val="3678092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323" y="552556"/>
            <a:ext cx="6661552" cy="952500"/>
          </a:xfrm>
        </p:spPr>
        <p:txBody>
          <a:bodyPr>
            <a:normAutofit fontScale="90000"/>
          </a:bodyPr>
          <a:lstStyle/>
          <a:p>
            <a:r>
              <a:rPr lang="en-US" dirty="0"/>
              <a:t>INDEMNIZACIÓN POR FALLECIMIENTO</a:t>
            </a:r>
          </a:p>
        </p:txBody>
      </p:sp>
      <p:sp>
        <p:nvSpPr>
          <p:cNvPr id="7" name="Rectángulo redondeado 6"/>
          <p:cNvSpPr/>
          <p:nvPr/>
        </p:nvSpPr>
        <p:spPr>
          <a:xfrm>
            <a:off x="802888" y="3773478"/>
            <a:ext cx="7629860" cy="1447649"/>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sz="1600" dirty="0">
              <a:latin typeface="Gibson" panose="02000000000000000000"/>
            </a:endParaRPr>
          </a:p>
          <a:p>
            <a:pPr marL="285750" indent="-285750" algn="just">
              <a:buFont typeface="Arial" panose="020B0604020202020204" pitchFamily="34" charset="0"/>
              <a:buChar char="•"/>
            </a:pPr>
            <a:r>
              <a:rPr lang="es-PE" sz="1600" dirty="0">
                <a:latin typeface="Gibson Light" panose="02000000000000000000" pitchFamily="50" charset="0"/>
              </a:rPr>
              <a:t>Cónyuge o integrante sobreviviente.</a:t>
            </a:r>
          </a:p>
          <a:p>
            <a:pPr marL="285750" indent="-285750" algn="just">
              <a:buFont typeface="Arial" panose="020B0604020202020204" pitchFamily="34" charset="0"/>
              <a:buChar char="•"/>
            </a:pPr>
            <a:r>
              <a:rPr lang="es-PE" sz="1600" dirty="0">
                <a:latin typeface="Gibson Light" panose="02000000000000000000" pitchFamily="50" charset="0"/>
              </a:rPr>
              <a:t>Hijos menores de 18 años, o mayores de edad incapacitados de manera total y permanente para el trabajo</a:t>
            </a:r>
          </a:p>
          <a:p>
            <a:pPr marL="285750" indent="-285750" algn="just">
              <a:buFont typeface="Arial" panose="020B0604020202020204" pitchFamily="34" charset="0"/>
              <a:buChar char="•"/>
            </a:pPr>
            <a:r>
              <a:rPr lang="es-PE" sz="1600" dirty="0">
                <a:latin typeface="Gibson Light" panose="02000000000000000000" pitchFamily="50" charset="0"/>
              </a:rPr>
              <a:t>Hijos mayores de 18 años				</a:t>
            </a:r>
            <a:r>
              <a:rPr lang="es-PE" sz="1600" dirty="0">
                <a:solidFill>
                  <a:schemeClr val="accent4">
                    <a:lumMod val="75000"/>
                  </a:schemeClr>
                </a:solidFill>
                <a:latin typeface="Gibson" panose="02000000000000000000" pitchFamily="50" charset="0"/>
              </a:rPr>
              <a:t>- ORDEN EXCLUYENTE -</a:t>
            </a:r>
          </a:p>
          <a:p>
            <a:pPr marL="285750" indent="-285750" algn="just">
              <a:buFont typeface="Arial" panose="020B0604020202020204" pitchFamily="34" charset="0"/>
              <a:buChar char="•"/>
            </a:pPr>
            <a:r>
              <a:rPr lang="es-PE" sz="1600" dirty="0">
                <a:latin typeface="Gibson Light" panose="02000000000000000000" pitchFamily="50" charset="0"/>
              </a:rPr>
              <a:t>Los padres</a:t>
            </a:r>
          </a:p>
          <a:p>
            <a:pPr marL="285750" indent="-285750" algn="ctr">
              <a:buFont typeface="Arial" panose="020B0604020202020204" pitchFamily="34" charset="0"/>
              <a:buChar char="•"/>
            </a:pPr>
            <a:endParaRPr lang="es-PE" sz="1600" u="sng" dirty="0"/>
          </a:p>
        </p:txBody>
      </p:sp>
      <p:sp>
        <p:nvSpPr>
          <p:cNvPr id="10" name="Rectángulo 9"/>
          <p:cNvSpPr/>
          <p:nvPr/>
        </p:nvSpPr>
        <p:spPr>
          <a:xfrm>
            <a:off x="546731" y="1662154"/>
            <a:ext cx="4111330" cy="954107"/>
          </a:xfrm>
          <a:prstGeom prst="rect">
            <a:avLst/>
          </a:prstGeom>
        </p:spPr>
        <p:txBody>
          <a:bodyPr wrap="square">
            <a:spAutoFit/>
          </a:bodyPr>
          <a:lstStyle/>
          <a:p>
            <a:pPr marL="285750" indent="-285750" algn="just">
              <a:buFont typeface="Arial" panose="020B0604020202020204" pitchFamily="34" charset="0"/>
              <a:buChar char="•"/>
            </a:pPr>
            <a:endParaRPr lang="es-PE" sz="1400" b="1" dirty="0">
              <a:latin typeface="Gibson Light" panose="02000000000000000000" pitchFamily="50" charset="0"/>
            </a:endParaRPr>
          </a:p>
          <a:p>
            <a:pPr marL="285750" indent="-285750" algn="just">
              <a:buFont typeface="Arial" panose="020B0604020202020204" pitchFamily="34" charset="0"/>
              <a:buChar char="•"/>
            </a:pPr>
            <a:endParaRPr lang="es-PE" sz="1400" b="1" dirty="0">
              <a:latin typeface="Gibson Light" panose="02000000000000000000" pitchFamily="50" charset="0"/>
            </a:endParaRPr>
          </a:p>
          <a:p>
            <a:pPr algn="just"/>
            <a:endParaRPr lang="es-PE" sz="1400" b="1" dirty="0">
              <a:latin typeface="Gibson Light" panose="02000000000000000000" pitchFamily="50" charset="0"/>
            </a:endParaRPr>
          </a:p>
          <a:p>
            <a:pPr algn="just"/>
            <a:endParaRPr lang="es-PE" sz="1400" b="1" dirty="0">
              <a:latin typeface="Gibson Light" panose="02000000000000000000" pitchFamily="50" charset="0"/>
            </a:endParaRPr>
          </a:p>
        </p:txBody>
      </p:sp>
      <p:pic>
        <p:nvPicPr>
          <p:cNvPr id="10242" name="Picture 2" descr="Resultado de imagen para indemnizacion icon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272" y="2325065"/>
            <a:ext cx="2606118" cy="1152217"/>
          </a:xfrm>
          <a:prstGeom prst="rect">
            <a:avLst/>
          </a:prstGeom>
          <a:noFill/>
          <a:extLst>
            <a:ext uri="{909E8E84-426E-40DD-AFC4-6F175D3DCCD1}">
              <a14:hiddenFill xmlns:a14="http://schemas.microsoft.com/office/drawing/2010/main">
                <a:solidFill>
                  <a:srgbClr val="FFFFFF"/>
                </a:solidFill>
              </a14:hiddenFill>
            </a:ext>
          </a:extLst>
        </p:spPr>
      </p:pic>
      <p:sp>
        <p:nvSpPr>
          <p:cNvPr id="8" name="Rectángulo redondeado 6"/>
          <p:cNvSpPr/>
          <p:nvPr/>
        </p:nvSpPr>
        <p:spPr>
          <a:xfrm>
            <a:off x="883373" y="1548174"/>
            <a:ext cx="7549375" cy="72739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sz="1600" dirty="0">
              <a:latin typeface="Gibson" panose="02000000000000000000"/>
            </a:endParaRPr>
          </a:p>
          <a:p>
            <a:pPr marL="285750" indent="-285750">
              <a:buFont typeface="Arial" panose="020B0604020202020204" pitchFamily="34" charset="0"/>
              <a:buChar char="•"/>
            </a:pPr>
            <a:r>
              <a:rPr lang="es-PE" sz="1600" dirty="0">
                <a:latin typeface="Gibson Light" panose="02000000000000000000" pitchFamily="50" charset="0"/>
              </a:rPr>
              <a:t>Las compañías de seguros  tienen un plazo máximo de 10 días desde la presentación de la documentación completa para pagar las indemnizaciones.</a:t>
            </a:r>
          </a:p>
          <a:p>
            <a:pPr marL="285750" indent="-285750" algn="ctr">
              <a:buFont typeface="Arial" panose="020B0604020202020204" pitchFamily="34" charset="0"/>
              <a:buChar char="•"/>
            </a:pPr>
            <a:endParaRPr lang="es-PE" sz="1600" u="sng" dirty="0"/>
          </a:p>
        </p:txBody>
      </p:sp>
      <p:sp>
        <p:nvSpPr>
          <p:cNvPr id="9" name="Rectángulo redondeado 6"/>
          <p:cNvSpPr/>
          <p:nvPr/>
        </p:nvSpPr>
        <p:spPr>
          <a:xfrm>
            <a:off x="288669" y="2427532"/>
            <a:ext cx="4918951" cy="1176910"/>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sz="1600" dirty="0">
              <a:latin typeface="Gibson" panose="02000000000000000000"/>
            </a:endParaRPr>
          </a:p>
          <a:p>
            <a:pPr marL="285750" indent="-285750">
              <a:buFont typeface="Arial" panose="020B0604020202020204" pitchFamily="34" charset="0"/>
              <a:buChar char="•"/>
            </a:pPr>
            <a:r>
              <a:rPr lang="es-PE" sz="1600" dirty="0">
                <a:latin typeface="Gibson Light" panose="02000000000000000000" pitchFamily="50" charset="0"/>
              </a:rPr>
              <a:t>Los derechohabientes tienen un plazo de 2 años, desde ocurrido el accidente, para solicitar a las compañías aseguradoras la indemnización correspondiente.</a:t>
            </a:r>
          </a:p>
          <a:p>
            <a:pPr marL="285750" indent="-285750" algn="ctr">
              <a:buFont typeface="Arial" panose="020B0604020202020204" pitchFamily="34" charset="0"/>
              <a:buChar char="•"/>
            </a:pPr>
            <a:endParaRPr lang="es-PE" sz="1600" u="sng" dirty="0"/>
          </a:p>
        </p:txBody>
      </p:sp>
    </p:spTree>
    <p:extLst>
      <p:ext uri="{BB962C8B-B14F-4D97-AF65-F5344CB8AC3E}">
        <p14:creationId xmlns:p14="http://schemas.microsoft.com/office/powerpoint/2010/main" val="2657739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129882" y="522855"/>
            <a:ext cx="5586761" cy="952500"/>
          </a:xfrm>
        </p:spPr>
        <p:txBody>
          <a:bodyPr/>
          <a:lstStyle/>
          <a:p>
            <a:pPr algn="r"/>
            <a:r>
              <a:rPr lang="en-US" dirty="0"/>
              <a:t>LAS COBERTURAS PAGADAS</a:t>
            </a:r>
          </a:p>
        </p:txBody>
      </p:sp>
      <p:graphicFrame>
        <p:nvGraphicFramePr>
          <p:cNvPr id="8" name="Gráfico 7">
            <a:extLst>
              <a:ext uri="{FF2B5EF4-FFF2-40B4-BE49-F238E27FC236}">
                <a16:creationId xmlns:a16="http://schemas.microsoft.com/office/drawing/2014/main" id="{B3A5BE8F-8B08-4EB1-9DC8-B26BE5E18386}"/>
              </a:ext>
            </a:extLst>
          </p:cNvPr>
          <p:cNvGraphicFramePr>
            <a:graphicFrameLocks/>
          </p:cNvGraphicFramePr>
          <p:nvPr>
            <p:extLst>
              <p:ext uri="{D42A27DB-BD31-4B8C-83A1-F6EECF244321}">
                <p14:modId xmlns:p14="http://schemas.microsoft.com/office/powerpoint/2010/main" val="2768790946"/>
              </p:ext>
            </p:extLst>
          </p:nvPr>
        </p:nvGraphicFramePr>
        <p:xfrm>
          <a:off x="688769" y="1489552"/>
          <a:ext cx="8191668" cy="3652463"/>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redondeado 8"/>
          <p:cNvSpPr/>
          <p:nvPr/>
        </p:nvSpPr>
        <p:spPr>
          <a:xfrm>
            <a:off x="6840128" y="1475355"/>
            <a:ext cx="1923921" cy="3404869"/>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sz="1600" dirty="0"/>
          </a:p>
          <a:p>
            <a:pPr algn="ctr"/>
            <a:r>
              <a:rPr lang="es-PE" sz="1600" dirty="0">
                <a:latin typeface="Gibson Light" panose="02000000000000000000" pitchFamily="50" charset="0"/>
              </a:rPr>
              <a:t>Desde el 2002 el SOAT ha pagado más de S/. 1 500 millones en gastos médicos e indemnizaciones, dando alivio económico a quienes pasan por momentos difíciles tras un accidente de tránsito. </a:t>
            </a:r>
          </a:p>
          <a:p>
            <a:pPr marL="285750" indent="-285750" algn="ctr">
              <a:buFont typeface="Arial" panose="020B0604020202020204" pitchFamily="34" charset="0"/>
              <a:buChar char="•"/>
            </a:pPr>
            <a:endParaRPr lang="es-PE" sz="1600" u="sng" dirty="0"/>
          </a:p>
        </p:txBody>
      </p:sp>
      <p:sp>
        <p:nvSpPr>
          <p:cNvPr id="10" name="CuadroTexto 9"/>
          <p:cNvSpPr txBox="1"/>
          <p:nvPr/>
        </p:nvSpPr>
        <p:spPr>
          <a:xfrm>
            <a:off x="7125990" y="4996318"/>
            <a:ext cx="1554793" cy="261610"/>
          </a:xfrm>
          <a:prstGeom prst="rect">
            <a:avLst/>
          </a:prstGeom>
          <a:noFill/>
        </p:spPr>
        <p:txBody>
          <a:bodyPr wrap="square" rtlCol="0">
            <a:spAutoFit/>
          </a:bodyPr>
          <a:lstStyle/>
          <a:p>
            <a:r>
              <a:rPr lang="es-PE" sz="1100" dirty="0">
                <a:solidFill>
                  <a:schemeClr val="tx1">
                    <a:lumMod val="50000"/>
                  </a:schemeClr>
                </a:solidFill>
                <a:latin typeface="Gibson" panose="02000000000000000000" pitchFamily="50" charset="0"/>
              </a:rPr>
              <a:t>Fuente: APESEG</a:t>
            </a:r>
          </a:p>
        </p:txBody>
      </p:sp>
    </p:spTree>
    <p:extLst>
      <p:ext uri="{BB962C8B-B14F-4D97-AF65-F5344CB8AC3E}">
        <p14:creationId xmlns:p14="http://schemas.microsoft.com/office/powerpoint/2010/main" val="3902058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2323" y="552556"/>
            <a:ext cx="6661552" cy="952500"/>
          </a:xfrm>
        </p:spPr>
        <p:txBody>
          <a:bodyPr>
            <a:normAutofit/>
          </a:bodyPr>
          <a:lstStyle/>
          <a:p>
            <a:r>
              <a:rPr lang="en-US" dirty="0"/>
              <a:t>INDEMNIZACIONES NO COBRADAS</a:t>
            </a:r>
            <a:endParaRPr lang="en-US" dirty="0"/>
          </a:p>
        </p:txBody>
      </p:sp>
      <p:sp>
        <p:nvSpPr>
          <p:cNvPr id="7" name="Rectángulo redondeado 6"/>
          <p:cNvSpPr/>
          <p:nvPr/>
        </p:nvSpPr>
        <p:spPr>
          <a:xfrm>
            <a:off x="992891" y="3987752"/>
            <a:ext cx="7549375" cy="1254769"/>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marL="285750" indent="-285750" algn="just">
              <a:buFont typeface="Arial" panose="020B0604020202020204" pitchFamily="34" charset="0"/>
              <a:buChar char="•"/>
            </a:pPr>
            <a:r>
              <a:rPr lang="es-PE" sz="1600" dirty="0">
                <a:latin typeface="Gibson Light" panose="02000000000000000000" pitchFamily="50" charset="0"/>
              </a:rPr>
              <a:t>Las compañías de seguros tienen procedimientos adicionales con el fin de no retener las indemnizaciones como los certificados de depósito judicial, cuando más de una persona reclama ser el cónyuge supérstite; o las cuentas a nombre de los menores hasta que un juez determine la tutela.</a:t>
            </a:r>
          </a:p>
        </p:txBody>
      </p:sp>
      <p:sp>
        <p:nvSpPr>
          <p:cNvPr id="10" name="Rectángulo 9"/>
          <p:cNvSpPr/>
          <p:nvPr/>
        </p:nvSpPr>
        <p:spPr>
          <a:xfrm>
            <a:off x="546731" y="1662154"/>
            <a:ext cx="4111330" cy="954107"/>
          </a:xfrm>
          <a:prstGeom prst="rect">
            <a:avLst/>
          </a:prstGeom>
        </p:spPr>
        <p:txBody>
          <a:bodyPr wrap="square">
            <a:spAutoFit/>
          </a:bodyPr>
          <a:lstStyle/>
          <a:p>
            <a:pPr marL="285750" indent="-285750" algn="just">
              <a:buFont typeface="Arial" panose="020B0604020202020204" pitchFamily="34" charset="0"/>
              <a:buChar char="•"/>
            </a:pPr>
            <a:endParaRPr lang="es-PE" sz="1400" b="1" dirty="0">
              <a:latin typeface="Gibson Light" panose="02000000000000000000" pitchFamily="50" charset="0"/>
            </a:endParaRPr>
          </a:p>
          <a:p>
            <a:pPr marL="285750" indent="-285750" algn="just">
              <a:buFont typeface="Arial" panose="020B0604020202020204" pitchFamily="34" charset="0"/>
              <a:buChar char="•"/>
            </a:pPr>
            <a:endParaRPr lang="es-PE" sz="1400" b="1" dirty="0">
              <a:latin typeface="Gibson Light" panose="02000000000000000000" pitchFamily="50" charset="0"/>
            </a:endParaRPr>
          </a:p>
          <a:p>
            <a:pPr algn="just"/>
            <a:endParaRPr lang="es-PE" sz="1400" b="1" dirty="0">
              <a:latin typeface="Gibson Light" panose="02000000000000000000" pitchFamily="50" charset="0"/>
            </a:endParaRPr>
          </a:p>
          <a:p>
            <a:pPr algn="just"/>
            <a:endParaRPr lang="es-PE" sz="1400" b="1" dirty="0">
              <a:latin typeface="Gibson Light" panose="02000000000000000000" pitchFamily="50" charset="0"/>
            </a:endParaRPr>
          </a:p>
        </p:txBody>
      </p:sp>
      <p:sp>
        <p:nvSpPr>
          <p:cNvPr id="8" name="Rectángulo redondeado 6"/>
          <p:cNvSpPr/>
          <p:nvPr/>
        </p:nvSpPr>
        <p:spPr>
          <a:xfrm>
            <a:off x="992891" y="1611352"/>
            <a:ext cx="7549375" cy="1147413"/>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sz="1600" dirty="0">
              <a:latin typeface="Gibson Light" panose="02000000000000000000" pitchFamily="50" charset="0"/>
            </a:endParaRPr>
          </a:p>
          <a:p>
            <a:pPr marL="285750" indent="-285750">
              <a:buFont typeface="Arial" panose="020B0604020202020204" pitchFamily="34" charset="0"/>
              <a:buChar char="•"/>
            </a:pPr>
            <a:r>
              <a:rPr lang="es-PE" sz="1600" dirty="0">
                <a:latin typeface="Gibson Light" panose="02000000000000000000" pitchFamily="50" charset="0"/>
              </a:rPr>
              <a:t>La ley da un plazo de dos años para el cobro de las indemnizaciones, tras el cual el dinero no cobrado se transfiere al Fondo de Compensación del SOAT, el cual cubre gastos médicos y de sepelio a las víctimas de accidentes de tránsito en casos de vehículos que no pudieron identificarse.</a:t>
            </a:r>
          </a:p>
          <a:p>
            <a:pPr marL="285750" indent="-285750" algn="ctr">
              <a:buFont typeface="Arial" panose="020B0604020202020204" pitchFamily="34" charset="0"/>
              <a:buChar char="•"/>
            </a:pPr>
            <a:endParaRPr lang="es-PE" sz="1600" u="sng" dirty="0"/>
          </a:p>
        </p:txBody>
      </p:sp>
      <p:sp>
        <p:nvSpPr>
          <p:cNvPr id="9" name="Rectángulo redondeado 6"/>
          <p:cNvSpPr/>
          <p:nvPr/>
        </p:nvSpPr>
        <p:spPr>
          <a:xfrm>
            <a:off x="992891" y="2999571"/>
            <a:ext cx="7549375" cy="77112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sz="1600" dirty="0">
              <a:latin typeface="Gibson Light" panose="02000000000000000000" pitchFamily="50" charset="0"/>
            </a:endParaRPr>
          </a:p>
          <a:p>
            <a:pPr marL="285750" indent="-285750">
              <a:buFont typeface="Arial" panose="020B0604020202020204" pitchFamily="34" charset="0"/>
              <a:buChar char="•"/>
            </a:pPr>
            <a:r>
              <a:rPr lang="es-PE" sz="1600" dirty="0">
                <a:latin typeface="Gibson Light" panose="02000000000000000000" pitchFamily="50" charset="0"/>
              </a:rPr>
              <a:t>El monto de las indemnizaciones no cobradas en los últimos dos años, equivale al </a:t>
            </a:r>
            <a:r>
              <a:rPr lang="es-PE" sz="2000" dirty="0">
                <a:solidFill>
                  <a:srgbClr val="FFFF00"/>
                </a:solidFill>
                <a:latin typeface="Gibson" panose="02000000000000000000" pitchFamily="50" charset="0"/>
              </a:rPr>
              <a:t>3.5% </a:t>
            </a:r>
            <a:r>
              <a:rPr lang="es-PE" sz="1600" dirty="0">
                <a:latin typeface="Gibson Light" panose="02000000000000000000" pitchFamily="50" charset="0"/>
              </a:rPr>
              <a:t>de las coberturas otorgadas en el mismo periodo. </a:t>
            </a:r>
          </a:p>
          <a:p>
            <a:pPr marL="285750" indent="-285750" algn="ctr">
              <a:buFont typeface="Arial" panose="020B0604020202020204" pitchFamily="34" charset="0"/>
              <a:buChar char="•"/>
            </a:pPr>
            <a:endParaRPr lang="es-PE" sz="1600" u="sng" dirty="0"/>
          </a:p>
        </p:txBody>
      </p:sp>
    </p:spTree>
    <p:extLst>
      <p:ext uri="{BB962C8B-B14F-4D97-AF65-F5344CB8AC3E}">
        <p14:creationId xmlns:p14="http://schemas.microsoft.com/office/powerpoint/2010/main" val="3069023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611630" y="228866"/>
            <a:ext cx="7075170" cy="952500"/>
          </a:xfrm>
        </p:spPr>
        <p:txBody>
          <a:bodyPr>
            <a:normAutofit fontScale="90000"/>
          </a:bodyPr>
          <a:lstStyle/>
          <a:p>
            <a:r>
              <a:rPr lang="en-US" dirty="0"/>
              <a:t>APORTES AL FONDO DE COMPENSACIÓN</a:t>
            </a:r>
          </a:p>
        </p:txBody>
      </p:sp>
      <p:graphicFrame>
        <p:nvGraphicFramePr>
          <p:cNvPr id="6" name="Gráfico 5"/>
          <p:cNvGraphicFramePr>
            <a:graphicFrameLocks noGrp="1"/>
          </p:cNvGraphicFramePr>
          <p:nvPr>
            <p:extLst>
              <p:ext uri="{D42A27DB-BD31-4B8C-83A1-F6EECF244321}">
                <p14:modId xmlns:p14="http://schemas.microsoft.com/office/powerpoint/2010/main" val="2296457220"/>
              </p:ext>
            </p:extLst>
          </p:nvPr>
        </p:nvGraphicFramePr>
        <p:xfrm>
          <a:off x="360380" y="1068452"/>
          <a:ext cx="8516919" cy="4463444"/>
        </p:xfrm>
        <a:graphic>
          <a:graphicData uri="http://schemas.openxmlformats.org/drawingml/2006/chart">
            <c:chart xmlns:c="http://schemas.openxmlformats.org/drawingml/2006/chart" xmlns:r="http://schemas.openxmlformats.org/officeDocument/2006/relationships" r:id="rId2"/>
          </a:graphicData>
        </a:graphic>
      </p:graphicFrame>
      <p:sp>
        <p:nvSpPr>
          <p:cNvPr id="2" name="Elipse 1"/>
          <p:cNvSpPr/>
          <p:nvPr/>
        </p:nvSpPr>
        <p:spPr>
          <a:xfrm>
            <a:off x="6496248" y="3776353"/>
            <a:ext cx="1657350" cy="878774"/>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37903023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244" y="609684"/>
            <a:ext cx="6964878" cy="566491"/>
          </a:xfrm>
        </p:spPr>
        <p:txBody>
          <a:bodyPr>
            <a:normAutofit fontScale="90000"/>
          </a:bodyPr>
          <a:lstStyle/>
          <a:p>
            <a:r>
              <a:rPr lang="en-US" dirty="0"/>
              <a:t>¿QUÉ HACER TRAS UN ACCIDENTE?</a:t>
            </a:r>
          </a:p>
        </p:txBody>
      </p:sp>
      <p:sp>
        <p:nvSpPr>
          <p:cNvPr id="5" name="Rectángulo 4"/>
          <p:cNvSpPr/>
          <p:nvPr/>
        </p:nvSpPr>
        <p:spPr>
          <a:xfrm>
            <a:off x="617517" y="2244851"/>
            <a:ext cx="4126605" cy="738664"/>
          </a:xfrm>
          <a:prstGeom prst="rect">
            <a:avLst/>
          </a:prstGeom>
        </p:spPr>
        <p:txBody>
          <a:bodyPr wrap="square">
            <a:spAutoFit/>
          </a:bodyPr>
          <a:lstStyle/>
          <a:p>
            <a:pPr algn="just"/>
            <a:r>
              <a:rPr lang="es-PE" sz="1400" kern="0" dirty="0">
                <a:solidFill>
                  <a:srgbClr val="000000"/>
                </a:solidFill>
                <a:latin typeface="Gibson Light" panose="02000000000000000000" pitchFamily="50" charset="0"/>
                <a:cs typeface="Arial" panose="020B0604020202020204" pitchFamily="34" charset="0"/>
              </a:rPr>
              <a:t>Cualquier persona, involucrada o no en el accidente, puede comunicar la ocurrencia del accidente a la compañía de seguros respectiva.</a:t>
            </a:r>
            <a:endParaRPr lang="es-PE" sz="1400" b="1" dirty="0">
              <a:latin typeface="Gibson Light" panose="02000000000000000000" pitchFamily="50" charset="0"/>
            </a:endParaRPr>
          </a:p>
        </p:txBody>
      </p:sp>
      <p:sp>
        <p:nvSpPr>
          <p:cNvPr id="4" name="Elipse 3"/>
          <p:cNvSpPr/>
          <p:nvPr/>
        </p:nvSpPr>
        <p:spPr>
          <a:xfrm>
            <a:off x="2156371" y="1455556"/>
            <a:ext cx="715384" cy="688489"/>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3200" b="1" dirty="0"/>
              <a:t>1</a:t>
            </a:r>
          </a:p>
        </p:txBody>
      </p:sp>
      <p:sp>
        <p:nvSpPr>
          <p:cNvPr id="8" name="Rectángulo 7"/>
          <p:cNvSpPr/>
          <p:nvPr/>
        </p:nvSpPr>
        <p:spPr>
          <a:xfrm>
            <a:off x="4928260" y="2222315"/>
            <a:ext cx="3676961" cy="954107"/>
          </a:xfrm>
          <a:prstGeom prst="rect">
            <a:avLst/>
          </a:prstGeom>
        </p:spPr>
        <p:txBody>
          <a:bodyPr wrap="square">
            <a:spAutoFit/>
          </a:bodyPr>
          <a:lstStyle/>
          <a:p>
            <a:pPr algn="just"/>
            <a:r>
              <a:rPr lang="es-PE" sz="1400" kern="0" dirty="0">
                <a:solidFill>
                  <a:srgbClr val="000000"/>
                </a:solidFill>
                <a:latin typeface="Gibson Light" panose="02000000000000000000" pitchFamily="50" charset="0"/>
                <a:cs typeface="Arial" panose="020B0604020202020204" pitchFamily="34" charset="0"/>
              </a:rPr>
              <a:t>Las víctimas serán conducidas a los establecimientos de salud públicos o privados más cercanos, los cuales tienen la obligación de recibir y estabilizar al paciente.</a:t>
            </a:r>
          </a:p>
        </p:txBody>
      </p:sp>
      <p:sp>
        <p:nvSpPr>
          <p:cNvPr id="9" name="Elipse 8"/>
          <p:cNvSpPr/>
          <p:nvPr/>
        </p:nvSpPr>
        <p:spPr>
          <a:xfrm>
            <a:off x="6409047" y="1454950"/>
            <a:ext cx="715384" cy="688489"/>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3200" b="1" dirty="0"/>
              <a:t>2</a:t>
            </a:r>
          </a:p>
        </p:txBody>
      </p:sp>
      <p:pic>
        <p:nvPicPr>
          <p:cNvPr id="7" name="Imagen 6"/>
          <p:cNvPicPr>
            <a:picLocks noChangeAspect="1"/>
          </p:cNvPicPr>
          <p:nvPr/>
        </p:nvPicPr>
        <p:blipFill rotWithShape="1">
          <a:blip r:embed="rId2">
            <a:extLst>
              <a:ext uri="{28A0092B-C50C-407E-A947-70E740481C1C}">
                <a14:useLocalDpi xmlns:a14="http://schemas.microsoft.com/office/drawing/2010/main" val="0"/>
              </a:ext>
            </a:extLst>
          </a:blip>
          <a:srcRect l="8007" t="12595" r="11037" b="20891"/>
          <a:stretch/>
        </p:blipFill>
        <p:spPr>
          <a:xfrm>
            <a:off x="771895" y="3009946"/>
            <a:ext cx="1989838" cy="1634830"/>
          </a:xfrm>
          <a:prstGeom prst="rect">
            <a:avLst/>
          </a:prstGeom>
        </p:spPr>
      </p:pic>
      <p:pic>
        <p:nvPicPr>
          <p:cNvPr id="10" name="Imagen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4860" y="3217475"/>
            <a:ext cx="997025" cy="997025"/>
          </a:xfrm>
          <a:prstGeom prst="rect">
            <a:avLst/>
          </a:prstGeom>
        </p:spPr>
      </p:pic>
      <p:pic>
        <p:nvPicPr>
          <p:cNvPr id="1026" name="Picture 2" descr="Imagen relacionada"/>
          <p:cNvPicPr>
            <a:picLocks noChangeAspect="1" noChangeArrowheads="1"/>
          </p:cNvPicPr>
          <p:nvPr/>
        </p:nvPicPr>
        <p:blipFill rotWithShape="1">
          <a:blip r:embed="rId4">
            <a:extLst>
              <a:ext uri="{28A0092B-C50C-407E-A947-70E740481C1C}">
                <a14:useLocalDpi xmlns:a14="http://schemas.microsoft.com/office/drawing/2010/main" val="0"/>
              </a:ext>
            </a:extLst>
          </a:blip>
          <a:srcRect l="42873" t="27876" r="40698" b="29466"/>
          <a:stretch/>
        </p:blipFill>
        <p:spPr bwMode="auto">
          <a:xfrm>
            <a:off x="2871755" y="3230505"/>
            <a:ext cx="236210" cy="613317"/>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2871755" y="4795037"/>
            <a:ext cx="4341252" cy="461665"/>
          </a:xfrm>
          <a:prstGeom prst="rect">
            <a:avLst/>
          </a:prstGeom>
          <a:noFill/>
        </p:spPr>
        <p:txBody>
          <a:bodyPr wrap="none" rtlCol="0">
            <a:spAutoFit/>
          </a:bodyPr>
          <a:lstStyle/>
          <a:p>
            <a:pPr algn="ctr">
              <a:spcBef>
                <a:spcPct val="0"/>
              </a:spcBef>
            </a:pPr>
            <a:r>
              <a:rPr lang="es-PE" sz="2400" kern="0" dirty="0">
                <a:solidFill>
                  <a:srgbClr val="FF0000"/>
                </a:solidFill>
                <a:latin typeface="Gibson" panose="02000000000000000000" pitchFamily="50" charset="0"/>
                <a:ea typeface="+mj-ea"/>
                <a:cs typeface="+mj-cs"/>
              </a:rPr>
              <a:t>¡NO SE REQUIERE UN TRAMITADOR!</a:t>
            </a:r>
          </a:p>
        </p:txBody>
      </p:sp>
      <p:pic>
        <p:nvPicPr>
          <p:cNvPr id="11" name="Imagen 10"/>
          <p:cNvPicPr>
            <a:picLocks noChangeAspect="1"/>
          </p:cNvPicPr>
          <p:nvPr/>
        </p:nvPicPr>
        <p:blipFill>
          <a:blip r:embed="rId5"/>
          <a:stretch>
            <a:fillRect/>
          </a:stretch>
        </p:blipFill>
        <p:spPr>
          <a:xfrm>
            <a:off x="5674859" y="3166793"/>
            <a:ext cx="2412238" cy="1412572"/>
          </a:xfrm>
          <a:prstGeom prst="rect">
            <a:avLst/>
          </a:prstGeom>
        </p:spPr>
      </p:pic>
    </p:spTree>
    <p:extLst>
      <p:ext uri="{BB962C8B-B14F-4D97-AF65-F5344CB8AC3E}">
        <p14:creationId xmlns:p14="http://schemas.microsoft.com/office/powerpoint/2010/main" val="20153784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7255" y="418475"/>
            <a:ext cx="7083631" cy="952500"/>
          </a:xfrm>
        </p:spPr>
        <p:txBody>
          <a:bodyPr>
            <a:normAutofit/>
          </a:bodyPr>
          <a:lstStyle/>
          <a:p>
            <a:r>
              <a:rPr lang="en-US" dirty="0"/>
              <a:t>¿QUÉ HACER TRAS UN ACCIDENTE?</a:t>
            </a:r>
          </a:p>
        </p:txBody>
      </p:sp>
      <p:sp>
        <p:nvSpPr>
          <p:cNvPr id="5" name="Rectángulo 4"/>
          <p:cNvSpPr/>
          <p:nvPr/>
        </p:nvSpPr>
        <p:spPr>
          <a:xfrm>
            <a:off x="523679" y="2286380"/>
            <a:ext cx="4416456" cy="1169551"/>
          </a:xfrm>
          <a:prstGeom prst="rect">
            <a:avLst/>
          </a:prstGeom>
        </p:spPr>
        <p:txBody>
          <a:bodyPr wrap="square">
            <a:spAutoFit/>
          </a:bodyPr>
          <a:lstStyle/>
          <a:p>
            <a:pPr algn="just"/>
            <a:r>
              <a:rPr lang="es-PE" sz="1400" kern="0" dirty="0">
                <a:solidFill>
                  <a:srgbClr val="000000"/>
                </a:solidFill>
                <a:latin typeface="Gibson Light" panose="02000000000000000000" pitchFamily="50" charset="0"/>
                <a:cs typeface="Arial" panose="020B0604020202020204" pitchFamily="34" charset="0"/>
              </a:rPr>
              <a:t>En caso de muerte, la aseguradora pagará directamente las facturas a la funeraria que haya atendido a la víctima. Si el asegurado realizó los gastos de sepelio, la compañía de seguros realizará el reembolso.</a:t>
            </a:r>
          </a:p>
          <a:p>
            <a:pPr marL="285750" indent="-285750" algn="just">
              <a:buFont typeface="Arial" panose="020B0604020202020204" pitchFamily="34" charset="0"/>
              <a:buChar char="•"/>
            </a:pPr>
            <a:endParaRPr lang="es-PE" sz="1400" b="1" dirty="0">
              <a:latin typeface="Gibson Light" panose="02000000000000000000" pitchFamily="50" charset="0"/>
            </a:endParaRPr>
          </a:p>
        </p:txBody>
      </p:sp>
      <p:sp>
        <p:nvSpPr>
          <p:cNvPr id="4" name="Elipse 3"/>
          <p:cNvSpPr/>
          <p:nvPr/>
        </p:nvSpPr>
        <p:spPr>
          <a:xfrm>
            <a:off x="2201284" y="1397694"/>
            <a:ext cx="715384" cy="688489"/>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3200" b="1" dirty="0"/>
              <a:t>3</a:t>
            </a:r>
          </a:p>
        </p:txBody>
      </p:sp>
      <p:sp>
        <p:nvSpPr>
          <p:cNvPr id="9" name="Elipse 8"/>
          <p:cNvSpPr/>
          <p:nvPr/>
        </p:nvSpPr>
        <p:spPr>
          <a:xfrm>
            <a:off x="6622147" y="1397693"/>
            <a:ext cx="715384" cy="688489"/>
          </a:xfrm>
          <a:prstGeom prst="ellips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PE" sz="3200" b="1" dirty="0"/>
              <a:t>4</a:t>
            </a:r>
          </a:p>
        </p:txBody>
      </p:sp>
      <p:sp>
        <p:nvSpPr>
          <p:cNvPr id="14" name="Rectángulo 13"/>
          <p:cNvSpPr/>
          <p:nvPr/>
        </p:nvSpPr>
        <p:spPr>
          <a:xfrm>
            <a:off x="5119070" y="2305290"/>
            <a:ext cx="3703844" cy="2246769"/>
          </a:xfrm>
          <a:prstGeom prst="rect">
            <a:avLst/>
          </a:prstGeom>
        </p:spPr>
        <p:txBody>
          <a:bodyPr wrap="square">
            <a:spAutoFit/>
          </a:bodyPr>
          <a:lstStyle/>
          <a:p>
            <a:pPr algn="just"/>
            <a:r>
              <a:rPr lang="es-PE" sz="1400" kern="0" dirty="0">
                <a:solidFill>
                  <a:srgbClr val="000000"/>
                </a:solidFill>
                <a:latin typeface="Gibson Light" panose="02000000000000000000" pitchFamily="50" charset="0"/>
                <a:cs typeface="Arial" panose="020B0604020202020204" pitchFamily="34" charset="0"/>
              </a:rPr>
              <a:t>Documentos para solicitar el pago de los gastos médicos:</a:t>
            </a:r>
            <a:endParaRPr lang="es-PE" sz="1400" kern="0" dirty="0">
              <a:solidFill>
                <a:srgbClr val="000000"/>
              </a:solidFill>
              <a:latin typeface="Gibson Light" panose="02000000000000000000" pitchFamily="50" charset="0"/>
              <a:cs typeface="Arial" panose="020B0604020202020204" pitchFamily="34" charset="0"/>
            </a:endParaRPr>
          </a:p>
          <a:p>
            <a:pPr marL="285750" indent="-285750" algn="just">
              <a:buFont typeface="Arial" panose="020B0604020202020204" pitchFamily="34" charset="0"/>
              <a:buChar char="•"/>
            </a:pPr>
            <a:r>
              <a:rPr lang="es-PE" sz="1400" kern="0" dirty="0">
                <a:solidFill>
                  <a:srgbClr val="000000"/>
                </a:solidFill>
                <a:latin typeface="Gibson Light" panose="02000000000000000000" pitchFamily="50" charset="0"/>
                <a:cs typeface="Arial" panose="020B0604020202020204" pitchFamily="34" charset="0"/>
              </a:rPr>
              <a:t>Copia DNI de la víctima y del solicitante</a:t>
            </a:r>
          </a:p>
          <a:p>
            <a:pPr marL="285750" indent="-285750" algn="just">
              <a:buFont typeface="Arial" panose="020B0604020202020204" pitchFamily="34" charset="0"/>
              <a:buChar char="•"/>
            </a:pPr>
            <a:r>
              <a:rPr lang="es-PE" sz="1400" kern="0" dirty="0">
                <a:solidFill>
                  <a:srgbClr val="000000"/>
                </a:solidFill>
                <a:latin typeface="Gibson Light" panose="02000000000000000000" pitchFamily="50" charset="0"/>
                <a:cs typeface="Arial" panose="020B0604020202020204" pitchFamily="34" charset="0"/>
              </a:rPr>
              <a:t>Copia de la partida que acredite el parentesco con la víctima, o representación.</a:t>
            </a:r>
          </a:p>
          <a:p>
            <a:pPr marL="285750" indent="-285750" algn="just">
              <a:buFont typeface="Arial" panose="020B0604020202020204" pitchFamily="34" charset="0"/>
              <a:buChar char="•"/>
            </a:pPr>
            <a:r>
              <a:rPr lang="es-PE" sz="1400" kern="0" dirty="0">
                <a:solidFill>
                  <a:srgbClr val="000000"/>
                </a:solidFill>
                <a:latin typeface="Gibson Light" panose="02000000000000000000" pitchFamily="50" charset="0"/>
                <a:cs typeface="Arial" panose="020B0604020202020204" pitchFamily="34" charset="0"/>
              </a:rPr>
              <a:t>Copia certificado de denuncia policial</a:t>
            </a:r>
          </a:p>
          <a:p>
            <a:pPr marL="285750" indent="-285750" algn="just">
              <a:buFont typeface="Arial" panose="020B0604020202020204" pitchFamily="34" charset="0"/>
              <a:buChar char="•"/>
            </a:pPr>
            <a:r>
              <a:rPr lang="es-PE" sz="1400" kern="0" dirty="0">
                <a:solidFill>
                  <a:srgbClr val="000000"/>
                </a:solidFill>
                <a:latin typeface="Gibson Light" panose="02000000000000000000" pitchFamily="50" charset="0"/>
                <a:cs typeface="Arial" panose="020B0604020202020204" pitchFamily="34" charset="0"/>
              </a:rPr>
              <a:t>Certificado médico y/o copia de la historia clínica.</a:t>
            </a:r>
          </a:p>
          <a:p>
            <a:pPr marL="285750" indent="-285750" algn="just">
              <a:buFont typeface="Arial" panose="020B0604020202020204" pitchFamily="34" charset="0"/>
              <a:buChar char="•"/>
            </a:pPr>
            <a:r>
              <a:rPr lang="es-PE" sz="1400" kern="0" dirty="0">
                <a:solidFill>
                  <a:srgbClr val="000000"/>
                </a:solidFill>
                <a:latin typeface="Gibson Light" panose="02000000000000000000" pitchFamily="50" charset="0"/>
                <a:cs typeface="Arial" panose="020B0604020202020204" pitchFamily="34" charset="0"/>
              </a:rPr>
              <a:t>Copia constancia de autoría médica</a:t>
            </a:r>
          </a:p>
          <a:p>
            <a:pPr marL="285750" indent="-285750" algn="just">
              <a:buFont typeface="Arial" panose="020B0604020202020204" pitchFamily="34" charset="0"/>
              <a:buChar char="•"/>
            </a:pPr>
            <a:r>
              <a:rPr lang="es-PE" sz="1400" kern="0" dirty="0">
                <a:solidFill>
                  <a:srgbClr val="000000"/>
                </a:solidFill>
                <a:latin typeface="Gibson Light" panose="02000000000000000000" pitchFamily="50" charset="0"/>
                <a:cs typeface="Arial" panose="020B0604020202020204" pitchFamily="34" charset="0"/>
              </a:rPr>
              <a:t>Originales de los comprobantes de pago</a:t>
            </a:r>
            <a:endParaRPr lang="es-PE" sz="1200" b="1" dirty="0">
              <a:latin typeface="Gibson Light" panose="02000000000000000000" pitchFamily="50" charset="0"/>
            </a:endParaRPr>
          </a:p>
        </p:txBody>
      </p:sp>
      <p:sp>
        <p:nvSpPr>
          <p:cNvPr id="10" name="CuadroTexto 9"/>
          <p:cNvSpPr txBox="1"/>
          <p:nvPr/>
        </p:nvSpPr>
        <p:spPr>
          <a:xfrm>
            <a:off x="1963753" y="4814174"/>
            <a:ext cx="5600829" cy="461665"/>
          </a:xfrm>
          <a:prstGeom prst="rect">
            <a:avLst/>
          </a:prstGeom>
          <a:noFill/>
        </p:spPr>
        <p:txBody>
          <a:bodyPr wrap="square" rtlCol="0">
            <a:spAutoFit/>
          </a:bodyPr>
          <a:lstStyle/>
          <a:p>
            <a:pPr algn="ctr">
              <a:spcBef>
                <a:spcPct val="0"/>
              </a:spcBef>
            </a:pPr>
            <a:r>
              <a:rPr lang="es-PE" sz="2400" kern="0" dirty="0">
                <a:solidFill>
                  <a:srgbClr val="FF0000"/>
                </a:solidFill>
                <a:latin typeface="Gibson" panose="02000000000000000000" pitchFamily="50" charset="0"/>
                <a:ea typeface="+mj-ea"/>
                <a:cs typeface="+mj-cs"/>
              </a:rPr>
              <a:t>¡NO SE REQUIERE UN TRAMITADOR!</a:t>
            </a:r>
          </a:p>
        </p:txBody>
      </p:sp>
      <p:pic>
        <p:nvPicPr>
          <p:cNvPr id="6" name="Imagen 5"/>
          <p:cNvPicPr>
            <a:picLocks noChangeAspect="1"/>
          </p:cNvPicPr>
          <p:nvPr/>
        </p:nvPicPr>
        <p:blipFill>
          <a:blip r:embed="rId2"/>
          <a:stretch>
            <a:fillRect/>
          </a:stretch>
        </p:blipFill>
        <p:spPr>
          <a:xfrm>
            <a:off x="689506" y="3218811"/>
            <a:ext cx="1381125" cy="1152525"/>
          </a:xfrm>
          <a:prstGeom prst="rect">
            <a:avLst/>
          </a:prstGeom>
        </p:spPr>
      </p:pic>
      <p:pic>
        <p:nvPicPr>
          <p:cNvPr id="7" name="Imagen 6"/>
          <p:cNvPicPr>
            <a:picLocks noChangeAspect="1"/>
          </p:cNvPicPr>
          <p:nvPr/>
        </p:nvPicPr>
        <p:blipFill>
          <a:blip r:embed="rId3"/>
          <a:stretch>
            <a:fillRect/>
          </a:stretch>
        </p:blipFill>
        <p:spPr>
          <a:xfrm>
            <a:off x="1866061" y="3318225"/>
            <a:ext cx="867907" cy="980414"/>
          </a:xfrm>
          <a:prstGeom prst="rect">
            <a:avLst/>
          </a:prstGeom>
        </p:spPr>
      </p:pic>
      <p:pic>
        <p:nvPicPr>
          <p:cNvPr id="11" name="Imagen 10"/>
          <p:cNvPicPr>
            <a:picLocks noChangeAspect="1"/>
          </p:cNvPicPr>
          <p:nvPr/>
        </p:nvPicPr>
        <p:blipFill rotWithShape="1">
          <a:blip r:embed="rId4"/>
          <a:srcRect t="15945"/>
          <a:stretch/>
        </p:blipFill>
        <p:spPr>
          <a:xfrm>
            <a:off x="4023695" y="3218811"/>
            <a:ext cx="1095375" cy="1060416"/>
          </a:xfrm>
          <a:prstGeom prst="rect">
            <a:avLst/>
          </a:prstGeom>
        </p:spPr>
      </p:pic>
    </p:spTree>
    <p:extLst>
      <p:ext uri="{BB962C8B-B14F-4D97-AF65-F5344CB8AC3E}">
        <p14:creationId xmlns:p14="http://schemas.microsoft.com/office/powerpoint/2010/main" val="1724149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0 presentac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7955" cy="5763846"/>
          </a:xfrm>
          <a:prstGeom prst="rect">
            <a:avLst/>
          </a:prstGeom>
        </p:spPr>
      </p:pic>
    </p:spTree>
    <p:extLst>
      <p:ext uri="{BB962C8B-B14F-4D97-AF65-F5344CB8AC3E}">
        <p14:creationId xmlns:p14="http://schemas.microsoft.com/office/powerpoint/2010/main" val="1996683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784897" y="566996"/>
            <a:ext cx="6187519" cy="609097"/>
          </a:xfrm>
        </p:spPr>
        <p:txBody>
          <a:bodyPr>
            <a:normAutofit/>
          </a:bodyPr>
          <a:lstStyle/>
          <a:p>
            <a:r>
              <a:rPr lang="es-PE" dirty="0"/>
              <a:t>UNA EPIDEMIA MUNDIAL</a:t>
            </a:r>
          </a:p>
        </p:txBody>
      </p:sp>
      <p:sp>
        <p:nvSpPr>
          <p:cNvPr id="5" name="Rectángulo 4"/>
          <p:cNvSpPr/>
          <p:nvPr/>
        </p:nvSpPr>
        <p:spPr>
          <a:xfrm>
            <a:off x="1070516" y="1176093"/>
            <a:ext cx="7616283" cy="707886"/>
          </a:xfrm>
          <a:prstGeom prst="rect">
            <a:avLst/>
          </a:prstGeom>
        </p:spPr>
        <p:txBody>
          <a:bodyPr wrap="square">
            <a:spAutoFit/>
          </a:bodyPr>
          <a:lstStyle/>
          <a:p>
            <a:pPr marL="342900" indent="-342900" algn="just">
              <a:buFont typeface="Arial" panose="020B0604020202020204" pitchFamily="34" charset="0"/>
              <a:buChar char="•"/>
            </a:pPr>
            <a:r>
              <a:rPr lang="es-PE" sz="2000" kern="0" dirty="0">
                <a:solidFill>
                  <a:srgbClr val="000000"/>
                </a:solidFill>
                <a:latin typeface="Gibson Light" panose="02000000000000000000" pitchFamily="50" charset="0"/>
                <a:cs typeface="Arial" panose="020B0604020202020204" pitchFamily="34" charset="0"/>
              </a:rPr>
              <a:t>OMS: Cada día alrededor de 3.500 personas fallecen en las carreteras. Decenas de millones sufren heridas o discapacidades.</a:t>
            </a:r>
          </a:p>
        </p:txBody>
      </p:sp>
      <p:pic>
        <p:nvPicPr>
          <p:cNvPr id="2" name="Imagen 1"/>
          <p:cNvPicPr>
            <a:picLocks noChangeAspect="1"/>
          </p:cNvPicPr>
          <p:nvPr/>
        </p:nvPicPr>
        <p:blipFill>
          <a:blip r:embed="rId2"/>
          <a:stretch>
            <a:fillRect/>
          </a:stretch>
        </p:blipFill>
        <p:spPr>
          <a:xfrm>
            <a:off x="1544777" y="2019657"/>
            <a:ext cx="5520801" cy="2976089"/>
          </a:xfrm>
          <a:prstGeom prst="rect">
            <a:avLst/>
          </a:prstGeom>
        </p:spPr>
      </p:pic>
      <p:sp>
        <p:nvSpPr>
          <p:cNvPr id="10" name="CuadroTexto 9"/>
          <p:cNvSpPr txBox="1"/>
          <p:nvPr/>
        </p:nvSpPr>
        <p:spPr>
          <a:xfrm>
            <a:off x="7065578" y="4395582"/>
            <a:ext cx="1813675" cy="600164"/>
          </a:xfrm>
          <a:prstGeom prst="rect">
            <a:avLst/>
          </a:prstGeom>
          <a:noFill/>
        </p:spPr>
        <p:txBody>
          <a:bodyPr wrap="square" rtlCol="0">
            <a:spAutoFit/>
          </a:bodyPr>
          <a:lstStyle/>
          <a:p>
            <a:r>
              <a:rPr lang="es-PE" sz="1100" dirty="0">
                <a:solidFill>
                  <a:schemeClr val="tx1">
                    <a:lumMod val="50000"/>
                  </a:schemeClr>
                </a:solidFill>
                <a:latin typeface="Gibson" panose="02000000000000000000" pitchFamily="50" charset="0"/>
              </a:rPr>
              <a:t>Fuente: OMS, </a:t>
            </a:r>
            <a:r>
              <a:rPr lang="es-PE" sz="1100" dirty="0">
                <a:solidFill>
                  <a:schemeClr val="tx1">
                    <a:lumMod val="50000"/>
                  </a:schemeClr>
                </a:solidFill>
                <a:latin typeface="Gibson" panose="02000000000000000000" pitchFamily="50" charset="0"/>
              </a:rPr>
              <a:t>Informe sobre la situación mundial de la seguridad vial 2015</a:t>
            </a:r>
            <a:endParaRPr lang="es-PE" sz="1100" dirty="0">
              <a:solidFill>
                <a:schemeClr val="tx1">
                  <a:lumMod val="50000"/>
                </a:schemeClr>
              </a:solidFill>
              <a:latin typeface="Gibson" panose="02000000000000000000" pitchFamily="50" charset="0"/>
            </a:endParaRPr>
          </a:p>
        </p:txBody>
      </p:sp>
    </p:spTree>
    <p:extLst>
      <p:ext uri="{BB962C8B-B14F-4D97-AF65-F5344CB8AC3E}">
        <p14:creationId xmlns:p14="http://schemas.microsoft.com/office/powerpoint/2010/main" val="1813007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810945" y="450008"/>
            <a:ext cx="6187519" cy="609097"/>
          </a:xfrm>
        </p:spPr>
        <p:txBody>
          <a:bodyPr>
            <a:normAutofit/>
          </a:bodyPr>
          <a:lstStyle/>
          <a:p>
            <a:r>
              <a:rPr lang="es-PE" dirty="0"/>
              <a:t>PERÚ 2016</a:t>
            </a:r>
          </a:p>
        </p:txBody>
      </p:sp>
      <p:sp>
        <p:nvSpPr>
          <p:cNvPr id="5" name="Rectángulo 4"/>
          <p:cNvSpPr/>
          <p:nvPr/>
        </p:nvSpPr>
        <p:spPr>
          <a:xfrm>
            <a:off x="1070516" y="1176093"/>
            <a:ext cx="7616283" cy="707886"/>
          </a:xfrm>
          <a:prstGeom prst="rect">
            <a:avLst/>
          </a:prstGeom>
        </p:spPr>
        <p:txBody>
          <a:bodyPr wrap="square">
            <a:spAutoFit/>
          </a:bodyPr>
          <a:lstStyle/>
          <a:p>
            <a:pPr marL="342900" indent="-342900" algn="just">
              <a:buFont typeface="Arial" panose="020B0604020202020204" pitchFamily="34" charset="0"/>
              <a:buChar char="•"/>
            </a:pPr>
            <a:r>
              <a:rPr lang="es-PE" sz="2000" kern="0" dirty="0">
                <a:solidFill>
                  <a:srgbClr val="000000"/>
                </a:solidFill>
                <a:latin typeface="Gibson Light" panose="02000000000000000000" pitchFamily="50" charset="0"/>
                <a:cs typeface="Arial" panose="020B0604020202020204" pitchFamily="34" charset="0"/>
              </a:rPr>
              <a:t>Hasta noviembre del 2016 se produjeron 2,604 accidentes en carreteras, la cifra más alta de los últimos 10 años.</a:t>
            </a:r>
            <a:endParaRPr lang="es-PE" sz="2400" kern="0" dirty="0">
              <a:solidFill>
                <a:srgbClr val="000000"/>
              </a:solidFill>
              <a:latin typeface="Gibson Light" panose="02000000000000000000" pitchFamily="50" charset="0"/>
              <a:cs typeface="Arial" panose="020B0604020202020204" pitchFamily="34" charset="0"/>
            </a:endParaRPr>
          </a:p>
        </p:txBody>
      </p:sp>
      <p:sp>
        <p:nvSpPr>
          <p:cNvPr id="11" name="CuadroTexto 10"/>
          <p:cNvSpPr txBox="1"/>
          <p:nvPr/>
        </p:nvSpPr>
        <p:spPr>
          <a:xfrm>
            <a:off x="6592562" y="4470215"/>
            <a:ext cx="2201776" cy="261610"/>
          </a:xfrm>
          <a:prstGeom prst="rect">
            <a:avLst/>
          </a:prstGeom>
          <a:noFill/>
        </p:spPr>
        <p:txBody>
          <a:bodyPr wrap="square" rtlCol="0">
            <a:spAutoFit/>
          </a:bodyPr>
          <a:lstStyle/>
          <a:p>
            <a:r>
              <a:rPr lang="es-PE" sz="1100" dirty="0">
                <a:solidFill>
                  <a:schemeClr val="tx1">
                    <a:lumMod val="50000"/>
                  </a:schemeClr>
                </a:solidFill>
                <a:latin typeface="Gibson" panose="02000000000000000000" pitchFamily="50" charset="0"/>
              </a:rPr>
              <a:t>Fuente: PNP Carreteras</a:t>
            </a:r>
          </a:p>
        </p:txBody>
      </p:sp>
      <p:sp>
        <p:nvSpPr>
          <p:cNvPr id="7" name="Rectángulo redondeado 6"/>
          <p:cNvSpPr/>
          <p:nvPr/>
        </p:nvSpPr>
        <p:spPr>
          <a:xfrm>
            <a:off x="6054762" y="3180192"/>
            <a:ext cx="2632037" cy="950744"/>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sz="1200" dirty="0"/>
          </a:p>
          <a:p>
            <a:pPr algn="just"/>
            <a:endParaRPr lang="es-PE" sz="1200" dirty="0"/>
          </a:p>
          <a:p>
            <a:pPr algn="just"/>
            <a:r>
              <a:rPr lang="es-PE" kern="0" dirty="0">
                <a:solidFill>
                  <a:schemeClr val="bg1"/>
                </a:solidFill>
                <a:latin typeface="Gibson Light" panose="02000000000000000000" pitchFamily="50" charset="0"/>
                <a:cs typeface="Arial" panose="020B0604020202020204" pitchFamily="34" charset="0"/>
              </a:rPr>
              <a:t>Estos accidentes dejaron </a:t>
            </a:r>
          </a:p>
          <a:p>
            <a:pPr algn="just"/>
            <a:r>
              <a:rPr lang="es-PE" kern="0" dirty="0">
                <a:solidFill>
                  <a:schemeClr val="bg1"/>
                </a:solidFill>
                <a:latin typeface="Gibson Light" panose="02000000000000000000" pitchFamily="50" charset="0"/>
                <a:cs typeface="Arial" panose="020B0604020202020204" pitchFamily="34" charset="0"/>
              </a:rPr>
              <a:t>726 muertos y 5,800 heridos.</a:t>
            </a:r>
          </a:p>
          <a:p>
            <a:pPr marL="285750" indent="-285750" algn="ctr">
              <a:buFont typeface="Arial" panose="020B0604020202020204" pitchFamily="34" charset="0"/>
              <a:buChar char="•"/>
            </a:pPr>
            <a:endParaRPr lang="es-PE" u="sng" dirty="0"/>
          </a:p>
        </p:txBody>
      </p:sp>
      <p:graphicFrame>
        <p:nvGraphicFramePr>
          <p:cNvPr id="8" name="Gráfico 7"/>
          <p:cNvGraphicFramePr>
            <a:graphicFrameLocks/>
          </p:cNvGraphicFramePr>
          <p:nvPr>
            <p:extLst>
              <p:ext uri="{D42A27DB-BD31-4B8C-83A1-F6EECF244321}">
                <p14:modId xmlns:p14="http://schemas.microsoft.com/office/powerpoint/2010/main" val="1400819046"/>
              </p:ext>
            </p:extLst>
          </p:nvPr>
        </p:nvGraphicFramePr>
        <p:xfrm>
          <a:off x="905440" y="2384457"/>
          <a:ext cx="4854674" cy="2435261"/>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ángulo 8"/>
          <p:cNvSpPr/>
          <p:nvPr/>
        </p:nvSpPr>
        <p:spPr>
          <a:xfrm>
            <a:off x="3029157" y="2132411"/>
            <a:ext cx="3481890" cy="307777"/>
          </a:xfrm>
          <a:prstGeom prst="rect">
            <a:avLst/>
          </a:prstGeom>
        </p:spPr>
        <p:txBody>
          <a:bodyPr wrap="square">
            <a:spAutoFit/>
          </a:bodyPr>
          <a:lstStyle/>
          <a:p>
            <a:pPr algn="ctr"/>
            <a:r>
              <a:rPr lang="es-PE" sz="1400" u="sng" kern="0" dirty="0">
                <a:latin typeface="Gibson" panose="02000000000000000000" pitchFamily="50" charset="0"/>
                <a:cs typeface="Arial" panose="020B0604020202020204" pitchFamily="34" charset="0"/>
              </a:rPr>
              <a:t>Evolución de accidentes en carreteras</a:t>
            </a:r>
            <a:endParaRPr lang="es-PE" sz="1400" b="1" u="sng" dirty="0">
              <a:latin typeface="Gibson Light" panose="02000000000000000000" pitchFamily="50" charset="0"/>
            </a:endParaRPr>
          </a:p>
        </p:txBody>
      </p:sp>
    </p:spTree>
    <p:extLst>
      <p:ext uri="{BB962C8B-B14F-4D97-AF65-F5344CB8AC3E}">
        <p14:creationId xmlns:p14="http://schemas.microsoft.com/office/powerpoint/2010/main" val="2077778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title"/>
          </p:nvPr>
        </p:nvSpPr>
        <p:spPr>
          <a:xfrm>
            <a:off x="1120140" y="228866"/>
            <a:ext cx="7566660" cy="952500"/>
          </a:xfrm>
        </p:spPr>
        <p:txBody>
          <a:bodyPr>
            <a:normAutofit/>
          </a:bodyPr>
          <a:lstStyle/>
          <a:p>
            <a:r>
              <a:rPr lang="es-PE" dirty="0"/>
              <a:t>EN LOS ULTIMOS 5 AÑOS</a:t>
            </a:r>
          </a:p>
        </p:txBody>
      </p:sp>
      <p:sp>
        <p:nvSpPr>
          <p:cNvPr id="5" name="Rectángulo 4"/>
          <p:cNvSpPr/>
          <p:nvPr/>
        </p:nvSpPr>
        <p:spPr>
          <a:xfrm>
            <a:off x="905440" y="1198682"/>
            <a:ext cx="7975670" cy="707886"/>
          </a:xfrm>
          <a:prstGeom prst="rect">
            <a:avLst/>
          </a:prstGeom>
        </p:spPr>
        <p:txBody>
          <a:bodyPr wrap="square">
            <a:spAutoFit/>
          </a:bodyPr>
          <a:lstStyle/>
          <a:p>
            <a:pPr algn="just"/>
            <a:r>
              <a:rPr lang="es-PE" sz="2000" kern="0" dirty="0">
                <a:solidFill>
                  <a:srgbClr val="000000"/>
                </a:solidFill>
                <a:latin typeface="Gibson Light" panose="02000000000000000000" pitchFamily="50" charset="0"/>
                <a:cs typeface="Arial" panose="020B0604020202020204" pitchFamily="34" charset="0"/>
              </a:rPr>
              <a:t>El número de accidentes de tránsito atendidos por los bomberos se incrementa en los meses de diciembre y enero.</a:t>
            </a:r>
            <a:endParaRPr lang="es-PE" sz="2400" kern="0" dirty="0">
              <a:solidFill>
                <a:srgbClr val="000000"/>
              </a:solidFill>
              <a:latin typeface="Gibson Light" panose="02000000000000000000" pitchFamily="50" charset="0"/>
              <a:cs typeface="Arial" panose="020B0604020202020204" pitchFamily="34" charset="0"/>
            </a:endParaRPr>
          </a:p>
        </p:txBody>
      </p:sp>
      <p:sp>
        <p:nvSpPr>
          <p:cNvPr id="11" name="CuadroTexto 10"/>
          <p:cNvSpPr txBox="1"/>
          <p:nvPr/>
        </p:nvSpPr>
        <p:spPr>
          <a:xfrm>
            <a:off x="3056826" y="4909523"/>
            <a:ext cx="3310520" cy="261610"/>
          </a:xfrm>
          <a:prstGeom prst="rect">
            <a:avLst/>
          </a:prstGeom>
          <a:noFill/>
        </p:spPr>
        <p:txBody>
          <a:bodyPr wrap="square" rtlCol="0">
            <a:spAutoFit/>
          </a:bodyPr>
          <a:lstStyle/>
          <a:p>
            <a:r>
              <a:rPr lang="es-PE" sz="1100" dirty="0">
                <a:solidFill>
                  <a:schemeClr val="tx1">
                    <a:lumMod val="50000"/>
                  </a:schemeClr>
                </a:solidFill>
                <a:latin typeface="Gibson" panose="02000000000000000000" pitchFamily="50" charset="0"/>
              </a:rPr>
              <a:t>Fuente: Emergencias Bomberos – (*) Dic16 = Dic15</a:t>
            </a:r>
          </a:p>
        </p:txBody>
      </p:sp>
      <p:graphicFrame>
        <p:nvGraphicFramePr>
          <p:cNvPr id="10" name="Gráfico 9"/>
          <p:cNvGraphicFramePr>
            <a:graphicFrameLocks/>
          </p:cNvGraphicFramePr>
          <p:nvPr>
            <p:extLst>
              <p:ext uri="{D42A27DB-BD31-4B8C-83A1-F6EECF244321}">
                <p14:modId xmlns:p14="http://schemas.microsoft.com/office/powerpoint/2010/main" val="4179805442"/>
              </p:ext>
            </p:extLst>
          </p:nvPr>
        </p:nvGraphicFramePr>
        <p:xfrm>
          <a:off x="816824" y="1861399"/>
          <a:ext cx="7669254" cy="30481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83016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95763" y="349261"/>
            <a:ext cx="4795024" cy="669555"/>
          </a:xfrm>
        </p:spPr>
        <p:txBody>
          <a:bodyPr/>
          <a:lstStyle/>
          <a:p>
            <a:r>
              <a:rPr lang="es-PE" dirty="0"/>
              <a:t>PARQUE AUTOMOTOR</a:t>
            </a:r>
          </a:p>
        </p:txBody>
      </p:sp>
      <p:pic>
        <p:nvPicPr>
          <p:cNvPr id="3" name="Imagen 2"/>
          <p:cNvPicPr>
            <a:picLocks noChangeAspect="1"/>
          </p:cNvPicPr>
          <p:nvPr/>
        </p:nvPicPr>
        <p:blipFill>
          <a:blip r:embed="rId2"/>
          <a:stretch>
            <a:fillRect/>
          </a:stretch>
        </p:blipFill>
        <p:spPr>
          <a:xfrm>
            <a:off x="2257844" y="1796711"/>
            <a:ext cx="4890088" cy="3573476"/>
          </a:xfrm>
          <a:prstGeom prst="rect">
            <a:avLst/>
          </a:prstGeom>
        </p:spPr>
      </p:pic>
      <p:sp>
        <p:nvSpPr>
          <p:cNvPr id="4" name="Rectángulo redondeado 3"/>
          <p:cNvSpPr/>
          <p:nvPr/>
        </p:nvSpPr>
        <p:spPr>
          <a:xfrm>
            <a:off x="5956510" y="3117847"/>
            <a:ext cx="1779864" cy="1385048"/>
          </a:xfrm>
          <a:prstGeom prst="roundRect">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PE" sz="1600" dirty="0"/>
          </a:p>
          <a:p>
            <a:pPr algn="just"/>
            <a:r>
              <a:rPr lang="es-PE" u="sng" kern="0" dirty="0">
                <a:solidFill>
                  <a:schemeClr val="bg1"/>
                </a:solidFill>
                <a:latin typeface="Gibson Light" panose="02000000000000000000" pitchFamily="50" charset="0"/>
                <a:cs typeface="Arial" panose="020B0604020202020204" pitchFamily="34" charset="0"/>
              </a:rPr>
              <a:t>Al 2015:</a:t>
            </a:r>
          </a:p>
          <a:p>
            <a:pPr algn="just"/>
            <a:endParaRPr lang="es-PE" kern="0" dirty="0">
              <a:solidFill>
                <a:schemeClr val="bg1"/>
              </a:solidFill>
              <a:latin typeface="Gibson Light" panose="02000000000000000000" pitchFamily="50" charset="0"/>
              <a:cs typeface="Arial" panose="020B0604020202020204" pitchFamily="34" charset="0"/>
            </a:endParaRPr>
          </a:p>
          <a:p>
            <a:pPr algn="just"/>
            <a:r>
              <a:rPr lang="es-PE" sz="2400" kern="0" dirty="0">
                <a:solidFill>
                  <a:schemeClr val="bg1"/>
                </a:solidFill>
                <a:latin typeface="Gibson Light" panose="02000000000000000000" pitchFamily="50" charset="0"/>
                <a:cs typeface="Arial" panose="020B0604020202020204" pitchFamily="34" charset="0"/>
              </a:rPr>
              <a:t>5’244,550 </a:t>
            </a:r>
            <a:r>
              <a:rPr lang="es-PE" kern="0" dirty="0">
                <a:solidFill>
                  <a:schemeClr val="bg1"/>
                </a:solidFill>
                <a:latin typeface="Gibson Light" panose="02000000000000000000" pitchFamily="50" charset="0"/>
                <a:cs typeface="Arial" panose="020B0604020202020204" pitchFamily="34" charset="0"/>
              </a:rPr>
              <a:t>vehículos</a:t>
            </a:r>
          </a:p>
          <a:p>
            <a:pPr marL="285750" indent="-285750" algn="ctr">
              <a:buFont typeface="Arial" panose="020B0604020202020204" pitchFamily="34" charset="0"/>
              <a:buChar char="•"/>
            </a:pPr>
            <a:endParaRPr lang="es-PE" sz="1600" u="sng" dirty="0"/>
          </a:p>
        </p:txBody>
      </p:sp>
      <p:sp>
        <p:nvSpPr>
          <p:cNvPr id="5" name="Rectángulo 4"/>
          <p:cNvSpPr/>
          <p:nvPr/>
        </p:nvSpPr>
        <p:spPr>
          <a:xfrm>
            <a:off x="957990" y="1067476"/>
            <a:ext cx="7870570" cy="707886"/>
          </a:xfrm>
          <a:prstGeom prst="rect">
            <a:avLst/>
          </a:prstGeom>
        </p:spPr>
        <p:txBody>
          <a:bodyPr wrap="square">
            <a:spAutoFit/>
          </a:bodyPr>
          <a:lstStyle/>
          <a:p>
            <a:pPr algn="just"/>
            <a:r>
              <a:rPr lang="es-PE" sz="2000" kern="0" dirty="0">
                <a:solidFill>
                  <a:srgbClr val="000000"/>
                </a:solidFill>
                <a:latin typeface="Gibson Light" panose="02000000000000000000" pitchFamily="50" charset="0"/>
                <a:cs typeface="Arial" panose="020B0604020202020204" pitchFamily="34" charset="0"/>
              </a:rPr>
              <a:t>Existen 5,2 millones de vehículos registrados en Perú. El número de seguros y certificados obligatorios contra accidentes debería ser el mismo.</a:t>
            </a:r>
            <a:endParaRPr lang="es-PE" sz="2400" kern="0" dirty="0">
              <a:solidFill>
                <a:srgbClr val="000000"/>
              </a:solidFill>
              <a:latin typeface="Gibson Light" panose="02000000000000000000" pitchFamily="50" charset="0"/>
              <a:cs typeface="Arial" panose="020B0604020202020204" pitchFamily="34" charset="0"/>
            </a:endParaRPr>
          </a:p>
        </p:txBody>
      </p:sp>
    </p:spTree>
    <p:extLst>
      <p:ext uri="{BB962C8B-B14F-4D97-AF65-F5344CB8AC3E}">
        <p14:creationId xmlns:p14="http://schemas.microsoft.com/office/powerpoint/2010/main" val="2234560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27727" y="505153"/>
            <a:ext cx="5106128" cy="552188"/>
          </a:xfrm>
        </p:spPr>
        <p:txBody>
          <a:bodyPr>
            <a:normAutofit fontScale="90000"/>
          </a:bodyPr>
          <a:lstStyle/>
          <a:p>
            <a:r>
              <a:rPr lang="es-PE" dirty="0"/>
              <a:t>OMISIÓN AL SOAT y CAT 2015</a:t>
            </a:r>
          </a:p>
        </p:txBody>
      </p:sp>
      <p:sp>
        <p:nvSpPr>
          <p:cNvPr id="5" name="Rectángulo 4"/>
          <p:cNvSpPr/>
          <p:nvPr/>
        </p:nvSpPr>
        <p:spPr>
          <a:xfrm>
            <a:off x="4874130" y="1611692"/>
            <a:ext cx="1928114" cy="523220"/>
          </a:xfrm>
          <a:prstGeom prst="rect">
            <a:avLst/>
          </a:prstGeom>
        </p:spPr>
        <p:txBody>
          <a:bodyPr wrap="square">
            <a:spAutoFit/>
          </a:bodyPr>
          <a:lstStyle/>
          <a:p>
            <a:pPr algn="just"/>
            <a:r>
              <a:rPr lang="es-PE" sz="2800" kern="0" dirty="0">
                <a:solidFill>
                  <a:srgbClr val="000000"/>
                </a:solidFill>
                <a:latin typeface="Gibson Light" panose="02000000000000000000" pitchFamily="50" charset="0"/>
                <a:cs typeface="Arial" panose="020B0604020202020204" pitchFamily="34" charset="0"/>
              </a:rPr>
              <a:t>2’420, 281</a:t>
            </a:r>
            <a:endParaRPr lang="es-PE" sz="3200" kern="0" dirty="0">
              <a:solidFill>
                <a:srgbClr val="000000"/>
              </a:solidFill>
              <a:latin typeface="Gibson Light" panose="02000000000000000000" pitchFamily="50" charset="0"/>
              <a:cs typeface="Arial" panose="020B0604020202020204" pitchFamily="34" charset="0"/>
            </a:endParaRPr>
          </a:p>
        </p:txBody>
      </p:sp>
      <p:sp>
        <p:nvSpPr>
          <p:cNvPr id="6" name="Pentágono 5"/>
          <p:cNvSpPr/>
          <p:nvPr/>
        </p:nvSpPr>
        <p:spPr>
          <a:xfrm>
            <a:off x="3292759" y="1351749"/>
            <a:ext cx="1581371" cy="1043106"/>
          </a:xfrm>
          <a:prstGeom prst="homePlat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PE" kern="0" dirty="0">
                <a:solidFill>
                  <a:schemeClr val="bg1"/>
                </a:solidFill>
                <a:latin typeface="Gibson Light" panose="02000000000000000000" pitchFamily="50" charset="0"/>
                <a:cs typeface="Arial" panose="020B0604020202020204" pitchFamily="34" charset="0"/>
              </a:rPr>
              <a:t>SOAT </a:t>
            </a:r>
          </a:p>
          <a:p>
            <a:pPr algn="ctr"/>
            <a:r>
              <a:rPr lang="es-PE" kern="0" dirty="0">
                <a:solidFill>
                  <a:schemeClr val="bg1"/>
                </a:solidFill>
                <a:latin typeface="Gibson Light" panose="02000000000000000000" pitchFamily="50" charset="0"/>
                <a:cs typeface="Arial" panose="020B0604020202020204" pitchFamily="34" charset="0"/>
              </a:rPr>
              <a:t>EMITIDOS</a:t>
            </a:r>
          </a:p>
          <a:p>
            <a:pPr algn="ctr"/>
            <a:r>
              <a:rPr lang="es-PE" kern="0" dirty="0">
                <a:solidFill>
                  <a:schemeClr val="bg1"/>
                </a:solidFill>
                <a:latin typeface="Gibson Light" panose="02000000000000000000" pitchFamily="50" charset="0"/>
                <a:cs typeface="Arial" panose="020B0604020202020204" pitchFamily="34" charset="0"/>
              </a:rPr>
              <a:t>2015*</a:t>
            </a:r>
          </a:p>
        </p:txBody>
      </p:sp>
      <p:sp>
        <p:nvSpPr>
          <p:cNvPr id="7" name="Pentágono 6"/>
          <p:cNvSpPr/>
          <p:nvPr/>
        </p:nvSpPr>
        <p:spPr>
          <a:xfrm>
            <a:off x="3292759" y="2538106"/>
            <a:ext cx="1581371" cy="1039569"/>
          </a:xfrm>
          <a:prstGeom prst="homePlate">
            <a:avLst/>
          </a:prstGeom>
          <a:solidFill>
            <a:schemeClr val="accent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PE" kern="0" dirty="0">
                <a:solidFill>
                  <a:schemeClr val="bg1"/>
                </a:solidFill>
                <a:latin typeface="Gibson Light" panose="02000000000000000000" pitchFamily="50" charset="0"/>
                <a:cs typeface="Arial" panose="020B0604020202020204" pitchFamily="34" charset="0"/>
              </a:rPr>
              <a:t>CAT </a:t>
            </a:r>
          </a:p>
          <a:p>
            <a:pPr algn="ctr"/>
            <a:r>
              <a:rPr lang="es-PE" kern="0" dirty="0">
                <a:solidFill>
                  <a:schemeClr val="bg1"/>
                </a:solidFill>
                <a:latin typeface="Gibson Light" panose="02000000000000000000" pitchFamily="50" charset="0"/>
                <a:cs typeface="Arial" panose="020B0604020202020204" pitchFamily="34" charset="0"/>
              </a:rPr>
              <a:t>EMITIDOS</a:t>
            </a:r>
          </a:p>
          <a:p>
            <a:pPr algn="ctr"/>
            <a:r>
              <a:rPr lang="es-PE" kern="0" dirty="0">
                <a:solidFill>
                  <a:schemeClr val="bg1"/>
                </a:solidFill>
                <a:latin typeface="Gibson Light" panose="02000000000000000000" pitchFamily="50" charset="0"/>
                <a:cs typeface="Arial" panose="020B0604020202020204" pitchFamily="34" charset="0"/>
              </a:rPr>
              <a:t>2015*</a:t>
            </a:r>
          </a:p>
        </p:txBody>
      </p:sp>
      <p:sp>
        <p:nvSpPr>
          <p:cNvPr id="8" name="CuadroTexto 7"/>
          <p:cNvSpPr txBox="1"/>
          <p:nvPr/>
        </p:nvSpPr>
        <p:spPr>
          <a:xfrm>
            <a:off x="7268494" y="4865513"/>
            <a:ext cx="1554793" cy="261610"/>
          </a:xfrm>
          <a:prstGeom prst="rect">
            <a:avLst/>
          </a:prstGeom>
          <a:noFill/>
        </p:spPr>
        <p:txBody>
          <a:bodyPr wrap="square" rtlCol="0">
            <a:spAutoFit/>
          </a:bodyPr>
          <a:lstStyle/>
          <a:p>
            <a:r>
              <a:rPr lang="es-PE" sz="1100" dirty="0">
                <a:solidFill>
                  <a:schemeClr val="tx1">
                    <a:lumMod val="50000"/>
                  </a:schemeClr>
                </a:solidFill>
                <a:latin typeface="Gibson" panose="02000000000000000000" pitchFamily="50" charset="0"/>
              </a:rPr>
              <a:t>Fuente: APESEG, SBS</a:t>
            </a:r>
          </a:p>
        </p:txBody>
      </p:sp>
      <p:sp>
        <p:nvSpPr>
          <p:cNvPr id="9" name="Rectángulo 8"/>
          <p:cNvSpPr/>
          <p:nvPr/>
        </p:nvSpPr>
        <p:spPr>
          <a:xfrm>
            <a:off x="4980791" y="2822568"/>
            <a:ext cx="1688951" cy="523220"/>
          </a:xfrm>
          <a:prstGeom prst="rect">
            <a:avLst/>
          </a:prstGeom>
        </p:spPr>
        <p:txBody>
          <a:bodyPr wrap="square">
            <a:spAutoFit/>
          </a:bodyPr>
          <a:lstStyle/>
          <a:p>
            <a:pPr algn="just"/>
            <a:r>
              <a:rPr lang="es-PE" sz="2800" kern="0" dirty="0">
                <a:solidFill>
                  <a:srgbClr val="000000"/>
                </a:solidFill>
                <a:latin typeface="Gibson Light" panose="02000000000000000000" pitchFamily="50" charset="0"/>
                <a:cs typeface="Arial" panose="020B0604020202020204" pitchFamily="34" charset="0"/>
              </a:rPr>
              <a:t>622, 163</a:t>
            </a:r>
          </a:p>
        </p:txBody>
      </p:sp>
      <p:sp>
        <p:nvSpPr>
          <p:cNvPr id="10" name="Conector fuera de página 9"/>
          <p:cNvSpPr/>
          <p:nvPr/>
        </p:nvSpPr>
        <p:spPr>
          <a:xfrm>
            <a:off x="511184" y="1998568"/>
            <a:ext cx="2441987" cy="670476"/>
          </a:xfrm>
          <a:prstGeom prst="flowChartOffpageConnector">
            <a:avLst/>
          </a:prstGeom>
          <a:solidFill>
            <a:schemeClr val="tx1">
              <a:lumMod val="60000"/>
              <a:lumOff val="40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PE" kern="0" dirty="0">
                <a:solidFill>
                  <a:schemeClr val="bg1"/>
                </a:solidFill>
                <a:latin typeface="Gibson Light" panose="02000000000000000000" pitchFamily="50" charset="0"/>
                <a:cs typeface="Arial" panose="020B0604020202020204" pitchFamily="34" charset="0"/>
              </a:rPr>
              <a:t>PARQUE AUTOMOTOR</a:t>
            </a:r>
          </a:p>
          <a:p>
            <a:pPr algn="ctr"/>
            <a:r>
              <a:rPr lang="es-PE" kern="0" dirty="0">
                <a:solidFill>
                  <a:schemeClr val="bg1"/>
                </a:solidFill>
                <a:latin typeface="Gibson Light" panose="02000000000000000000" pitchFamily="50" charset="0"/>
                <a:cs typeface="Arial" panose="020B0604020202020204" pitchFamily="34" charset="0"/>
              </a:rPr>
              <a:t>2015</a:t>
            </a:r>
          </a:p>
        </p:txBody>
      </p:sp>
      <p:sp>
        <p:nvSpPr>
          <p:cNvPr id="11" name="Rectángulo 10"/>
          <p:cNvSpPr/>
          <p:nvPr/>
        </p:nvSpPr>
        <p:spPr>
          <a:xfrm>
            <a:off x="556511" y="2782011"/>
            <a:ext cx="2265404" cy="1015663"/>
          </a:xfrm>
          <a:prstGeom prst="rect">
            <a:avLst/>
          </a:prstGeom>
        </p:spPr>
        <p:txBody>
          <a:bodyPr wrap="square">
            <a:spAutoFit/>
          </a:bodyPr>
          <a:lstStyle/>
          <a:p>
            <a:pPr algn="ctr"/>
            <a:r>
              <a:rPr lang="es-PE" sz="3600" kern="0" dirty="0">
                <a:solidFill>
                  <a:srgbClr val="000000"/>
                </a:solidFill>
                <a:latin typeface="Gibson Light" panose="02000000000000000000" pitchFamily="50" charset="0"/>
                <a:cs typeface="Arial" panose="020B0604020202020204" pitchFamily="34" charset="0"/>
              </a:rPr>
              <a:t>5’244,550</a:t>
            </a:r>
            <a:r>
              <a:rPr lang="es-PE" sz="3200" kern="0" dirty="0">
                <a:solidFill>
                  <a:srgbClr val="000000"/>
                </a:solidFill>
                <a:latin typeface="Gibson Light" panose="02000000000000000000" pitchFamily="50" charset="0"/>
                <a:cs typeface="Arial" panose="020B0604020202020204" pitchFamily="34" charset="0"/>
              </a:rPr>
              <a:t> </a:t>
            </a:r>
            <a:r>
              <a:rPr lang="es-PE" sz="2400" kern="0" dirty="0">
                <a:solidFill>
                  <a:srgbClr val="000000"/>
                </a:solidFill>
                <a:latin typeface="Gibson Light" panose="02000000000000000000" pitchFamily="50" charset="0"/>
                <a:cs typeface="Arial" panose="020B0604020202020204" pitchFamily="34" charset="0"/>
              </a:rPr>
              <a:t>vehículos</a:t>
            </a:r>
            <a:endParaRPr lang="es-PE" sz="2800" kern="0" dirty="0">
              <a:solidFill>
                <a:srgbClr val="000000"/>
              </a:solidFill>
              <a:latin typeface="Gibson Light" panose="02000000000000000000" pitchFamily="50" charset="0"/>
              <a:cs typeface="Arial" panose="020B0604020202020204" pitchFamily="34" charset="0"/>
            </a:endParaRPr>
          </a:p>
        </p:txBody>
      </p:sp>
      <p:sp>
        <p:nvSpPr>
          <p:cNvPr id="14" name="Rectángulo redondeado 13"/>
          <p:cNvSpPr/>
          <p:nvPr/>
        </p:nvSpPr>
        <p:spPr>
          <a:xfrm>
            <a:off x="7022186" y="1057341"/>
            <a:ext cx="1801101" cy="3751265"/>
          </a:xfrm>
          <a:prstGeom prst="roundRect">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PE" kern="0" dirty="0">
                <a:solidFill>
                  <a:schemeClr val="bg1"/>
                </a:solidFill>
                <a:latin typeface="Gibson Light" panose="02000000000000000000" pitchFamily="50" charset="0"/>
                <a:cs typeface="Arial" panose="020B0604020202020204" pitchFamily="34" charset="0"/>
              </a:rPr>
              <a:t>Sólo el </a:t>
            </a:r>
            <a:r>
              <a:rPr lang="es-PE" sz="4000" kern="0" dirty="0">
                <a:solidFill>
                  <a:schemeClr val="bg1"/>
                </a:solidFill>
                <a:latin typeface="Gibson Light" panose="02000000000000000000" pitchFamily="50" charset="0"/>
                <a:cs typeface="Arial" panose="020B0604020202020204" pitchFamily="34" charset="0"/>
              </a:rPr>
              <a:t>58%</a:t>
            </a:r>
            <a:r>
              <a:rPr lang="es-PE" kern="0" dirty="0">
                <a:solidFill>
                  <a:schemeClr val="bg1"/>
                </a:solidFill>
                <a:latin typeface="Gibson Light" panose="02000000000000000000" pitchFamily="50" charset="0"/>
                <a:cs typeface="Arial" panose="020B0604020202020204" pitchFamily="34" charset="0"/>
              </a:rPr>
              <a:t>       de lo vehículos cumplía con tener cobertura</a:t>
            </a:r>
          </a:p>
          <a:p>
            <a:pPr algn="ctr"/>
            <a:r>
              <a:rPr lang="es-PE" sz="4000" b="1" kern="0" dirty="0">
                <a:solidFill>
                  <a:schemeClr val="accent4">
                    <a:lumMod val="75000"/>
                  </a:schemeClr>
                </a:solidFill>
                <a:latin typeface="Gibson Light" panose="02000000000000000000" pitchFamily="50" charset="0"/>
                <a:cs typeface="Arial" panose="020B0604020202020204" pitchFamily="34" charset="0"/>
              </a:rPr>
              <a:t>42%</a:t>
            </a:r>
            <a:r>
              <a:rPr lang="es-PE" sz="4000" kern="0" dirty="0">
                <a:solidFill>
                  <a:schemeClr val="bg1"/>
                </a:solidFill>
                <a:latin typeface="Gibson Light" panose="02000000000000000000" pitchFamily="50" charset="0"/>
                <a:cs typeface="Arial" panose="020B0604020202020204" pitchFamily="34" charset="0"/>
              </a:rPr>
              <a:t> </a:t>
            </a:r>
            <a:r>
              <a:rPr lang="es-PE" kern="0" dirty="0">
                <a:solidFill>
                  <a:schemeClr val="bg1"/>
                </a:solidFill>
                <a:latin typeface="Gibson Light" panose="02000000000000000000" pitchFamily="50" charset="0"/>
                <a:cs typeface="Arial" panose="020B0604020202020204" pitchFamily="34" charset="0"/>
              </a:rPr>
              <a:t>estaba omiso</a:t>
            </a:r>
            <a:endParaRPr lang="es-PE" dirty="0">
              <a:latin typeface="Gibson Light" panose="02000000000000000000" pitchFamily="50" charset="0"/>
            </a:endParaRPr>
          </a:p>
        </p:txBody>
      </p:sp>
      <p:sp>
        <p:nvSpPr>
          <p:cNvPr id="19" name="Pentágono 5"/>
          <p:cNvSpPr/>
          <p:nvPr/>
        </p:nvSpPr>
        <p:spPr>
          <a:xfrm>
            <a:off x="3292759" y="3797674"/>
            <a:ext cx="1581371" cy="1043106"/>
          </a:xfrm>
          <a:prstGeom prst="homePlate">
            <a:avLst/>
          </a:prstGeom>
          <a:solidFill>
            <a:schemeClr val="tx2"/>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s-PE" kern="0" dirty="0">
                <a:solidFill>
                  <a:schemeClr val="bg1"/>
                </a:solidFill>
                <a:latin typeface="Gibson Light" panose="02000000000000000000" pitchFamily="50" charset="0"/>
                <a:cs typeface="Arial" panose="020B0604020202020204" pitchFamily="34" charset="0"/>
              </a:rPr>
              <a:t>TOTAL SOAT+CAT</a:t>
            </a:r>
          </a:p>
        </p:txBody>
      </p:sp>
      <p:sp>
        <p:nvSpPr>
          <p:cNvPr id="20" name="Rectángulo 19"/>
          <p:cNvSpPr/>
          <p:nvPr/>
        </p:nvSpPr>
        <p:spPr>
          <a:xfrm>
            <a:off x="4993711" y="4057617"/>
            <a:ext cx="1908894" cy="523220"/>
          </a:xfrm>
          <a:prstGeom prst="rect">
            <a:avLst/>
          </a:prstGeom>
        </p:spPr>
        <p:txBody>
          <a:bodyPr wrap="square">
            <a:spAutoFit/>
          </a:bodyPr>
          <a:lstStyle/>
          <a:p>
            <a:pPr algn="just"/>
            <a:r>
              <a:rPr lang="es-PE" sz="2800" kern="0" dirty="0">
                <a:solidFill>
                  <a:srgbClr val="000000"/>
                </a:solidFill>
                <a:latin typeface="Gibson Light" panose="02000000000000000000" pitchFamily="50" charset="0"/>
                <a:cs typeface="Arial" panose="020B0604020202020204" pitchFamily="34" charset="0"/>
              </a:rPr>
              <a:t>3´042,444</a:t>
            </a:r>
          </a:p>
        </p:txBody>
      </p:sp>
    </p:spTree>
    <p:extLst>
      <p:ext uri="{BB962C8B-B14F-4D97-AF65-F5344CB8AC3E}">
        <p14:creationId xmlns:p14="http://schemas.microsoft.com/office/powerpoint/2010/main" val="2885282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984917" y="556661"/>
            <a:ext cx="6349110" cy="527214"/>
          </a:xfrm>
        </p:spPr>
        <p:txBody>
          <a:bodyPr>
            <a:normAutofit fontScale="90000"/>
          </a:bodyPr>
          <a:lstStyle/>
          <a:p>
            <a:r>
              <a:rPr lang="en-US" dirty="0"/>
              <a:t>SOAT Y CAT 2015 POR REGIÓN</a:t>
            </a:r>
          </a:p>
        </p:txBody>
      </p:sp>
      <p:graphicFrame>
        <p:nvGraphicFramePr>
          <p:cNvPr id="14" name="Tabla 13"/>
          <p:cNvGraphicFramePr>
            <a:graphicFrameLocks noGrp="1"/>
          </p:cNvGraphicFramePr>
          <p:nvPr>
            <p:extLst>
              <p:ext uri="{D42A27DB-BD31-4B8C-83A1-F6EECF244321}">
                <p14:modId xmlns:p14="http://schemas.microsoft.com/office/powerpoint/2010/main" val="2399542624"/>
              </p:ext>
            </p:extLst>
          </p:nvPr>
        </p:nvGraphicFramePr>
        <p:xfrm>
          <a:off x="955288" y="1259336"/>
          <a:ext cx="3960000" cy="4011750"/>
        </p:xfrm>
        <a:graphic>
          <a:graphicData uri="http://schemas.openxmlformats.org/drawingml/2006/table">
            <a:tbl>
              <a:tblPr firstRow="1" bandRow="1">
                <a:tableStyleId>{5C22544A-7EE6-4342-B048-85BDC9FD1C3A}</a:tableStyleId>
              </a:tblPr>
              <a:tblGrid>
                <a:gridCol w="1148703">
                  <a:extLst>
                    <a:ext uri="{9D8B030D-6E8A-4147-A177-3AD203B41FA5}">
                      <a16:colId xmlns:a16="http://schemas.microsoft.com/office/drawing/2014/main" val="2995459215"/>
                    </a:ext>
                  </a:extLst>
                </a:gridCol>
                <a:gridCol w="937099">
                  <a:extLst>
                    <a:ext uri="{9D8B030D-6E8A-4147-A177-3AD203B41FA5}">
                      <a16:colId xmlns:a16="http://schemas.microsoft.com/office/drawing/2014/main" val="3586509184"/>
                    </a:ext>
                  </a:extLst>
                </a:gridCol>
                <a:gridCol w="794930">
                  <a:extLst>
                    <a:ext uri="{9D8B030D-6E8A-4147-A177-3AD203B41FA5}">
                      <a16:colId xmlns:a16="http://schemas.microsoft.com/office/drawing/2014/main" val="1966760345"/>
                    </a:ext>
                  </a:extLst>
                </a:gridCol>
                <a:gridCol w="1079268">
                  <a:extLst>
                    <a:ext uri="{9D8B030D-6E8A-4147-A177-3AD203B41FA5}">
                      <a16:colId xmlns:a16="http://schemas.microsoft.com/office/drawing/2014/main" val="3858356827"/>
                    </a:ext>
                  </a:extLst>
                </a:gridCol>
              </a:tblGrid>
              <a:tr h="344805">
                <a:tc>
                  <a:txBody>
                    <a:bodyPr/>
                    <a:lstStyle/>
                    <a:p>
                      <a:pPr algn="ctr" fontAlgn="b"/>
                      <a:r>
                        <a:rPr lang="es-PE" sz="1000" b="1" i="0" u="none" strike="noStrike" dirty="0">
                          <a:effectLst/>
                          <a:latin typeface="Gibson Light" panose="02000000000000000000" pitchFamily="50" charset="0"/>
                        </a:rPr>
                        <a:t>REGIÓN</a:t>
                      </a:r>
                    </a:p>
                  </a:txBody>
                  <a:tcPr marL="9525" marR="9525" marT="9525" marB="0" anchor="ctr"/>
                </a:tc>
                <a:tc>
                  <a:txBody>
                    <a:bodyPr/>
                    <a:lstStyle/>
                    <a:p>
                      <a:pPr algn="ctr" fontAlgn="b"/>
                      <a:r>
                        <a:rPr lang="es-PE" sz="1000" b="1" i="0" u="none" strike="noStrike" dirty="0">
                          <a:effectLst/>
                          <a:latin typeface="Gibson Light" panose="02000000000000000000" pitchFamily="50" charset="0"/>
                        </a:rPr>
                        <a:t>SOAT EMITIDOS</a:t>
                      </a:r>
                    </a:p>
                  </a:txBody>
                  <a:tcPr marL="9525" marR="9525" marT="9525" marB="0" anchor="ctr"/>
                </a:tc>
                <a:tc>
                  <a:txBody>
                    <a:bodyPr/>
                    <a:lstStyle/>
                    <a:p>
                      <a:pPr algn="ctr" fontAlgn="b"/>
                      <a:r>
                        <a:rPr lang="es-PE" sz="1000" b="1" i="0" u="none" strike="noStrike" dirty="0">
                          <a:effectLst/>
                          <a:latin typeface="Gibson Light" panose="02000000000000000000" pitchFamily="50" charset="0"/>
                        </a:rPr>
                        <a:t>CAT EMITIDOS</a:t>
                      </a:r>
                    </a:p>
                  </a:txBody>
                  <a:tcPr marL="9525" marR="9525" marT="9525" marB="0" anchor="ctr"/>
                </a:tc>
                <a:tc>
                  <a:txBody>
                    <a:bodyPr/>
                    <a:lstStyle/>
                    <a:p>
                      <a:pPr algn="ctr" fontAlgn="b"/>
                      <a:r>
                        <a:rPr lang="es-PE" sz="1000" b="1" i="0" u="none" strike="noStrike" dirty="0">
                          <a:effectLst/>
                          <a:latin typeface="Gibson Light" panose="02000000000000000000" pitchFamily="50" charset="0"/>
                        </a:rPr>
                        <a:t>TOTAL</a:t>
                      </a:r>
                    </a:p>
                  </a:txBody>
                  <a:tcPr marL="9525" marR="9525" marT="9525" marB="0" anchor="ctr"/>
                </a:tc>
                <a:extLst>
                  <a:ext uri="{0D108BD9-81ED-4DB2-BD59-A6C34878D82A}">
                    <a16:rowId xmlns:a16="http://schemas.microsoft.com/office/drawing/2014/main" val="2156651039"/>
                  </a:ext>
                </a:extLst>
              </a:tr>
              <a:tr h="279385">
                <a:tc>
                  <a:txBody>
                    <a:bodyPr/>
                    <a:lstStyle/>
                    <a:p>
                      <a:pPr algn="ctr" fontAlgn="b"/>
                      <a:r>
                        <a:rPr lang="es-PE" sz="1000" b="0" i="0" u="none" strike="noStrike" dirty="0">
                          <a:solidFill>
                            <a:schemeClr val="tx1"/>
                          </a:solidFill>
                          <a:effectLst/>
                          <a:latin typeface="Gibson Light" panose="02000000000000000000" pitchFamily="50" charset="0"/>
                        </a:rPr>
                        <a:t>AMAZONAS</a:t>
                      </a:r>
                    </a:p>
                  </a:txBody>
                  <a:tcPr marL="9525" marR="9525" marT="9525" marB="0" anchor="ctr"/>
                </a:tc>
                <a:tc>
                  <a:txBody>
                    <a:bodyPr/>
                    <a:lstStyle/>
                    <a:p>
                      <a:pPr algn="ctr" fontAlgn="b"/>
                      <a:r>
                        <a:rPr lang="es-PE" sz="1000" b="0" i="0" u="none" strike="noStrike">
                          <a:solidFill>
                            <a:schemeClr val="tx1"/>
                          </a:solidFill>
                          <a:effectLst/>
                          <a:latin typeface="Gibson Light" panose="02000000000000000000" pitchFamily="50" charset="0"/>
                        </a:rPr>
                        <a:t>8981</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0</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8981</a:t>
                      </a:r>
                    </a:p>
                  </a:txBody>
                  <a:tcPr marL="9525" marR="9525" marT="9525" marB="0" anchor="ctr"/>
                </a:tc>
                <a:extLst>
                  <a:ext uri="{0D108BD9-81ED-4DB2-BD59-A6C34878D82A}">
                    <a16:rowId xmlns:a16="http://schemas.microsoft.com/office/drawing/2014/main" val="285879058"/>
                  </a:ext>
                </a:extLst>
              </a:tr>
              <a:tr h="279385">
                <a:tc>
                  <a:txBody>
                    <a:bodyPr/>
                    <a:lstStyle/>
                    <a:p>
                      <a:pPr algn="ctr" fontAlgn="b"/>
                      <a:r>
                        <a:rPr lang="es-PE" sz="1000" b="0" i="0" u="none" strike="noStrike">
                          <a:solidFill>
                            <a:schemeClr val="tx1"/>
                          </a:solidFill>
                          <a:effectLst/>
                          <a:latin typeface="Gibson Light" panose="02000000000000000000" pitchFamily="50" charset="0"/>
                        </a:rPr>
                        <a:t>ANCASH</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35753</a:t>
                      </a:r>
                    </a:p>
                  </a:txBody>
                  <a:tcPr marL="9525" marR="9525" marT="9525" marB="0" anchor="ctr"/>
                </a:tc>
                <a:tc>
                  <a:txBody>
                    <a:bodyPr/>
                    <a:lstStyle/>
                    <a:p>
                      <a:pPr algn="ctr" fontAlgn="b"/>
                      <a:r>
                        <a:rPr lang="es-PE" sz="1000" b="0" i="0" u="none" strike="noStrike">
                          <a:solidFill>
                            <a:schemeClr val="tx1"/>
                          </a:solidFill>
                          <a:effectLst/>
                          <a:latin typeface="Gibson Light" panose="02000000000000000000" pitchFamily="50" charset="0"/>
                        </a:rPr>
                        <a:t>24387</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60140</a:t>
                      </a:r>
                    </a:p>
                  </a:txBody>
                  <a:tcPr marL="9525" marR="9525" marT="9525" marB="0" anchor="ctr"/>
                </a:tc>
                <a:extLst>
                  <a:ext uri="{0D108BD9-81ED-4DB2-BD59-A6C34878D82A}">
                    <a16:rowId xmlns:a16="http://schemas.microsoft.com/office/drawing/2014/main" val="635238360"/>
                  </a:ext>
                </a:extLst>
              </a:tr>
              <a:tr h="279385">
                <a:tc>
                  <a:txBody>
                    <a:bodyPr/>
                    <a:lstStyle/>
                    <a:p>
                      <a:pPr algn="ctr" fontAlgn="b"/>
                      <a:r>
                        <a:rPr lang="es-PE" sz="1000" b="0" i="0" u="none" strike="noStrike">
                          <a:solidFill>
                            <a:schemeClr val="tx1"/>
                          </a:solidFill>
                          <a:effectLst/>
                          <a:latin typeface="Gibson Light" panose="02000000000000000000" pitchFamily="50" charset="0"/>
                        </a:rPr>
                        <a:t>APURIMAC</a:t>
                      </a:r>
                    </a:p>
                  </a:txBody>
                  <a:tcPr marL="9525" marR="9525" marT="9525" marB="0" anchor="ctr"/>
                </a:tc>
                <a:tc>
                  <a:txBody>
                    <a:bodyPr/>
                    <a:lstStyle/>
                    <a:p>
                      <a:pPr algn="ctr" fontAlgn="b"/>
                      <a:r>
                        <a:rPr lang="es-PE" sz="1000" b="0" i="0" u="none" strike="noStrike">
                          <a:solidFill>
                            <a:schemeClr val="tx1"/>
                          </a:solidFill>
                          <a:effectLst/>
                          <a:latin typeface="Gibson Light" panose="02000000000000000000" pitchFamily="50" charset="0"/>
                        </a:rPr>
                        <a:t>9095</a:t>
                      </a:r>
                    </a:p>
                  </a:txBody>
                  <a:tcPr marL="9525" marR="9525" marT="9525" marB="0" anchor="ctr"/>
                </a:tc>
                <a:tc>
                  <a:txBody>
                    <a:bodyPr/>
                    <a:lstStyle/>
                    <a:p>
                      <a:pPr algn="ctr" fontAlgn="b"/>
                      <a:r>
                        <a:rPr lang="es-PE" sz="1000" b="0" i="0" u="none" strike="noStrike">
                          <a:solidFill>
                            <a:schemeClr val="tx1"/>
                          </a:solidFill>
                          <a:effectLst/>
                          <a:latin typeface="Gibson Light" panose="02000000000000000000" pitchFamily="50" charset="0"/>
                        </a:rPr>
                        <a:t>0</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9095</a:t>
                      </a:r>
                    </a:p>
                  </a:txBody>
                  <a:tcPr marL="9525" marR="9525" marT="9525" marB="0" anchor="ctr"/>
                </a:tc>
                <a:extLst>
                  <a:ext uri="{0D108BD9-81ED-4DB2-BD59-A6C34878D82A}">
                    <a16:rowId xmlns:a16="http://schemas.microsoft.com/office/drawing/2014/main" val="4211698382"/>
                  </a:ext>
                </a:extLst>
              </a:tr>
              <a:tr h="279385">
                <a:tc>
                  <a:txBody>
                    <a:bodyPr/>
                    <a:lstStyle/>
                    <a:p>
                      <a:pPr algn="ctr" fontAlgn="b"/>
                      <a:r>
                        <a:rPr lang="es-PE" sz="1000" b="0" i="0" u="none" strike="noStrike">
                          <a:solidFill>
                            <a:schemeClr val="tx1"/>
                          </a:solidFill>
                          <a:effectLst/>
                          <a:latin typeface="Gibson Light" panose="02000000000000000000" pitchFamily="50" charset="0"/>
                        </a:rPr>
                        <a:t>AREQUIPA</a:t>
                      </a:r>
                    </a:p>
                  </a:txBody>
                  <a:tcPr marL="9525" marR="9525" marT="9525" marB="0" anchor="ctr"/>
                </a:tc>
                <a:tc>
                  <a:txBody>
                    <a:bodyPr/>
                    <a:lstStyle/>
                    <a:p>
                      <a:pPr algn="ctr" fontAlgn="b"/>
                      <a:r>
                        <a:rPr lang="es-PE" sz="1000" b="0" i="0" u="none" strike="noStrike">
                          <a:solidFill>
                            <a:schemeClr val="tx1"/>
                          </a:solidFill>
                          <a:effectLst/>
                          <a:latin typeface="Gibson Light" panose="02000000000000000000" pitchFamily="50" charset="0"/>
                        </a:rPr>
                        <a:t>127213</a:t>
                      </a:r>
                    </a:p>
                  </a:txBody>
                  <a:tcPr marL="9525" marR="9525" marT="9525" marB="0" anchor="ctr"/>
                </a:tc>
                <a:tc>
                  <a:txBody>
                    <a:bodyPr/>
                    <a:lstStyle/>
                    <a:p>
                      <a:pPr algn="ctr" fontAlgn="b"/>
                      <a:r>
                        <a:rPr lang="es-PE" sz="1000" b="0" i="0" u="none" strike="noStrike">
                          <a:solidFill>
                            <a:schemeClr val="tx1"/>
                          </a:solidFill>
                          <a:effectLst/>
                          <a:latin typeface="Gibson Light" panose="02000000000000000000" pitchFamily="50" charset="0"/>
                        </a:rPr>
                        <a:t>37283</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164496</a:t>
                      </a:r>
                    </a:p>
                  </a:txBody>
                  <a:tcPr marL="9525" marR="9525" marT="9525" marB="0" anchor="ctr"/>
                </a:tc>
                <a:extLst>
                  <a:ext uri="{0D108BD9-81ED-4DB2-BD59-A6C34878D82A}">
                    <a16:rowId xmlns:a16="http://schemas.microsoft.com/office/drawing/2014/main" val="2412361391"/>
                  </a:ext>
                </a:extLst>
              </a:tr>
              <a:tr h="279385">
                <a:tc>
                  <a:txBody>
                    <a:bodyPr/>
                    <a:lstStyle/>
                    <a:p>
                      <a:pPr algn="ctr" fontAlgn="b"/>
                      <a:r>
                        <a:rPr lang="es-PE" sz="1000" b="0" i="0" u="none" strike="noStrike">
                          <a:solidFill>
                            <a:schemeClr val="tx1"/>
                          </a:solidFill>
                          <a:effectLst/>
                          <a:latin typeface="Gibson Light" panose="02000000000000000000" pitchFamily="50" charset="0"/>
                        </a:rPr>
                        <a:t>AYACUCHO</a:t>
                      </a:r>
                    </a:p>
                  </a:txBody>
                  <a:tcPr marL="9525" marR="9525" marT="9525" marB="0" anchor="ctr"/>
                </a:tc>
                <a:tc>
                  <a:txBody>
                    <a:bodyPr/>
                    <a:lstStyle/>
                    <a:p>
                      <a:pPr algn="ctr" fontAlgn="b"/>
                      <a:r>
                        <a:rPr lang="es-PE" sz="1000" b="0" i="0" u="none" strike="noStrike">
                          <a:solidFill>
                            <a:schemeClr val="tx1"/>
                          </a:solidFill>
                          <a:effectLst/>
                          <a:latin typeface="Gibson Light" panose="02000000000000000000" pitchFamily="50" charset="0"/>
                        </a:rPr>
                        <a:t>17510</a:t>
                      </a:r>
                    </a:p>
                  </a:txBody>
                  <a:tcPr marL="9525" marR="9525" marT="9525" marB="0" anchor="ctr"/>
                </a:tc>
                <a:tc>
                  <a:txBody>
                    <a:bodyPr/>
                    <a:lstStyle/>
                    <a:p>
                      <a:pPr algn="ctr" fontAlgn="b"/>
                      <a:r>
                        <a:rPr lang="es-PE" sz="1000" b="0" i="0" u="none" strike="noStrike">
                          <a:solidFill>
                            <a:schemeClr val="tx1"/>
                          </a:solidFill>
                          <a:effectLst/>
                          <a:latin typeface="Gibson Light" panose="02000000000000000000" pitchFamily="50" charset="0"/>
                        </a:rPr>
                        <a:t>3438</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20948</a:t>
                      </a:r>
                    </a:p>
                  </a:txBody>
                  <a:tcPr marL="9525" marR="9525" marT="9525" marB="0" anchor="ctr"/>
                </a:tc>
                <a:extLst>
                  <a:ext uri="{0D108BD9-81ED-4DB2-BD59-A6C34878D82A}">
                    <a16:rowId xmlns:a16="http://schemas.microsoft.com/office/drawing/2014/main" val="1608062224"/>
                  </a:ext>
                </a:extLst>
              </a:tr>
              <a:tr h="279385">
                <a:tc>
                  <a:txBody>
                    <a:bodyPr/>
                    <a:lstStyle/>
                    <a:p>
                      <a:pPr algn="ctr" fontAlgn="b"/>
                      <a:r>
                        <a:rPr lang="es-PE" sz="1000" b="0" i="0" u="none" strike="noStrike">
                          <a:solidFill>
                            <a:schemeClr val="tx1"/>
                          </a:solidFill>
                          <a:effectLst/>
                          <a:latin typeface="Gibson Light" panose="02000000000000000000" pitchFamily="50" charset="0"/>
                        </a:rPr>
                        <a:t>CAJAMARCA</a:t>
                      </a:r>
                    </a:p>
                  </a:txBody>
                  <a:tcPr marL="9525" marR="9525" marT="9525" marB="0" anchor="ctr"/>
                </a:tc>
                <a:tc>
                  <a:txBody>
                    <a:bodyPr/>
                    <a:lstStyle/>
                    <a:p>
                      <a:pPr algn="ctr" fontAlgn="b"/>
                      <a:r>
                        <a:rPr lang="es-PE" sz="1000" b="0" i="0" u="none" strike="noStrike">
                          <a:solidFill>
                            <a:schemeClr val="tx1"/>
                          </a:solidFill>
                          <a:effectLst/>
                          <a:latin typeface="Gibson Light" panose="02000000000000000000" pitchFamily="50" charset="0"/>
                        </a:rPr>
                        <a:t>37544</a:t>
                      </a:r>
                    </a:p>
                  </a:txBody>
                  <a:tcPr marL="9525" marR="9525" marT="9525" marB="0" anchor="ctr"/>
                </a:tc>
                <a:tc>
                  <a:txBody>
                    <a:bodyPr/>
                    <a:lstStyle/>
                    <a:p>
                      <a:pPr algn="ctr" fontAlgn="b"/>
                      <a:r>
                        <a:rPr lang="es-PE" sz="1000" b="0" i="0" u="none" strike="noStrike">
                          <a:solidFill>
                            <a:schemeClr val="tx1"/>
                          </a:solidFill>
                          <a:effectLst/>
                          <a:latin typeface="Gibson Light" panose="02000000000000000000" pitchFamily="50" charset="0"/>
                        </a:rPr>
                        <a:t>10447</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47991</a:t>
                      </a:r>
                    </a:p>
                  </a:txBody>
                  <a:tcPr marL="9525" marR="9525" marT="9525" marB="0" anchor="ctr"/>
                </a:tc>
                <a:extLst>
                  <a:ext uri="{0D108BD9-81ED-4DB2-BD59-A6C34878D82A}">
                    <a16:rowId xmlns:a16="http://schemas.microsoft.com/office/drawing/2014/main" val="521098579"/>
                  </a:ext>
                </a:extLst>
              </a:tr>
              <a:tr h="279385">
                <a:tc>
                  <a:txBody>
                    <a:bodyPr/>
                    <a:lstStyle/>
                    <a:p>
                      <a:pPr algn="ctr" fontAlgn="b"/>
                      <a:r>
                        <a:rPr lang="es-PE" sz="1000" b="0" i="0" u="none" strike="noStrike">
                          <a:solidFill>
                            <a:schemeClr val="tx1"/>
                          </a:solidFill>
                          <a:effectLst/>
                          <a:latin typeface="Gibson Light" panose="02000000000000000000" pitchFamily="50" charset="0"/>
                        </a:rPr>
                        <a:t>CUSCO</a:t>
                      </a:r>
                    </a:p>
                  </a:txBody>
                  <a:tcPr marL="9525" marR="9525" marT="9525" marB="0" anchor="ctr"/>
                </a:tc>
                <a:tc>
                  <a:txBody>
                    <a:bodyPr/>
                    <a:lstStyle/>
                    <a:p>
                      <a:pPr algn="ctr" fontAlgn="b"/>
                      <a:r>
                        <a:rPr lang="es-PE" sz="1000" b="0" i="0" u="none" strike="noStrike">
                          <a:solidFill>
                            <a:schemeClr val="tx1"/>
                          </a:solidFill>
                          <a:effectLst/>
                          <a:latin typeface="Gibson Light" panose="02000000000000000000" pitchFamily="50" charset="0"/>
                        </a:rPr>
                        <a:t>58584</a:t>
                      </a:r>
                    </a:p>
                  </a:txBody>
                  <a:tcPr marL="9525" marR="9525" marT="9525" marB="0" anchor="ctr"/>
                </a:tc>
                <a:tc>
                  <a:txBody>
                    <a:bodyPr/>
                    <a:lstStyle/>
                    <a:p>
                      <a:pPr algn="ctr" fontAlgn="b"/>
                      <a:r>
                        <a:rPr lang="es-PE" sz="1000" b="0" i="0" u="none" strike="noStrike">
                          <a:solidFill>
                            <a:schemeClr val="tx1"/>
                          </a:solidFill>
                          <a:effectLst/>
                          <a:latin typeface="Gibson Light" panose="02000000000000000000" pitchFamily="50" charset="0"/>
                        </a:rPr>
                        <a:t>12183</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70767</a:t>
                      </a:r>
                    </a:p>
                  </a:txBody>
                  <a:tcPr marL="9525" marR="9525" marT="9525" marB="0" anchor="ctr"/>
                </a:tc>
                <a:extLst>
                  <a:ext uri="{0D108BD9-81ED-4DB2-BD59-A6C34878D82A}">
                    <a16:rowId xmlns:a16="http://schemas.microsoft.com/office/drawing/2014/main" val="1523212927"/>
                  </a:ext>
                </a:extLst>
              </a:tr>
              <a:tr h="314325">
                <a:tc>
                  <a:txBody>
                    <a:bodyPr/>
                    <a:lstStyle/>
                    <a:p>
                      <a:pPr algn="ctr" fontAlgn="b"/>
                      <a:r>
                        <a:rPr lang="es-PE" sz="1000" b="0" i="0" u="none" strike="noStrike">
                          <a:solidFill>
                            <a:schemeClr val="tx1"/>
                          </a:solidFill>
                          <a:effectLst/>
                          <a:latin typeface="Gibson Light" panose="02000000000000000000" pitchFamily="50" charset="0"/>
                        </a:rPr>
                        <a:t>HUANCAVELICA</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3325</a:t>
                      </a:r>
                    </a:p>
                  </a:txBody>
                  <a:tcPr marL="9525" marR="9525" marT="9525" marB="0" anchor="ctr"/>
                </a:tc>
                <a:tc>
                  <a:txBody>
                    <a:bodyPr/>
                    <a:lstStyle/>
                    <a:p>
                      <a:pPr algn="ctr" fontAlgn="b"/>
                      <a:r>
                        <a:rPr lang="es-PE" sz="1000" b="0" i="0" u="none" strike="noStrike">
                          <a:solidFill>
                            <a:schemeClr val="tx1"/>
                          </a:solidFill>
                          <a:effectLst/>
                          <a:latin typeface="Gibson Light" panose="02000000000000000000" pitchFamily="50" charset="0"/>
                        </a:rPr>
                        <a:t>0</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3325</a:t>
                      </a:r>
                    </a:p>
                  </a:txBody>
                  <a:tcPr marL="9525" marR="9525" marT="9525" marB="0" anchor="ctr"/>
                </a:tc>
                <a:extLst>
                  <a:ext uri="{0D108BD9-81ED-4DB2-BD59-A6C34878D82A}">
                    <a16:rowId xmlns:a16="http://schemas.microsoft.com/office/drawing/2014/main" val="2192616796"/>
                  </a:ext>
                </a:extLst>
              </a:tr>
              <a:tr h="279385">
                <a:tc>
                  <a:txBody>
                    <a:bodyPr/>
                    <a:lstStyle/>
                    <a:p>
                      <a:pPr algn="ctr" fontAlgn="b"/>
                      <a:r>
                        <a:rPr lang="es-PE" sz="1000" b="0" i="0" u="none" strike="noStrike">
                          <a:solidFill>
                            <a:schemeClr val="tx1"/>
                          </a:solidFill>
                          <a:effectLst/>
                          <a:latin typeface="Gibson Light" panose="02000000000000000000" pitchFamily="50" charset="0"/>
                        </a:rPr>
                        <a:t>HUANUCO</a:t>
                      </a:r>
                    </a:p>
                  </a:txBody>
                  <a:tcPr marL="9525" marR="9525" marT="9525" marB="0" anchor="ctr"/>
                </a:tc>
                <a:tc>
                  <a:txBody>
                    <a:bodyPr/>
                    <a:lstStyle/>
                    <a:p>
                      <a:pPr algn="ctr" fontAlgn="b"/>
                      <a:r>
                        <a:rPr lang="es-PE" sz="1000" b="0" i="0" u="none" strike="noStrike">
                          <a:solidFill>
                            <a:schemeClr val="tx1"/>
                          </a:solidFill>
                          <a:effectLst/>
                          <a:latin typeface="Gibson Light" panose="02000000000000000000" pitchFamily="50" charset="0"/>
                        </a:rPr>
                        <a:t>24152</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9534</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33686</a:t>
                      </a:r>
                    </a:p>
                  </a:txBody>
                  <a:tcPr marL="9525" marR="9525" marT="9525" marB="0" anchor="ctr"/>
                </a:tc>
                <a:extLst>
                  <a:ext uri="{0D108BD9-81ED-4DB2-BD59-A6C34878D82A}">
                    <a16:rowId xmlns:a16="http://schemas.microsoft.com/office/drawing/2014/main" val="1135937375"/>
                  </a:ext>
                </a:extLst>
              </a:tr>
              <a:tr h="279385">
                <a:tc>
                  <a:txBody>
                    <a:bodyPr/>
                    <a:lstStyle/>
                    <a:p>
                      <a:pPr algn="ctr" fontAlgn="b"/>
                      <a:r>
                        <a:rPr lang="es-PE" sz="1000" b="0" i="0" u="none" strike="noStrike">
                          <a:solidFill>
                            <a:schemeClr val="tx1"/>
                          </a:solidFill>
                          <a:effectLst/>
                          <a:latin typeface="Gibson Light" panose="02000000000000000000" pitchFamily="50" charset="0"/>
                        </a:rPr>
                        <a:t>ICA</a:t>
                      </a:r>
                    </a:p>
                  </a:txBody>
                  <a:tcPr marL="9525" marR="9525" marT="9525" marB="0" anchor="ctr"/>
                </a:tc>
                <a:tc>
                  <a:txBody>
                    <a:bodyPr/>
                    <a:lstStyle/>
                    <a:p>
                      <a:pPr algn="ctr" fontAlgn="b"/>
                      <a:r>
                        <a:rPr lang="es-PE" sz="1000" b="0" i="0" u="none" strike="noStrike">
                          <a:solidFill>
                            <a:schemeClr val="tx1"/>
                          </a:solidFill>
                          <a:effectLst/>
                          <a:latin typeface="Gibson Light" panose="02000000000000000000" pitchFamily="50" charset="0"/>
                        </a:rPr>
                        <a:t>37259</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14639</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51898</a:t>
                      </a:r>
                    </a:p>
                  </a:txBody>
                  <a:tcPr marL="9525" marR="9525" marT="9525" marB="0" anchor="ctr"/>
                </a:tc>
                <a:extLst>
                  <a:ext uri="{0D108BD9-81ED-4DB2-BD59-A6C34878D82A}">
                    <a16:rowId xmlns:a16="http://schemas.microsoft.com/office/drawing/2014/main" val="2827947691"/>
                  </a:ext>
                </a:extLst>
              </a:tr>
              <a:tr h="279385">
                <a:tc>
                  <a:txBody>
                    <a:bodyPr/>
                    <a:lstStyle/>
                    <a:p>
                      <a:pPr algn="ctr" fontAlgn="b"/>
                      <a:r>
                        <a:rPr lang="es-PE" sz="1000" b="0" i="0" u="none" strike="noStrike">
                          <a:solidFill>
                            <a:schemeClr val="tx1"/>
                          </a:solidFill>
                          <a:effectLst/>
                          <a:latin typeface="Gibson Light" panose="02000000000000000000" pitchFamily="50" charset="0"/>
                        </a:rPr>
                        <a:t>JUNIN</a:t>
                      </a:r>
                    </a:p>
                  </a:txBody>
                  <a:tcPr marL="9525" marR="9525" marT="9525" marB="0" anchor="ctr"/>
                </a:tc>
                <a:tc>
                  <a:txBody>
                    <a:bodyPr/>
                    <a:lstStyle/>
                    <a:p>
                      <a:pPr algn="ctr" fontAlgn="b"/>
                      <a:r>
                        <a:rPr lang="es-PE" sz="1000" b="0" i="0" u="none" strike="noStrike">
                          <a:solidFill>
                            <a:schemeClr val="tx1"/>
                          </a:solidFill>
                          <a:effectLst/>
                          <a:latin typeface="Gibson Light" panose="02000000000000000000" pitchFamily="50" charset="0"/>
                        </a:rPr>
                        <a:t>47818</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40067</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87885</a:t>
                      </a:r>
                    </a:p>
                  </a:txBody>
                  <a:tcPr marL="9525" marR="9525" marT="9525" marB="0" anchor="ctr"/>
                </a:tc>
                <a:extLst>
                  <a:ext uri="{0D108BD9-81ED-4DB2-BD59-A6C34878D82A}">
                    <a16:rowId xmlns:a16="http://schemas.microsoft.com/office/drawing/2014/main" val="852630828"/>
                  </a:ext>
                </a:extLst>
              </a:tr>
              <a:tr h="279385">
                <a:tc>
                  <a:txBody>
                    <a:bodyPr/>
                    <a:lstStyle/>
                    <a:p>
                      <a:pPr algn="ctr" fontAlgn="b"/>
                      <a:r>
                        <a:rPr lang="es-PE" sz="1000" b="0" i="0" u="none" strike="noStrike">
                          <a:solidFill>
                            <a:schemeClr val="tx1"/>
                          </a:solidFill>
                          <a:effectLst/>
                          <a:latin typeface="Gibson Light" panose="02000000000000000000" pitchFamily="50" charset="0"/>
                        </a:rPr>
                        <a:t>LA LIBERTAD</a:t>
                      </a:r>
                    </a:p>
                  </a:txBody>
                  <a:tcPr marL="9525" marR="9525" marT="9525" marB="0" anchor="ctr"/>
                </a:tc>
                <a:tc>
                  <a:txBody>
                    <a:bodyPr/>
                    <a:lstStyle/>
                    <a:p>
                      <a:pPr algn="ctr" fontAlgn="b"/>
                      <a:r>
                        <a:rPr lang="es-PE" sz="1000" b="0" i="0" u="none" strike="noStrike">
                          <a:solidFill>
                            <a:schemeClr val="tx1"/>
                          </a:solidFill>
                          <a:effectLst/>
                          <a:latin typeface="Gibson Light" panose="02000000000000000000" pitchFamily="50" charset="0"/>
                        </a:rPr>
                        <a:t>76821</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36910</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113731</a:t>
                      </a:r>
                    </a:p>
                  </a:txBody>
                  <a:tcPr marL="9525" marR="9525" marT="9525" marB="0" anchor="ctr"/>
                </a:tc>
                <a:extLst>
                  <a:ext uri="{0D108BD9-81ED-4DB2-BD59-A6C34878D82A}">
                    <a16:rowId xmlns:a16="http://schemas.microsoft.com/office/drawing/2014/main" val="4279745361"/>
                  </a:ext>
                </a:extLst>
              </a:tr>
              <a:tr h="279385">
                <a:tc>
                  <a:txBody>
                    <a:bodyPr/>
                    <a:lstStyle/>
                    <a:p>
                      <a:pPr algn="ctr" fontAlgn="b"/>
                      <a:r>
                        <a:rPr lang="es-PE" sz="1000" b="0" i="0" u="none" strike="noStrike" dirty="0">
                          <a:solidFill>
                            <a:schemeClr val="tx1"/>
                          </a:solidFill>
                          <a:effectLst/>
                          <a:latin typeface="Gibson Light" panose="02000000000000000000" pitchFamily="50" charset="0"/>
                        </a:rPr>
                        <a:t>LAMBAYEQUE</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45517</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58045</a:t>
                      </a:r>
                    </a:p>
                  </a:txBody>
                  <a:tcPr marL="9525" marR="9525" marT="9525" marB="0" anchor="ctr"/>
                </a:tc>
                <a:tc>
                  <a:txBody>
                    <a:bodyPr/>
                    <a:lstStyle/>
                    <a:p>
                      <a:pPr algn="ctr" fontAlgn="b"/>
                      <a:r>
                        <a:rPr lang="es-PE" sz="1000" b="0" i="0" u="none" strike="noStrike" dirty="0">
                          <a:solidFill>
                            <a:schemeClr val="tx1"/>
                          </a:solidFill>
                          <a:effectLst/>
                          <a:latin typeface="Gibson Light" panose="02000000000000000000" pitchFamily="50" charset="0"/>
                        </a:rPr>
                        <a:t>103562</a:t>
                      </a:r>
                    </a:p>
                  </a:txBody>
                  <a:tcPr marL="9525" marR="9525" marT="9525" marB="0" anchor="ctr"/>
                </a:tc>
                <a:extLst>
                  <a:ext uri="{0D108BD9-81ED-4DB2-BD59-A6C34878D82A}">
                    <a16:rowId xmlns:a16="http://schemas.microsoft.com/office/drawing/2014/main" val="1516564558"/>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3346967112"/>
              </p:ext>
            </p:extLst>
          </p:nvPr>
        </p:nvGraphicFramePr>
        <p:xfrm>
          <a:off x="4977162" y="1259336"/>
          <a:ext cx="3960001" cy="4011748"/>
        </p:xfrm>
        <a:graphic>
          <a:graphicData uri="http://schemas.openxmlformats.org/drawingml/2006/table">
            <a:tbl>
              <a:tblPr firstRow="1" bandRow="1">
                <a:tableStyleId>{5C22544A-7EE6-4342-B048-85BDC9FD1C3A}</a:tableStyleId>
              </a:tblPr>
              <a:tblGrid>
                <a:gridCol w="1323277">
                  <a:extLst>
                    <a:ext uri="{9D8B030D-6E8A-4147-A177-3AD203B41FA5}">
                      <a16:colId xmlns:a16="http://schemas.microsoft.com/office/drawing/2014/main" val="2995459215"/>
                    </a:ext>
                  </a:extLst>
                </a:gridCol>
                <a:gridCol w="878908">
                  <a:extLst>
                    <a:ext uri="{9D8B030D-6E8A-4147-A177-3AD203B41FA5}">
                      <a16:colId xmlns:a16="http://schemas.microsoft.com/office/drawing/2014/main" val="3586509184"/>
                    </a:ext>
                  </a:extLst>
                </a:gridCol>
                <a:gridCol w="878908">
                  <a:extLst>
                    <a:ext uri="{9D8B030D-6E8A-4147-A177-3AD203B41FA5}">
                      <a16:colId xmlns:a16="http://schemas.microsoft.com/office/drawing/2014/main" val="1966760345"/>
                    </a:ext>
                  </a:extLst>
                </a:gridCol>
                <a:gridCol w="878908">
                  <a:extLst>
                    <a:ext uri="{9D8B030D-6E8A-4147-A177-3AD203B41FA5}">
                      <a16:colId xmlns:a16="http://schemas.microsoft.com/office/drawing/2014/main" val="3858356827"/>
                    </a:ext>
                  </a:extLst>
                </a:gridCol>
              </a:tblGrid>
              <a:tr h="316514">
                <a:tc>
                  <a:txBody>
                    <a:bodyPr/>
                    <a:lstStyle/>
                    <a:p>
                      <a:pPr algn="ctr" fontAlgn="b"/>
                      <a:r>
                        <a:rPr lang="es-PE" sz="1000" b="1" i="0" u="none" strike="noStrike" dirty="0">
                          <a:effectLst/>
                          <a:latin typeface="Gibson Light" panose="02000000000000000000" pitchFamily="50" charset="0"/>
                        </a:rPr>
                        <a:t>REGIÓN</a:t>
                      </a:r>
                    </a:p>
                  </a:txBody>
                  <a:tcPr marL="9525" marR="9525" marT="9525" marB="0" anchor="ctr"/>
                </a:tc>
                <a:tc>
                  <a:txBody>
                    <a:bodyPr/>
                    <a:lstStyle/>
                    <a:p>
                      <a:pPr algn="ctr" fontAlgn="b"/>
                      <a:r>
                        <a:rPr lang="es-PE" sz="1000" b="1" i="0" u="none" strike="noStrike" dirty="0">
                          <a:effectLst/>
                          <a:latin typeface="Gibson Light" panose="02000000000000000000" pitchFamily="50" charset="0"/>
                        </a:rPr>
                        <a:t>SOAT EMITIDOS</a:t>
                      </a:r>
                    </a:p>
                  </a:txBody>
                  <a:tcPr marL="9525" marR="9525" marT="9525" marB="0" anchor="ctr"/>
                </a:tc>
                <a:tc>
                  <a:txBody>
                    <a:bodyPr/>
                    <a:lstStyle/>
                    <a:p>
                      <a:pPr algn="ctr" fontAlgn="b"/>
                      <a:r>
                        <a:rPr lang="es-PE" sz="1000" b="1" i="0" u="none" strike="noStrike">
                          <a:effectLst/>
                          <a:latin typeface="Gibson Light" panose="02000000000000000000" pitchFamily="50" charset="0"/>
                        </a:rPr>
                        <a:t>CAT EMITIDOS</a:t>
                      </a:r>
                    </a:p>
                  </a:txBody>
                  <a:tcPr marL="9525" marR="9525" marT="9525" marB="0" anchor="ctr"/>
                </a:tc>
                <a:tc>
                  <a:txBody>
                    <a:bodyPr/>
                    <a:lstStyle/>
                    <a:p>
                      <a:pPr algn="ctr" fontAlgn="b"/>
                      <a:r>
                        <a:rPr lang="es-PE" sz="1000" b="1" i="0" u="none" strike="noStrike" dirty="0">
                          <a:effectLst/>
                          <a:latin typeface="Gibson Light" panose="02000000000000000000" pitchFamily="50" charset="0"/>
                        </a:rPr>
                        <a:t>TOTAL</a:t>
                      </a:r>
                    </a:p>
                  </a:txBody>
                  <a:tcPr marL="9525" marR="9525" marT="9525" marB="0" anchor="ctr"/>
                </a:tc>
                <a:extLst>
                  <a:ext uri="{0D108BD9-81ED-4DB2-BD59-A6C34878D82A}">
                    <a16:rowId xmlns:a16="http://schemas.microsoft.com/office/drawing/2014/main" val="2156651039"/>
                  </a:ext>
                </a:extLst>
              </a:tr>
              <a:tr h="278883">
                <a:tc>
                  <a:txBody>
                    <a:bodyPr/>
                    <a:lstStyle/>
                    <a:p>
                      <a:pPr algn="ctr" fontAlgn="b"/>
                      <a:r>
                        <a:rPr lang="es-PE" sz="1000" b="0" i="0" u="none" strike="noStrike" dirty="0">
                          <a:effectLst/>
                          <a:latin typeface="Gibson Light" panose="02000000000000000000" pitchFamily="50" charset="0"/>
                        </a:rPr>
                        <a:t>LORETO</a:t>
                      </a:r>
                    </a:p>
                  </a:txBody>
                  <a:tcPr marL="9525" marR="9525" marT="9525" marB="0" anchor="ctr"/>
                </a:tc>
                <a:tc>
                  <a:txBody>
                    <a:bodyPr/>
                    <a:lstStyle/>
                    <a:p>
                      <a:pPr algn="ctr" fontAlgn="b"/>
                      <a:r>
                        <a:rPr lang="es-PE" sz="1000" b="0" i="0" u="none" strike="noStrike">
                          <a:effectLst/>
                          <a:latin typeface="Gibson Light" panose="02000000000000000000" pitchFamily="50" charset="0"/>
                        </a:rPr>
                        <a:t>21206</a:t>
                      </a:r>
                    </a:p>
                  </a:txBody>
                  <a:tcPr marL="9525" marR="9525" marT="9525" marB="0" anchor="ctr"/>
                </a:tc>
                <a:tc>
                  <a:txBody>
                    <a:bodyPr/>
                    <a:lstStyle/>
                    <a:p>
                      <a:pPr algn="ctr" fontAlgn="b"/>
                      <a:r>
                        <a:rPr lang="es-PE" sz="1000" b="0" i="0" u="none" strike="noStrike">
                          <a:effectLst/>
                          <a:latin typeface="Gibson Light" panose="02000000000000000000" pitchFamily="50" charset="0"/>
                        </a:rPr>
                        <a:t>0</a:t>
                      </a:r>
                    </a:p>
                  </a:txBody>
                  <a:tcPr marL="9525" marR="9525" marT="9525" marB="0" anchor="ctr"/>
                </a:tc>
                <a:tc>
                  <a:txBody>
                    <a:bodyPr/>
                    <a:lstStyle/>
                    <a:p>
                      <a:pPr algn="ctr" fontAlgn="b"/>
                      <a:r>
                        <a:rPr lang="es-PE" sz="1000" b="0" i="0" u="none" strike="noStrike">
                          <a:effectLst/>
                          <a:latin typeface="Gibson Light" panose="02000000000000000000" pitchFamily="50" charset="0"/>
                        </a:rPr>
                        <a:t>21206</a:t>
                      </a:r>
                    </a:p>
                  </a:txBody>
                  <a:tcPr marL="9525" marR="9525" marT="9525" marB="0" anchor="ctr"/>
                </a:tc>
                <a:extLst>
                  <a:ext uri="{0D108BD9-81ED-4DB2-BD59-A6C34878D82A}">
                    <a16:rowId xmlns:a16="http://schemas.microsoft.com/office/drawing/2014/main" val="285879058"/>
                  </a:ext>
                </a:extLst>
              </a:tr>
              <a:tr h="313760">
                <a:tc>
                  <a:txBody>
                    <a:bodyPr/>
                    <a:lstStyle/>
                    <a:p>
                      <a:pPr algn="ctr" fontAlgn="b"/>
                      <a:r>
                        <a:rPr lang="es-PE" sz="1000" b="0" i="0" u="none" strike="noStrike" dirty="0">
                          <a:effectLst/>
                          <a:latin typeface="Gibson Light" panose="02000000000000000000" pitchFamily="50" charset="0"/>
                        </a:rPr>
                        <a:t>MADRE DE DIOS</a:t>
                      </a:r>
                    </a:p>
                  </a:txBody>
                  <a:tcPr marL="9525" marR="9525" marT="9525" marB="0" anchor="ctr"/>
                </a:tc>
                <a:tc>
                  <a:txBody>
                    <a:bodyPr/>
                    <a:lstStyle/>
                    <a:p>
                      <a:pPr algn="ctr" fontAlgn="b"/>
                      <a:r>
                        <a:rPr lang="es-PE" sz="1000" b="0" i="0" u="none" strike="noStrike" dirty="0">
                          <a:effectLst/>
                          <a:latin typeface="Gibson Light" panose="02000000000000000000" pitchFamily="50" charset="0"/>
                        </a:rPr>
                        <a:t>11803</a:t>
                      </a:r>
                    </a:p>
                  </a:txBody>
                  <a:tcPr marL="9525" marR="9525" marT="9525" marB="0" anchor="ctr"/>
                </a:tc>
                <a:tc>
                  <a:txBody>
                    <a:bodyPr/>
                    <a:lstStyle/>
                    <a:p>
                      <a:pPr algn="ctr" fontAlgn="b"/>
                      <a:r>
                        <a:rPr lang="es-PE" sz="1000" b="0" i="0" u="none" strike="noStrike">
                          <a:effectLst/>
                          <a:latin typeface="Gibson Light" panose="02000000000000000000" pitchFamily="50" charset="0"/>
                        </a:rPr>
                        <a:t>0</a:t>
                      </a:r>
                    </a:p>
                  </a:txBody>
                  <a:tcPr marL="9525" marR="9525" marT="9525" marB="0" anchor="ctr"/>
                </a:tc>
                <a:tc>
                  <a:txBody>
                    <a:bodyPr/>
                    <a:lstStyle/>
                    <a:p>
                      <a:pPr algn="ctr" fontAlgn="b"/>
                      <a:r>
                        <a:rPr lang="es-PE" sz="1000" b="0" i="0" u="none" strike="noStrike">
                          <a:effectLst/>
                          <a:latin typeface="Gibson Light" panose="02000000000000000000" pitchFamily="50" charset="0"/>
                        </a:rPr>
                        <a:t>11803</a:t>
                      </a:r>
                    </a:p>
                  </a:txBody>
                  <a:tcPr marL="9525" marR="9525" marT="9525" marB="0" anchor="ctr"/>
                </a:tc>
                <a:extLst>
                  <a:ext uri="{0D108BD9-81ED-4DB2-BD59-A6C34878D82A}">
                    <a16:rowId xmlns:a16="http://schemas.microsoft.com/office/drawing/2014/main" val="635238360"/>
                  </a:ext>
                </a:extLst>
              </a:tr>
              <a:tr h="278883">
                <a:tc>
                  <a:txBody>
                    <a:bodyPr/>
                    <a:lstStyle/>
                    <a:p>
                      <a:pPr algn="ctr" fontAlgn="b"/>
                      <a:r>
                        <a:rPr lang="es-PE" sz="1000" b="0" i="0" u="none" strike="noStrike">
                          <a:effectLst/>
                          <a:latin typeface="Gibson Light" panose="02000000000000000000" pitchFamily="50" charset="0"/>
                        </a:rPr>
                        <a:t>MOQUEGUA</a:t>
                      </a:r>
                    </a:p>
                  </a:txBody>
                  <a:tcPr marL="9525" marR="9525" marT="9525" marB="0" anchor="ctr"/>
                </a:tc>
                <a:tc>
                  <a:txBody>
                    <a:bodyPr/>
                    <a:lstStyle/>
                    <a:p>
                      <a:pPr algn="ctr" fontAlgn="b"/>
                      <a:r>
                        <a:rPr lang="es-PE" sz="1000" b="0" i="0" u="none" strike="noStrike" dirty="0">
                          <a:effectLst/>
                          <a:latin typeface="Gibson Light" panose="02000000000000000000" pitchFamily="50" charset="0"/>
                        </a:rPr>
                        <a:t>14366</a:t>
                      </a:r>
                    </a:p>
                  </a:txBody>
                  <a:tcPr marL="9525" marR="9525" marT="9525" marB="0" anchor="ctr"/>
                </a:tc>
                <a:tc>
                  <a:txBody>
                    <a:bodyPr/>
                    <a:lstStyle/>
                    <a:p>
                      <a:pPr algn="ctr" fontAlgn="b"/>
                      <a:r>
                        <a:rPr lang="es-PE" sz="1000" b="0" i="0" u="none" strike="noStrike">
                          <a:effectLst/>
                          <a:latin typeface="Gibson Light" panose="02000000000000000000" pitchFamily="50" charset="0"/>
                        </a:rPr>
                        <a:t>4812</a:t>
                      </a:r>
                    </a:p>
                  </a:txBody>
                  <a:tcPr marL="9525" marR="9525" marT="9525" marB="0" anchor="ctr"/>
                </a:tc>
                <a:tc>
                  <a:txBody>
                    <a:bodyPr/>
                    <a:lstStyle/>
                    <a:p>
                      <a:pPr algn="ctr" fontAlgn="b"/>
                      <a:r>
                        <a:rPr lang="es-PE" sz="1000" b="0" i="0" u="none" strike="noStrike">
                          <a:effectLst/>
                          <a:latin typeface="Gibson Light" panose="02000000000000000000" pitchFamily="50" charset="0"/>
                        </a:rPr>
                        <a:t>19178</a:t>
                      </a:r>
                    </a:p>
                  </a:txBody>
                  <a:tcPr marL="9525" marR="9525" marT="9525" marB="0" anchor="ctr"/>
                </a:tc>
                <a:extLst>
                  <a:ext uri="{0D108BD9-81ED-4DB2-BD59-A6C34878D82A}">
                    <a16:rowId xmlns:a16="http://schemas.microsoft.com/office/drawing/2014/main" val="4211698382"/>
                  </a:ext>
                </a:extLst>
              </a:tr>
              <a:tr h="278883">
                <a:tc>
                  <a:txBody>
                    <a:bodyPr/>
                    <a:lstStyle/>
                    <a:p>
                      <a:pPr algn="ctr" fontAlgn="b"/>
                      <a:r>
                        <a:rPr lang="es-PE" sz="1000" b="0" i="0" u="none" strike="noStrike">
                          <a:effectLst/>
                          <a:latin typeface="Gibson Light" panose="02000000000000000000" pitchFamily="50" charset="0"/>
                        </a:rPr>
                        <a:t>PASCO</a:t>
                      </a:r>
                    </a:p>
                  </a:txBody>
                  <a:tcPr marL="9525" marR="9525" marT="9525" marB="0" anchor="ctr"/>
                </a:tc>
                <a:tc>
                  <a:txBody>
                    <a:bodyPr/>
                    <a:lstStyle/>
                    <a:p>
                      <a:pPr algn="ctr" fontAlgn="b"/>
                      <a:r>
                        <a:rPr lang="es-PE" sz="1000" b="0" i="0" u="none" strike="noStrike" dirty="0">
                          <a:effectLst/>
                          <a:latin typeface="Gibson Light" panose="02000000000000000000" pitchFamily="50" charset="0"/>
                        </a:rPr>
                        <a:t>5970</a:t>
                      </a:r>
                    </a:p>
                  </a:txBody>
                  <a:tcPr marL="9525" marR="9525" marT="9525" marB="0" anchor="ctr"/>
                </a:tc>
                <a:tc>
                  <a:txBody>
                    <a:bodyPr/>
                    <a:lstStyle/>
                    <a:p>
                      <a:pPr algn="ctr" fontAlgn="b"/>
                      <a:r>
                        <a:rPr lang="es-PE" sz="1000" b="0" i="0" u="none" strike="noStrike">
                          <a:effectLst/>
                          <a:latin typeface="Gibson Light" panose="02000000000000000000" pitchFamily="50" charset="0"/>
                        </a:rPr>
                        <a:t>0</a:t>
                      </a:r>
                    </a:p>
                  </a:txBody>
                  <a:tcPr marL="9525" marR="9525" marT="9525" marB="0" anchor="ctr"/>
                </a:tc>
                <a:tc>
                  <a:txBody>
                    <a:bodyPr/>
                    <a:lstStyle/>
                    <a:p>
                      <a:pPr algn="ctr" fontAlgn="b"/>
                      <a:r>
                        <a:rPr lang="es-PE" sz="1000" b="0" i="0" u="none" strike="noStrike">
                          <a:effectLst/>
                          <a:latin typeface="Gibson Light" panose="02000000000000000000" pitchFamily="50" charset="0"/>
                        </a:rPr>
                        <a:t>5970</a:t>
                      </a:r>
                    </a:p>
                  </a:txBody>
                  <a:tcPr marL="9525" marR="9525" marT="9525" marB="0" anchor="ctr"/>
                </a:tc>
                <a:extLst>
                  <a:ext uri="{0D108BD9-81ED-4DB2-BD59-A6C34878D82A}">
                    <a16:rowId xmlns:a16="http://schemas.microsoft.com/office/drawing/2014/main" val="2412361391"/>
                  </a:ext>
                </a:extLst>
              </a:tr>
              <a:tr h="278883">
                <a:tc>
                  <a:txBody>
                    <a:bodyPr/>
                    <a:lstStyle/>
                    <a:p>
                      <a:pPr algn="ctr" fontAlgn="b"/>
                      <a:r>
                        <a:rPr lang="es-PE" sz="1000" b="0" i="0" u="none" strike="noStrike">
                          <a:effectLst/>
                          <a:latin typeface="Gibson Light" panose="02000000000000000000" pitchFamily="50" charset="0"/>
                        </a:rPr>
                        <a:t>PIURA</a:t>
                      </a:r>
                    </a:p>
                  </a:txBody>
                  <a:tcPr marL="9525" marR="9525" marT="9525" marB="0" anchor="ctr"/>
                </a:tc>
                <a:tc>
                  <a:txBody>
                    <a:bodyPr/>
                    <a:lstStyle/>
                    <a:p>
                      <a:pPr algn="ctr" fontAlgn="b"/>
                      <a:r>
                        <a:rPr lang="es-PE" sz="1000" b="0" i="0" u="none" strike="noStrike" dirty="0">
                          <a:effectLst/>
                          <a:latin typeface="Gibson Light" panose="02000000000000000000" pitchFamily="50" charset="0"/>
                        </a:rPr>
                        <a:t>78292</a:t>
                      </a:r>
                    </a:p>
                  </a:txBody>
                  <a:tcPr marL="9525" marR="9525" marT="9525" marB="0" anchor="ctr"/>
                </a:tc>
                <a:tc>
                  <a:txBody>
                    <a:bodyPr/>
                    <a:lstStyle/>
                    <a:p>
                      <a:pPr algn="ctr" fontAlgn="b"/>
                      <a:r>
                        <a:rPr lang="es-PE" sz="1000" b="0" i="0" u="none" strike="noStrike">
                          <a:effectLst/>
                          <a:latin typeface="Gibson Light" panose="02000000000000000000" pitchFamily="50" charset="0"/>
                        </a:rPr>
                        <a:t>28760</a:t>
                      </a:r>
                    </a:p>
                  </a:txBody>
                  <a:tcPr marL="9525" marR="9525" marT="9525" marB="0" anchor="ctr"/>
                </a:tc>
                <a:tc>
                  <a:txBody>
                    <a:bodyPr/>
                    <a:lstStyle/>
                    <a:p>
                      <a:pPr algn="ctr" fontAlgn="b"/>
                      <a:r>
                        <a:rPr lang="es-PE" sz="1000" b="0" i="0" u="none" strike="noStrike">
                          <a:effectLst/>
                          <a:latin typeface="Gibson Light" panose="02000000000000000000" pitchFamily="50" charset="0"/>
                        </a:rPr>
                        <a:t>107052</a:t>
                      </a:r>
                    </a:p>
                  </a:txBody>
                  <a:tcPr marL="9525" marR="9525" marT="9525" marB="0" anchor="ctr"/>
                </a:tc>
                <a:extLst>
                  <a:ext uri="{0D108BD9-81ED-4DB2-BD59-A6C34878D82A}">
                    <a16:rowId xmlns:a16="http://schemas.microsoft.com/office/drawing/2014/main" val="1608062224"/>
                  </a:ext>
                </a:extLst>
              </a:tr>
              <a:tr h="278883">
                <a:tc>
                  <a:txBody>
                    <a:bodyPr/>
                    <a:lstStyle/>
                    <a:p>
                      <a:pPr algn="ctr" fontAlgn="b"/>
                      <a:r>
                        <a:rPr lang="es-PE" sz="1000" b="0" i="0" u="none" strike="noStrike">
                          <a:effectLst/>
                          <a:latin typeface="Gibson Light" panose="02000000000000000000" pitchFamily="50" charset="0"/>
                        </a:rPr>
                        <a:t>PUNO</a:t>
                      </a:r>
                    </a:p>
                  </a:txBody>
                  <a:tcPr marL="9525" marR="9525" marT="9525" marB="0" anchor="ctr"/>
                </a:tc>
                <a:tc>
                  <a:txBody>
                    <a:bodyPr/>
                    <a:lstStyle/>
                    <a:p>
                      <a:pPr algn="ctr" fontAlgn="b"/>
                      <a:r>
                        <a:rPr lang="es-PE" sz="1000" b="0" i="0" u="none" strike="noStrike" dirty="0">
                          <a:effectLst/>
                          <a:latin typeface="Gibson Light" panose="02000000000000000000" pitchFamily="50" charset="0"/>
                        </a:rPr>
                        <a:t>27903</a:t>
                      </a:r>
                    </a:p>
                  </a:txBody>
                  <a:tcPr marL="9525" marR="9525" marT="9525" marB="0" anchor="ctr"/>
                </a:tc>
                <a:tc>
                  <a:txBody>
                    <a:bodyPr/>
                    <a:lstStyle/>
                    <a:p>
                      <a:pPr algn="ctr" fontAlgn="b"/>
                      <a:r>
                        <a:rPr lang="es-PE" sz="1000" b="0" i="0" u="none" strike="noStrike">
                          <a:effectLst/>
                          <a:latin typeface="Gibson Light" panose="02000000000000000000" pitchFamily="50" charset="0"/>
                        </a:rPr>
                        <a:t>30754</a:t>
                      </a:r>
                    </a:p>
                  </a:txBody>
                  <a:tcPr marL="9525" marR="9525" marT="9525" marB="0" anchor="ctr"/>
                </a:tc>
                <a:tc>
                  <a:txBody>
                    <a:bodyPr/>
                    <a:lstStyle/>
                    <a:p>
                      <a:pPr algn="ctr" fontAlgn="b"/>
                      <a:r>
                        <a:rPr lang="es-PE" sz="1000" b="0" i="0" u="none" strike="noStrike">
                          <a:effectLst/>
                          <a:latin typeface="Gibson Light" panose="02000000000000000000" pitchFamily="50" charset="0"/>
                        </a:rPr>
                        <a:t>58657</a:t>
                      </a:r>
                    </a:p>
                  </a:txBody>
                  <a:tcPr marL="9525" marR="9525" marT="9525" marB="0" anchor="ctr"/>
                </a:tc>
                <a:extLst>
                  <a:ext uri="{0D108BD9-81ED-4DB2-BD59-A6C34878D82A}">
                    <a16:rowId xmlns:a16="http://schemas.microsoft.com/office/drawing/2014/main" val="521098579"/>
                  </a:ext>
                </a:extLst>
              </a:tr>
              <a:tr h="278883">
                <a:tc>
                  <a:txBody>
                    <a:bodyPr/>
                    <a:lstStyle/>
                    <a:p>
                      <a:pPr algn="ctr" fontAlgn="b"/>
                      <a:r>
                        <a:rPr lang="es-PE" sz="1000" b="0" i="0" u="none" strike="noStrike">
                          <a:effectLst/>
                          <a:latin typeface="Gibson Light" panose="02000000000000000000" pitchFamily="50" charset="0"/>
                        </a:rPr>
                        <a:t>SAN MARTIN</a:t>
                      </a:r>
                    </a:p>
                  </a:txBody>
                  <a:tcPr marL="9525" marR="9525" marT="9525" marB="0" anchor="ctr"/>
                </a:tc>
                <a:tc>
                  <a:txBody>
                    <a:bodyPr/>
                    <a:lstStyle/>
                    <a:p>
                      <a:pPr algn="ctr" fontAlgn="b"/>
                      <a:r>
                        <a:rPr lang="es-PE" sz="1000" b="0" i="0" u="none" strike="noStrike" dirty="0">
                          <a:effectLst/>
                          <a:latin typeface="Gibson Light" panose="02000000000000000000" pitchFamily="50" charset="0"/>
                        </a:rPr>
                        <a:t>24108</a:t>
                      </a:r>
                    </a:p>
                  </a:txBody>
                  <a:tcPr marL="9525" marR="9525" marT="9525" marB="0" anchor="ctr"/>
                </a:tc>
                <a:tc>
                  <a:txBody>
                    <a:bodyPr/>
                    <a:lstStyle/>
                    <a:p>
                      <a:pPr algn="ctr" fontAlgn="b"/>
                      <a:r>
                        <a:rPr lang="es-PE" sz="1000" b="0" i="0" u="none" strike="noStrike">
                          <a:effectLst/>
                          <a:latin typeface="Gibson Light" panose="02000000000000000000" pitchFamily="50" charset="0"/>
                        </a:rPr>
                        <a:t>71293</a:t>
                      </a:r>
                    </a:p>
                  </a:txBody>
                  <a:tcPr marL="9525" marR="9525" marT="9525" marB="0" anchor="ctr"/>
                </a:tc>
                <a:tc>
                  <a:txBody>
                    <a:bodyPr/>
                    <a:lstStyle/>
                    <a:p>
                      <a:pPr algn="ctr" fontAlgn="b"/>
                      <a:r>
                        <a:rPr lang="es-PE" sz="1000" b="0" i="0" u="none" strike="noStrike">
                          <a:effectLst/>
                          <a:latin typeface="Gibson Light" panose="02000000000000000000" pitchFamily="50" charset="0"/>
                        </a:rPr>
                        <a:t>95401</a:t>
                      </a:r>
                    </a:p>
                  </a:txBody>
                  <a:tcPr marL="9525" marR="9525" marT="9525" marB="0" anchor="ctr"/>
                </a:tc>
                <a:extLst>
                  <a:ext uri="{0D108BD9-81ED-4DB2-BD59-A6C34878D82A}">
                    <a16:rowId xmlns:a16="http://schemas.microsoft.com/office/drawing/2014/main" val="1523212927"/>
                  </a:ext>
                </a:extLst>
              </a:tr>
              <a:tr h="313760">
                <a:tc>
                  <a:txBody>
                    <a:bodyPr/>
                    <a:lstStyle/>
                    <a:p>
                      <a:pPr algn="ctr" fontAlgn="b"/>
                      <a:r>
                        <a:rPr lang="es-PE" sz="1000" b="0" i="0" u="none" strike="noStrike">
                          <a:effectLst/>
                          <a:latin typeface="Gibson Light" panose="02000000000000000000" pitchFamily="50" charset="0"/>
                        </a:rPr>
                        <a:t>TACNA</a:t>
                      </a:r>
                    </a:p>
                  </a:txBody>
                  <a:tcPr marL="9525" marR="9525" marT="9525" marB="0" anchor="ctr"/>
                </a:tc>
                <a:tc>
                  <a:txBody>
                    <a:bodyPr/>
                    <a:lstStyle/>
                    <a:p>
                      <a:pPr algn="ctr" fontAlgn="b"/>
                      <a:r>
                        <a:rPr lang="es-PE" sz="1000" b="0" i="0" u="none" strike="noStrike" dirty="0">
                          <a:effectLst/>
                          <a:latin typeface="Gibson Light" panose="02000000000000000000" pitchFamily="50" charset="0"/>
                        </a:rPr>
                        <a:t>60128</a:t>
                      </a:r>
                    </a:p>
                  </a:txBody>
                  <a:tcPr marL="9525" marR="9525" marT="9525" marB="0" anchor="ctr"/>
                </a:tc>
                <a:tc>
                  <a:txBody>
                    <a:bodyPr/>
                    <a:lstStyle/>
                    <a:p>
                      <a:pPr algn="ctr" fontAlgn="b"/>
                      <a:r>
                        <a:rPr lang="es-PE" sz="1000" b="0" i="0" u="none" strike="noStrike">
                          <a:effectLst/>
                          <a:latin typeface="Gibson Light" panose="02000000000000000000" pitchFamily="50" charset="0"/>
                        </a:rPr>
                        <a:t>7059</a:t>
                      </a:r>
                    </a:p>
                  </a:txBody>
                  <a:tcPr marL="9525" marR="9525" marT="9525" marB="0" anchor="ctr"/>
                </a:tc>
                <a:tc>
                  <a:txBody>
                    <a:bodyPr/>
                    <a:lstStyle/>
                    <a:p>
                      <a:pPr algn="ctr" fontAlgn="b"/>
                      <a:r>
                        <a:rPr lang="es-PE" sz="1000" b="0" i="0" u="none" strike="noStrike">
                          <a:effectLst/>
                          <a:latin typeface="Gibson Light" panose="02000000000000000000" pitchFamily="50" charset="0"/>
                        </a:rPr>
                        <a:t>67187</a:t>
                      </a:r>
                    </a:p>
                  </a:txBody>
                  <a:tcPr marL="9525" marR="9525" marT="9525" marB="0" anchor="ctr"/>
                </a:tc>
                <a:extLst>
                  <a:ext uri="{0D108BD9-81ED-4DB2-BD59-A6C34878D82A}">
                    <a16:rowId xmlns:a16="http://schemas.microsoft.com/office/drawing/2014/main" val="2192616796"/>
                  </a:ext>
                </a:extLst>
              </a:tr>
              <a:tr h="278883">
                <a:tc>
                  <a:txBody>
                    <a:bodyPr/>
                    <a:lstStyle/>
                    <a:p>
                      <a:pPr algn="ctr" fontAlgn="b"/>
                      <a:r>
                        <a:rPr lang="es-PE" sz="1000" b="0" i="0" u="none" strike="noStrike">
                          <a:effectLst/>
                          <a:latin typeface="Gibson Light" panose="02000000000000000000" pitchFamily="50" charset="0"/>
                        </a:rPr>
                        <a:t>TUMBES</a:t>
                      </a:r>
                    </a:p>
                  </a:txBody>
                  <a:tcPr marL="9525" marR="9525" marT="9525" marB="0" anchor="ctr"/>
                </a:tc>
                <a:tc>
                  <a:txBody>
                    <a:bodyPr/>
                    <a:lstStyle/>
                    <a:p>
                      <a:pPr algn="ctr" fontAlgn="b"/>
                      <a:r>
                        <a:rPr lang="es-PE" sz="1000" b="0" i="0" u="none" strike="noStrike" dirty="0">
                          <a:effectLst/>
                          <a:latin typeface="Gibson Light" panose="02000000000000000000" pitchFamily="50" charset="0"/>
                        </a:rPr>
                        <a:t>6236</a:t>
                      </a:r>
                    </a:p>
                  </a:txBody>
                  <a:tcPr marL="9525" marR="9525" marT="9525" marB="0" anchor="ctr"/>
                </a:tc>
                <a:tc>
                  <a:txBody>
                    <a:bodyPr/>
                    <a:lstStyle/>
                    <a:p>
                      <a:pPr algn="ctr" fontAlgn="b"/>
                      <a:r>
                        <a:rPr lang="es-PE" sz="1000" b="0" i="0" u="none" strike="noStrike">
                          <a:effectLst/>
                          <a:latin typeface="Gibson Light" panose="02000000000000000000" pitchFamily="50" charset="0"/>
                        </a:rPr>
                        <a:t>9511</a:t>
                      </a:r>
                    </a:p>
                  </a:txBody>
                  <a:tcPr marL="9525" marR="9525" marT="9525" marB="0" anchor="ctr"/>
                </a:tc>
                <a:tc>
                  <a:txBody>
                    <a:bodyPr/>
                    <a:lstStyle/>
                    <a:p>
                      <a:pPr algn="ctr" fontAlgn="b"/>
                      <a:r>
                        <a:rPr lang="es-PE" sz="1000" b="0" i="0" u="none" strike="noStrike">
                          <a:effectLst/>
                          <a:latin typeface="Gibson Light" panose="02000000000000000000" pitchFamily="50" charset="0"/>
                        </a:rPr>
                        <a:t>15747</a:t>
                      </a:r>
                    </a:p>
                  </a:txBody>
                  <a:tcPr marL="9525" marR="9525" marT="9525" marB="0" anchor="ctr"/>
                </a:tc>
                <a:extLst>
                  <a:ext uri="{0D108BD9-81ED-4DB2-BD59-A6C34878D82A}">
                    <a16:rowId xmlns:a16="http://schemas.microsoft.com/office/drawing/2014/main" val="1135937375"/>
                  </a:ext>
                </a:extLst>
              </a:tr>
              <a:tr h="278883">
                <a:tc>
                  <a:txBody>
                    <a:bodyPr/>
                    <a:lstStyle/>
                    <a:p>
                      <a:pPr algn="ctr" fontAlgn="b"/>
                      <a:r>
                        <a:rPr lang="es-PE" sz="1000" b="0" i="0" u="none" strike="noStrike">
                          <a:effectLst/>
                          <a:latin typeface="Gibson Light" panose="02000000000000000000" pitchFamily="50" charset="0"/>
                        </a:rPr>
                        <a:t>UCAYALI</a:t>
                      </a:r>
                    </a:p>
                  </a:txBody>
                  <a:tcPr marL="9525" marR="9525" marT="9525" marB="0" anchor="ctr"/>
                </a:tc>
                <a:tc>
                  <a:txBody>
                    <a:bodyPr/>
                    <a:lstStyle/>
                    <a:p>
                      <a:pPr algn="ctr" fontAlgn="b"/>
                      <a:r>
                        <a:rPr lang="es-PE" sz="1000" b="0" i="0" u="none" strike="noStrike" dirty="0">
                          <a:effectLst/>
                          <a:latin typeface="Gibson Light" panose="02000000000000000000" pitchFamily="50" charset="0"/>
                        </a:rPr>
                        <a:t>32489</a:t>
                      </a:r>
                    </a:p>
                  </a:txBody>
                  <a:tcPr marL="9525" marR="9525" marT="9525" marB="0" anchor="ctr"/>
                </a:tc>
                <a:tc>
                  <a:txBody>
                    <a:bodyPr/>
                    <a:lstStyle/>
                    <a:p>
                      <a:pPr algn="ctr" fontAlgn="b"/>
                      <a:r>
                        <a:rPr lang="es-PE" sz="1000" b="0" i="0" u="none" strike="noStrike" dirty="0">
                          <a:effectLst/>
                          <a:latin typeface="Gibson Light" panose="02000000000000000000" pitchFamily="50" charset="0"/>
                        </a:rPr>
                        <a:t>0</a:t>
                      </a:r>
                    </a:p>
                  </a:txBody>
                  <a:tcPr marL="9525" marR="9525" marT="9525" marB="0" anchor="ctr"/>
                </a:tc>
                <a:tc>
                  <a:txBody>
                    <a:bodyPr/>
                    <a:lstStyle/>
                    <a:p>
                      <a:pPr algn="ctr" fontAlgn="b"/>
                      <a:r>
                        <a:rPr lang="es-PE" sz="1000" b="0" i="0" u="none" strike="noStrike">
                          <a:effectLst/>
                          <a:latin typeface="Gibson Light" panose="02000000000000000000" pitchFamily="50" charset="0"/>
                        </a:rPr>
                        <a:t>32489</a:t>
                      </a:r>
                    </a:p>
                  </a:txBody>
                  <a:tcPr marL="9525" marR="9525" marT="9525" marB="0" anchor="ctr"/>
                </a:tc>
                <a:extLst>
                  <a:ext uri="{0D108BD9-81ED-4DB2-BD59-A6C34878D82A}">
                    <a16:rowId xmlns:a16="http://schemas.microsoft.com/office/drawing/2014/main" val="2827947691"/>
                  </a:ext>
                </a:extLst>
              </a:tr>
              <a:tr h="836650">
                <a:tc>
                  <a:txBody>
                    <a:bodyPr/>
                    <a:lstStyle/>
                    <a:p>
                      <a:pPr algn="ctr" fontAlgn="b"/>
                      <a:r>
                        <a:rPr lang="es-PE" sz="1000" b="0" i="0" u="none" strike="noStrike" dirty="0">
                          <a:effectLst/>
                          <a:latin typeface="Gibson Light" panose="02000000000000000000" pitchFamily="50" charset="0"/>
                        </a:rPr>
                        <a:t>LIMA PROVINCIAS, LIMA METROPOLITANA Y CALLAO</a:t>
                      </a:r>
                    </a:p>
                  </a:txBody>
                  <a:tcPr marL="9525" marR="9525" marT="9525" marB="0" anchor="ctr"/>
                </a:tc>
                <a:tc>
                  <a:txBody>
                    <a:bodyPr/>
                    <a:lstStyle/>
                    <a:p>
                      <a:pPr algn="ctr" fontAlgn="ctr"/>
                      <a:r>
                        <a:rPr lang="es-PE" sz="1000" b="0" i="0" u="none" strike="noStrike" dirty="0">
                          <a:effectLst/>
                          <a:latin typeface="Gibson Light" panose="02000000000000000000" pitchFamily="50" charset="0"/>
                        </a:rPr>
                        <a:t>1608208</a:t>
                      </a:r>
                    </a:p>
                  </a:txBody>
                  <a:tcPr marL="9525" marR="9525" marT="9525" marB="0" anchor="ctr"/>
                </a:tc>
                <a:tc>
                  <a:txBody>
                    <a:bodyPr/>
                    <a:lstStyle/>
                    <a:p>
                      <a:pPr algn="ctr" fontAlgn="ctr"/>
                      <a:r>
                        <a:rPr lang="es-PE" sz="1000" b="0" i="0" u="none" strike="noStrike" dirty="0">
                          <a:effectLst/>
                          <a:latin typeface="Gibson Light" panose="02000000000000000000" pitchFamily="50" charset="0"/>
                        </a:rPr>
                        <a:t>223041</a:t>
                      </a:r>
                    </a:p>
                  </a:txBody>
                  <a:tcPr marL="9525" marR="9525" marT="9525" marB="0" anchor="ctr"/>
                </a:tc>
                <a:tc>
                  <a:txBody>
                    <a:bodyPr/>
                    <a:lstStyle/>
                    <a:p>
                      <a:pPr algn="ctr" fontAlgn="ctr"/>
                      <a:r>
                        <a:rPr lang="es-PE" sz="1000" b="0" i="0" u="none" strike="noStrike" dirty="0">
                          <a:effectLst/>
                          <a:latin typeface="Gibson Light" panose="02000000000000000000" pitchFamily="50" charset="0"/>
                        </a:rPr>
                        <a:t>1831249</a:t>
                      </a:r>
                    </a:p>
                  </a:txBody>
                  <a:tcPr marL="9525" marR="9525" marT="9525" marB="0" anchor="ctr"/>
                </a:tc>
                <a:extLst>
                  <a:ext uri="{0D108BD9-81ED-4DB2-BD59-A6C34878D82A}">
                    <a16:rowId xmlns:a16="http://schemas.microsoft.com/office/drawing/2014/main" val="852630828"/>
                  </a:ext>
                </a:extLst>
              </a:tr>
            </a:tbl>
          </a:graphicData>
        </a:graphic>
      </p:graphicFrame>
    </p:spTree>
    <p:extLst>
      <p:ext uri="{BB962C8B-B14F-4D97-AF65-F5344CB8AC3E}">
        <p14:creationId xmlns:p14="http://schemas.microsoft.com/office/powerpoint/2010/main" val="4107390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26874" y="3453626"/>
            <a:ext cx="1886970" cy="1886970"/>
          </a:xfrm>
          <a:prstGeom prst="rect">
            <a:avLst/>
          </a:prstGeom>
        </p:spPr>
      </p:pic>
      <p:sp>
        <p:nvSpPr>
          <p:cNvPr id="2" name="Title 1"/>
          <p:cNvSpPr>
            <a:spLocks noGrp="1"/>
          </p:cNvSpPr>
          <p:nvPr>
            <p:ph type="title"/>
          </p:nvPr>
        </p:nvSpPr>
        <p:spPr/>
        <p:txBody>
          <a:bodyPr>
            <a:normAutofit/>
          </a:bodyPr>
          <a:lstStyle/>
          <a:p>
            <a:r>
              <a:rPr lang="en-US" sz="3200" kern="0" dirty="0">
                <a:solidFill>
                  <a:srgbClr val="00C19F"/>
                </a:solidFill>
                <a:latin typeface="Gibson" panose="02000000000000000000" pitchFamily="50" charset="0"/>
              </a:rPr>
              <a:t>RECORDEMOS QUE…</a:t>
            </a:r>
          </a:p>
        </p:txBody>
      </p:sp>
      <p:sp>
        <p:nvSpPr>
          <p:cNvPr id="5" name="Rectángulo 4"/>
          <p:cNvSpPr/>
          <p:nvPr/>
        </p:nvSpPr>
        <p:spPr>
          <a:xfrm>
            <a:off x="767380" y="2016320"/>
            <a:ext cx="4028739" cy="1754326"/>
          </a:xfrm>
          <a:prstGeom prst="rect">
            <a:avLst/>
          </a:prstGeom>
        </p:spPr>
        <p:txBody>
          <a:bodyPr wrap="square">
            <a:spAutoFit/>
          </a:bodyPr>
          <a:lstStyle/>
          <a:p>
            <a:pPr algn="just"/>
            <a:r>
              <a:rPr lang="es-PE" kern="0" dirty="0">
                <a:solidFill>
                  <a:srgbClr val="000000"/>
                </a:solidFill>
                <a:latin typeface="Gibson Light" panose="02000000000000000000" pitchFamily="50" charset="0"/>
                <a:cs typeface="Arial" panose="020B0604020202020204" pitchFamily="34" charset="0"/>
              </a:rPr>
              <a:t>Es un seguro obligatorio de accidentes personales, que cubre los riesgos de muerte y lesiones corporales que sufran las personas que resultan víctimas de un accidente de tránsito, sean ocupantes del vehículo asegurado o peatones.</a:t>
            </a:r>
            <a:endParaRPr lang="es-PE" b="1" dirty="0">
              <a:latin typeface="Gibson Light" panose="02000000000000000000" pitchFamily="50" charset="0"/>
            </a:endParaRPr>
          </a:p>
        </p:txBody>
      </p:sp>
      <p:sp>
        <p:nvSpPr>
          <p:cNvPr id="6" name="Rectángulo 5"/>
          <p:cNvSpPr/>
          <p:nvPr/>
        </p:nvSpPr>
        <p:spPr>
          <a:xfrm>
            <a:off x="767380" y="1453351"/>
            <a:ext cx="2578247" cy="461665"/>
          </a:xfrm>
          <a:prstGeom prst="rect">
            <a:avLst/>
          </a:prstGeom>
        </p:spPr>
        <p:txBody>
          <a:bodyPr wrap="square">
            <a:spAutoFit/>
          </a:bodyPr>
          <a:lstStyle/>
          <a:p>
            <a:pPr algn="just"/>
            <a:r>
              <a:rPr lang="es-PE" sz="2400" b="1" kern="0" dirty="0">
                <a:solidFill>
                  <a:srgbClr val="000000"/>
                </a:solidFill>
                <a:latin typeface="Gibson Light" panose="02000000000000000000" pitchFamily="50" charset="0"/>
                <a:cs typeface="Arial" panose="020B0604020202020204" pitchFamily="34" charset="0"/>
              </a:rPr>
              <a:t>El SOAT </a:t>
            </a:r>
            <a:endParaRPr lang="es-PE" sz="2400" b="1" dirty="0">
              <a:latin typeface="Gibson Light" panose="02000000000000000000" pitchFamily="50" charset="0"/>
            </a:endParaRPr>
          </a:p>
        </p:txBody>
      </p:sp>
      <p:graphicFrame>
        <p:nvGraphicFramePr>
          <p:cNvPr id="4" name="Diagrama 3"/>
          <p:cNvGraphicFramePr/>
          <p:nvPr>
            <p:extLst>
              <p:ext uri="{D42A27DB-BD31-4B8C-83A1-F6EECF244321}">
                <p14:modId xmlns:p14="http://schemas.microsoft.com/office/powerpoint/2010/main" val="2823878116"/>
              </p:ext>
            </p:extLst>
          </p:nvPr>
        </p:nvGraphicFramePr>
        <p:xfrm>
          <a:off x="5122516" y="1181366"/>
          <a:ext cx="3564284" cy="3909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22516" y="3770645"/>
            <a:ext cx="1085717" cy="1085717"/>
          </a:xfrm>
          <a:prstGeom prst="rect">
            <a:avLst/>
          </a:prstGeom>
        </p:spPr>
      </p:pic>
      <p:pic>
        <p:nvPicPr>
          <p:cNvPr id="8" name="Imagen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7859" y="2849282"/>
            <a:ext cx="574005" cy="574005"/>
          </a:xfrm>
          <a:prstGeom prst="rect">
            <a:avLst/>
          </a:prstGeom>
        </p:spPr>
      </p:pic>
      <p:pic>
        <p:nvPicPr>
          <p:cNvPr id="9" name="Imagen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353347" y="1628105"/>
            <a:ext cx="611514" cy="611514"/>
          </a:xfrm>
          <a:prstGeom prst="rect">
            <a:avLst/>
          </a:prstGeom>
        </p:spPr>
      </p:pic>
      <p:sp>
        <p:nvSpPr>
          <p:cNvPr id="10" name="Rectángulo 9"/>
          <p:cNvSpPr/>
          <p:nvPr/>
        </p:nvSpPr>
        <p:spPr>
          <a:xfrm>
            <a:off x="1039378" y="4050863"/>
            <a:ext cx="1882242" cy="692497"/>
          </a:xfrm>
          <a:prstGeom prst="rect">
            <a:avLst/>
          </a:prstGeom>
        </p:spPr>
        <p:txBody>
          <a:bodyPr wrap="square">
            <a:spAutoFit/>
          </a:bodyPr>
          <a:lstStyle/>
          <a:p>
            <a:pPr marL="285750" indent="-285750" algn="ctr">
              <a:buFont typeface="Wingdings" panose="05000000000000000000" pitchFamily="2" charset="2"/>
              <a:buChar char="ü"/>
            </a:pPr>
            <a:r>
              <a:rPr lang="es-PE" sz="1300" kern="0" dirty="0">
                <a:solidFill>
                  <a:srgbClr val="000000"/>
                </a:solidFill>
                <a:latin typeface="Gibson Light" panose="02000000000000000000" pitchFamily="50" charset="0"/>
                <a:cs typeface="Arial" panose="020B0604020202020204" pitchFamily="34" charset="0"/>
              </a:rPr>
              <a:t>El SOAT funciona desde 1º de julio del 2002.</a:t>
            </a:r>
          </a:p>
        </p:txBody>
      </p:sp>
    </p:spTree>
    <p:extLst>
      <p:ext uri="{BB962C8B-B14F-4D97-AF65-F5344CB8AC3E}">
        <p14:creationId xmlns:p14="http://schemas.microsoft.com/office/powerpoint/2010/main" val="3681856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a 8"/>
          <p:cNvGraphicFramePr/>
          <p:nvPr>
            <p:extLst>
              <p:ext uri="{D42A27DB-BD31-4B8C-83A1-F6EECF244321}">
                <p14:modId xmlns:p14="http://schemas.microsoft.com/office/powerpoint/2010/main" val="726612379"/>
              </p:ext>
            </p:extLst>
          </p:nvPr>
        </p:nvGraphicFramePr>
        <p:xfrm>
          <a:off x="512956" y="1761893"/>
          <a:ext cx="8631044" cy="3323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285999" y="235373"/>
            <a:ext cx="5296829" cy="952500"/>
          </a:xfrm>
        </p:spPr>
        <p:txBody>
          <a:bodyPr/>
          <a:lstStyle/>
          <a:p>
            <a:r>
              <a:rPr lang="en-US" dirty="0"/>
              <a:t>COBERTURAS DEL SOAT</a:t>
            </a:r>
          </a:p>
        </p:txBody>
      </p:sp>
      <p:sp>
        <p:nvSpPr>
          <p:cNvPr id="12" name="Rectángulo 11"/>
          <p:cNvSpPr/>
          <p:nvPr/>
        </p:nvSpPr>
        <p:spPr>
          <a:xfrm>
            <a:off x="1463001" y="1054032"/>
            <a:ext cx="6733146" cy="707886"/>
          </a:xfrm>
          <a:prstGeom prst="rect">
            <a:avLst/>
          </a:prstGeom>
        </p:spPr>
        <p:txBody>
          <a:bodyPr wrap="square">
            <a:spAutoFit/>
          </a:bodyPr>
          <a:lstStyle/>
          <a:p>
            <a:pPr marL="342900" indent="-342900" algn="just">
              <a:buFont typeface="Arial" panose="020B0604020202020204" pitchFamily="34" charset="0"/>
              <a:buChar char="•"/>
            </a:pPr>
            <a:r>
              <a:rPr lang="es-PE" sz="2000" kern="0" dirty="0">
                <a:solidFill>
                  <a:srgbClr val="000000"/>
                </a:solidFill>
                <a:latin typeface="Gibson Light" panose="02000000000000000000" pitchFamily="50" charset="0"/>
                <a:cs typeface="Arial" panose="020B0604020202020204" pitchFamily="34" charset="0"/>
              </a:rPr>
              <a:t>La ley del SOAT otorga coberturas estandarizadas al margen del daño económico que haya sufrido cada persona.</a:t>
            </a:r>
            <a:endParaRPr lang="es-PE" sz="2400" kern="0" dirty="0">
              <a:solidFill>
                <a:srgbClr val="000000"/>
              </a:solidFill>
              <a:latin typeface="Gibson Light" panose="02000000000000000000" pitchFamily="50" charset="0"/>
              <a:cs typeface="Arial" panose="020B0604020202020204" pitchFamily="34" charset="0"/>
            </a:endParaRPr>
          </a:p>
        </p:txBody>
      </p:sp>
    </p:spTree>
    <p:extLst>
      <p:ext uri="{BB962C8B-B14F-4D97-AF65-F5344CB8AC3E}">
        <p14:creationId xmlns:p14="http://schemas.microsoft.com/office/powerpoint/2010/main" val="3804778366"/>
      </p:ext>
    </p:extLst>
  </p:cSld>
  <p:clrMapOvr>
    <a:masterClrMapping/>
  </p:clrMapOvr>
</p:sld>
</file>

<file path=ppt/theme/theme1.xml><?xml version="1.0" encoding="utf-8"?>
<a:theme xmlns:a="http://schemas.openxmlformats.org/drawingml/2006/main" name="Office Theme">
  <a:themeElements>
    <a:clrScheme name="APESEG 2">
      <a:dk1>
        <a:srgbClr val="3F3F3F"/>
      </a:dk1>
      <a:lt1>
        <a:sysClr val="window" lastClr="FFFFFF"/>
      </a:lt1>
      <a:dk2>
        <a:srgbClr val="371971"/>
      </a:dk2>
      <a:lt2>
        <a:srgbClr val="EEECE1"/>
      </a:lt2>
      <a:accent1>
        <a:srgbClr val="2AB78F"/>
      </a:accent1>
      <a:accent2>
        <a:srgbClr val="785BC0"/>
      </a:accent2>
      <a:accent3>
        <a:srgbClr val="B69EBB"/>
      </a:accent3>
      <a:accent4>
        <a:srgbClr val="F0FC9A"/>
      </a:accent4>
      <a:accent5>
        <a:srgbClr val="4BACC6"/>
      </a:accent5>
      <a:accent6>
        <a:srgbClr val="FFC962"/>
      </a:accent6>
      <a:hlink>
        <a:srgbClr val="656063"/>
      </a:hlink>
      <a:folHlink>
        <a:srgbClr val="F7F2B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6049</TotalTime>
  <Words>1013</Words>
  <Application>Microsoft Office PowerPoint</Application>
  <PresentationFormat>Presentación en pantalla (16:10)</PresentationFormat>
  <Paragraphs>239</Paragraphs>
  <Slides>16</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16</vt:i4>
      </vt:variant>
    </vt:vector>
  </HeadingPairs>
  <TitlesOfParts>
    <vt:vector size="23" baseType="lpstr">
      <vt:lpstr>Arial</vt:lpstr>
      <vt:lpstr>Calibri</vt:lpstr>
      <vt:lpstr>Gibson</vt:lpstr>
      <vt:lpstr>Gibson Light</vt:lpstr>
      <vt:lpstr>Gibson SemiBold</vt:lpstr>
      <vt:lpstr>Wingdings</vt:lpstr>
      <vt:lpstr>Office Theme</vt:lpstr>
      <vt:lpstr>Presentación de PowerPoint</vt:lpstr>
      <vt:lpstr>UNA EPIDEMIA MUNDIAL</vt:lpstr>
      <vt:lpstr>PERÚ 2016</vt:lpstr>
      <vt:lpstr>EN LOS ULTIMOS 5 AÑOS</vt:lpstr>
      <vt:lpstr>PARQUE AUTOMOTOR</vt:lpstr>
      <vt:lpstr>OMISIÓN AL SOAT y CAT 2015</vt:lpstr>
      <vt:lpstr>SOAT Y CAT 2015 POR REGIÓN</vt:lpstr>
      <vt:lpstr>RECORDEMOS QUE…</vt:lpstr>
      <vt:lpstr>COBERTURAS DEL SOAT</vt:lpstr>
      <vt:lpstr>INDEMNIZACIÓN POR FALLECIMIENTO</vt:lpstr>
      <vt:lpstr>LAS COBERTURAS PAGADAS</vt:lpstr>
      <vt:lpstr>INDEMNIZACIONES NO COBRADAS</vt:lpstr>
      <vt:lpstr>APORTES AL FONDO DE COMPENSACIÓN</vt:lpstr>
      <vt:lpstr>¿QUÉ HACER TRAS UN ACCIDENTE?</vt:lpstr>
      <vt:lpstr>¿QUÉ HACER TRAS UN ACCIDENTE?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Luz Carrasco</dc:creator>
  <cp:lastModifiedBy>ELIZABETH CAVERO</cp:lastModifiedBy>
  <cp:revision>280</cp:revision>
  <dcterms:created xsi:type="dcterms:W3CDTF">2016-07-20T05:28:45Z</dcterms:created>
  <dcterms:modified xsi:type="dcterms:W3CDTF">2016-12-21T12:57:12Z</dcterms:modified>
</cp:coreProperties>
</file>