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346" r:id="rId3"/>
    <p:sldId id="348" r:id="rId4"/>
    <p:sldId id="351" r:id="rId5"/>
    <p:sldId id="349" r:id="rId6"/>
    <p:sldId id="356" r:id="rId7"/>
    <p:sldId id="329" r:id="rId8"/>
    <p:sldId id="335" r:id="rId9"/>
    <p:sldId id="333" r:id="rId10"/>
    <p:sldId id="353" r:id="rId11"/>
    <p:sldId id="355" r:id="rId12"/>
    <p:sldId id="347" r:id="rId13"/>
    <p:sldId id="354" r:id="rId14"/>
    <p:sldId id="357" r:id="rId15"/>
  </p:sldIdLst>
  <p:sldSz cx="9144000" cy="5715000" type="screen16x1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L" initials="HL" lastIdx="4" clrIdx="0">
    <p:extLst>
      <p:ext uri="{19B8F6BF-5375-455C-9EA6-DF929625EA0E}">
        <p15:presenceInfo xmlns:p15="http://schemas.microsoft.com/office/powerpoint/2012/main" userId="H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5F5F5F"/>
    <a:srgbClr val="777777"/>
    <a:srgbClr val="401465"/>
    <a:srgbClr val="28A9C2"/>
    <a:srgbClr val="00C19F"/>
    <a:srgbClr val="28A8C2"/>
    <a:srgbClr val="401374"/>
    <a:srgbClr val="F09E3A"/>
    <a:srgbClr val="40C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3" autoAdjust="0"/>
    <p:restoredTop sz="86683" autoAdjust="0"/>
  </p:normalViewPr>
  <p:slideViewPr>
    <p:cSldViewPr snapToGrid="0" snapToObjects="1">
      <p:cViewPr varScale="1">
        <p:scale>
          <a:sx n="113" d="100"/>
          <a:sy n="113" d="100"/>
        </p:scale>
        <p:origin x="414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ector%20Lucero\Documents\Reportes\Reportes%20Trimestrales\Jun%202019\An&#225;lisis%20de%20primas%20de%20RRVV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ector%20Lucero\Documents\Reportes\Reportes%20Trimestrales\Jun%202019\An&#225;lisis%20de%20primas%20de%20RRVV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Hector%20Lucero\Documents\Reportes\Reportes%20Trimestrales\Jun%202019\Primas%20y%20Siniestros%20Detallados%20por%20Ramo%20-%20Jun%20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ector%20Lucero\Documents\Reportes\Reportes%20Trimestrales\Jun%202019\Primas%20y%20Siniestros%20Detallados%20por%20Ramo%20-%20Jun%202019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ector%20Lucero\Documents\Reportes\Reportes%20Trimestrales\Jun%202019\Archivo%202%20-%20Jun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0">
                <a:latin typeface="Gibson" panose="02000000000000000000" pitchFamily="50" charset="0"/>
              </a:rPr>
              <a:t>Penetración</a:t>
            </a:r>
            <a:r>
              <a:rPr lang="es-MX" sz="1200" b="0" baseline="0">
                <a:latin typeface="Gibson" panose="02000000000000000000" pitchFamily="50" charset="0"/>
              </a:rPr>
              <a:t> % del Sector Asegurador</a:t>
            </a:r>
          </a:p>
          <a:p>
            <a:pPr>
              <a:defRPr sz="1200"/>
            </a:pPr>
            <a:r>
              <a:rPr lang="es-MX" sz="1200" b="0" baseline="0">
                <a:latin typeface="Gibson" panose="02000000000000000000" pitchFamily="50" charset="0"/>
              </a:rPr>
              <a:t>(Primas/PBI)</a:t>
            </a:r>
            <a:endParaRPr lang="es-MX" sz="1200" b="0">
              <a:latin typeface="Gibson" panose="02000000000000000000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'[Archivo para Confiep.xlsx]Hoja1'!$B$7</c:f>
              <c:strCache>
                <c:ptCount val="1"/>
                <c:pt idx="0">
                  <c:v>Generales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numRef>
              <c:f>'[Archivo para Confiep.xlsx]Hoja1'!$C$6:$M$6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'[Archivo para Confiep.xlsx]Hoja1'!$C$7:$M$7</c:f>
              <c:numCache>
                <c:formatCode>0.0</c:formatCode>
                <c:ptCount val="11"/>
                <c:pt idx="0">
                  <c:v>0.50993254806611799</c:v>
                </c:pt>
                <c:pt idx="1">
                  <c:v>0.63669051030844559</c:v>
                </c:pt>
                <c:pt idx="2">
                  <c:v>0.59920638931965342</c:v>
                </c:pt>
                <c:pt idx="3">
                  <c:v>0.60760715081025052</c:v>
                </c:pt>
                <c:pt idx="4">
                  <c:v>0.62197177119736025</c:v>
                </c:pt>
                <c:pt idx="5">
                  <c:v>0.67092580852490036</c:v>
                </c:pt>
                <c:pt idx="6">
                  <c:v>0.6806450260230158</c:v>
                </c:pt>
                <c:pt idx="7">
                  <c:v>0.75760066769356615</c:v>
                </c:pt>
                <c:pt idx="8">
                  <c:v>0.6951073539061795</c:v>
                </c:pt>
                <c:pt idx="9">
                  <c:v>0.61864003317784777</c:v>
                </c:pt>
                <c:pt idx="10">
                  <c:v>0.65339708560234944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6-41DB-A138-FE3F3FCC65A2}"/>
            </c:ext>
          </c:extLst>
        </c:ser>
        <c:ser>
          <c:idx val="1"/>
          <c:order val="1"/>
          <c:tx>
            <c:strRef>
              <c:f>'[Archivo para Confiep.xlsx]Hoja1'!$B$8</c:f>
              <c:strCache>
                <c:ptCount val="1"/>
                <c:pt idx="0">
                  <c:v>Acc. y Enf.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'[Archivo para Confiep.xlsx]Hoja1'!$C$6:$M$6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'[Archivo para Confiep.xlsx]Hoja1'!$C$8:$M$8</c:f>
              <c:numCache>
                <c:formatCode>0.0</c:formatCode>
                <c:ptCount val="11"/>
                <c:pt idx="0">
                  <c:v>0.19269827902870384</c:v>
                </c:pt>
                <c:pt idx="1">
                  <c:v>0.22252531579085469</c:v>
                </c:pt>
                <c:pt idx="2">
                  <c:v>0.20858749002732041</c:v>
                </c:pt>
                <c:pt idx="3">
                  <c:v>0.20222620772972311</c:v>
                </c:pt>
                <c:pt idx="4">
                  <c:v>0.21125643688214699</c:v>
                </c:pt>
                <c:pt idx="5">
                  <c:v>0.22375126859434286</c:v>
                </c:pt>
                <c:pt idx="6">
                  <c:v>0.22654978704422626</c:v>
                </c:pt>
                <c:pt idx="7">
                  <c:v>0.24194545844256249</c:v>
                </c:pt>
                <c:pt idx="8">
                  <c:v>0.23753497111629013</c:v>
                </c:pt>
                <c:pt idx="9">
                  <c:v>0.23240225290128025</c:v>
                </c:pt>
                <c:pt idx="10">
                  <c:v>0.25110016238452831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66-41DB-A138-FE3F3FCC65A2}"/>
            </c:ext>
          </c:extLst>
        </c:ser>
        <c:ser>
          <c:idx val="2"/>
          <c:order val="2"/>
          <c:tx>
            <c:strRef>
              <c:f>'[Archivo para Confiep.xlsx]Hoja1'!$B$9</c:f>
              <c:strCache>
                <c:ptCount val="1"/>
                <c:pt idx="0">
                  <c:v>Vida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  <a:effectLst/>
          </c:spPr>
          <c:invertIfNegative val="0"/>
          <c:cat>
            <c:numRef>
              <c:f>'[Archivo para Confiep.xlsx]Hoja1'!$C$6:$M$6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'[Archivo para Confiep.xlsx]Hoja1'!$C$9:$M$9</c:f>
              <c:numCache>
                <c:formatCode>0.0</c:formatCode>
                <c:ptCount val="11"/>
                <c:pt idx="0">
                  <c:v>0.25538810830060316</c:v>
                </c:pt>
                <c:pt idx="1">
                  <c:v>0.28193271395931185</c:v>
                </c:pt>
                <c:pt idx="2">
                  <c:v>0.28222108252628719</c:v>
                </c:pt>
                <c:pt idx="3">
                  <c:v>0.29951325851830723</c:v>
                </c:pt>
                <c:pt idx="4">
                  <c:v>0.31906577014039345</c:v>
                </c:pt>
                <c:pt idx="5">
                  <c:v>0.35294849120282124</c:v>
                </c:pt>
                <c:pt idx="6">
                  <c:v>0.38048669718283873</c:v>
                </c:pt>
                <c:pt idx="7">
                  <c:v>0.40637528198398742</c:v>
                </c:pt>
                <c:pt idx="8">
                  <c:v>0.41817639968727316</c:v>
                </c:pt>
                <c:pt idx="9">
                  <c:v>0.48501134574082239</c:v>
                </c:pt>
                <c:pt idx="10">
                  <c:v>0.59028716632234113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66-41DB-A138-FE3F3FCC65A2}"/>
            </c:ext>
          </c:extLst>
        </c:ser>
        <c:ser>
          <c:idx val="3"/>
          <c:order val="3"/>
          <c:tx>
            <c:strRef>
              <c:f>'[Archivo para Confiep.xlsx]Hoja1'!$B$10</c:f>
              <c:strCache>
                <c:ptCount val="1"/>
                <c:pt idx="0">
                  <c:v>SPP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'[Archivo para Confiep.xlsx]Hoja1'!$C$6:$M$6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'[Archivo para Confiep.xlsx]Hoja1'!$C$10:$M$10</c:f>
              <c:numCache>
                <c:formatCode>0.0</c:formatCode>
                <c:ptCount val="11"/>
                <c:pt idx="0">
                  <c:v>0.25957721354597219</c:v>
                </c:pt>
                <c:pt idx="1">
                  <c:v>0.2806745492533233</c:v>
                </c:pt>
                <c:pt idx="2">
                  <c:v>0.4705146888824312</c:v>
                </c:pt>
                <c:pt idx="3">
                  <c:v>0.42552337379903638</c:v>
                </c:pt>
                <c:pt idx="4">
                  <c:v>0.4049075633756582</c:v>
                </c:pt>
                <c:pt idx="5">
                  <c:v>0.41331921601842259</c:v>
                </c:pt>
                <c:pt idx="6">
                  <c:v>0.47519951518966541</c:v>
                </c:pt>
                <c:pt idx="7">
                  <c:v>0.51012777109996643</c:v>
                </c:pt>
                <c:pt idx="8">
                  <c:v>0.35800824839649142</c:v>
                </c:pt>
                <c:pt idx="9">
                  <c:v>0.27824451275736706</c:v>
                </c:pt>
                <c:pt idx="10">
                  <c:v>0.26969156230860641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66-41DB-A138-FE3F3FCC6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9782944"/>
        <c:axId val="319783272"/>
      </c:barChart>
      <c:catAx>
        <c:axId val="3197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319783272"/>
        <c:crosses val="autoZero"/>
        <c:auto val="1"/>
        <c:lblAlgn val="ctr"/>
        <c:lblOffset val="100"/>
        <c:noMultiLvlLbl val="0"/>
      </c:catAx>
      <c:valAx>
        <c:axId val="31978327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3197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MX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069835020622417E-2"/>
          <c:y val="3.708385517068926E-2"/>
          <c:w val="0.88318413323334588"/>
          <c:h val="0.74947067484926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Hoja1!$B$16</c:f>
              <c:strCache>
                <c:ptCount val="1"/>
                <c:pt idx="0">
                  <c:v>Renta Particular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dLbl>
              <c:idx val="42"/>
              <c:layout>
                <c:manualLayout>
                  <c:x val="-6.6226499844152131E-2"/>
                  <c:y val="-4.0348240260744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F1-44C0-9E63-E4D2D3EEA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bson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Hoja1!$C$12:$AS$12</c:f>
              <c:numCache>
                <c:formatCode>mmm\-yy</c:formatCode>
                <c:ptCount val="43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  <c:pt idx="40">
                  <c:v>43556</c:v>
                </c:pt>
                <c:pt idx="41">
                  <c:v>43586</c:v>
                </c:pt>
                <c:pt idx="42">
                  <c:v>43617</c:v>
                </c:pt>
              </c:numCache>
            </c:numRef>
          </c:cat>
          <c:val>
            <c:numRef>
              <c:f>Hoja1!$C$16:$AS$16</c:f>
              <c:numCache>
                <c:formatCode>#,##0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-0.48199999999999998</c:v>
                </c:pt>
                <c:pt idx="8">
                  <c:v>0</c:v>
                </c:pt>
                <c:pt idx="9">
                  <c:v>0</c:v>
                </c:pt>
                <c:pt idx="10">
                  <c:v>0.38</c:v>
                </c:pt>
                <c:pt idx="11">
                  <c:v>3.9878</c:v>
                </c:pt>
                <c:pt idx="12">
                  <c:v>12.88655</c:v>
                </c:pt>
                <c:pt idx="13">
                  <c:v>23.21557</c:v>
                </c:pt>
                <c:pt idx="14">
                  <c:v>37.096969999999999</c:v>
                </c:pt>
                <c:pt idx="15">
                  <c:v>67.963929999999991</c:v>
                </c:pt>
                <c:pt idx="16">
                  <c:v>96.596130000000002</c:v>
                </c:pt>
                <c:pt idx="17">
                  <c:v>123.63294999999999</c:v>
                </c:pt>
                <c:pt idx="18">
                  <c:v>152.13326000000001</c:v>
                </c:pt>
                <c:pt idx="19">
                  <c:v>185.43366</c:v>
                </c:pt>
                <c:pt idx="20">
                  <c:v>240.31486000000001</c:v>
                </c:pt>
                <c:pt idx="21">
                  <c:v>288.90505000000007</c:v>
                </c:pt>
                <c:pt idx="22">
                  <c:v>382.62718000000007</c:v>
                </c:pt>
                <c:pt idx="23">
                  <c:v>436.49099000000001</c:v>
                </c:pt>
                <c:pt idx="24">
                  <c:v>473.76092999999997</c:v>
                </c:pt>
                <c:pt idx="25">
                  <c:v>501.12408999999997</c:v>
                </c:pt>
                <c:pt idx="26">
                  <c:v>525.18810999999994</c:v>
                </c:pt>
                <c:pt idx="27">
                  <c:v>553.86724000000004</c:v>
                </c:pt>
                <c:pt idx="28">
                  <c:v>579.02328999999997</c:v>
                </c:pt>
                <c:pt idx="29">
                  <c:v>623.25558000000001</c:v>
                </c:pt>
                <c:pt idx="30">
                  <c:v>684.34145999999998</c:v>
                </c:pt>
                <c:pt idx="31">
                  <c:v>734.14091000000019</c:v>
                </c:pt>
                <c:pt idx="32">
                  <c:v>758.14320999999995</c:v>
                </c:pt>
                <c:pt idx="33">
                  <c:v>790.75945999999999</c:v>
                </c:pt>
                <c:pt idx="34">
                  <c:v>797.01485000000014</c:v>
                </c:pt>
                <c:pt idx="35">
                  <c:v>832.91325999999992</c:v>
                </c:pt>
                <c:pt idx="36">
                  <c:v>886.42428000000007</c:v>
                </c:pt>
                <c:pt idx="37">
                  <c:v>924.37074000000007</c:v>
                </c:pt>
                <c:pt idx="38">
                  <c:v>970.45458000000008</c:v>
                </c:pt>
                <c:pt idx="39">
                  <c:v>1002.6479300000002</c:v>
                </c:pt>
                <c:pt idx="40">
                  <c:v>1001.93905</c:v>
                </c:pt>
                <c:pt idx="41">
                  <c:v>1018.15647</c:v>
                </c:pt>
                <c:pt idx="42">
                  <c:v>1032.4868300000001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1-44C0-9E63-E4D2D3EEA68A}"/>
            </c:ext>
          </c:extLst>
        </c:ser>
        <c:ser>
          <c:idx val="1"/>
          <c:order val="1"/>
          <c:tx>
            <c:strRef>
              <c:f>Hoja1!$B$17</c:f>
              <c:strCache>
                <c:ptCount val="1"/>
                <c:pt idx="0">
                  <c:v>Total de RRVV</c:v>
                </c:pt>
              </c:strCache>
            </c:strRef>
          </c:tx>
          <c:spPr>
            <a:solidFill>
              <a:srgbClr val="006B47"/>
            </a:solidFill>
            <a:ln>
              <a:noFill/>
            </a:ln>
            <a:effectLst/>
          </c:spPr>
          <c:invertIfNegative val="0"/>
          <c:dLbls>
            <c:dLbl>
              <c:idx val="42"/>
              <c:layout>
                <c:manualLayout>
                  <c:x val="-1.1037622466468728E-16"/>
                  <c:y val="-4.8417888312894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F1-44C0-9E63-E4D2D3EEA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MX" sz="800" b="1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bson" panose="02000000000000000000" pitchFamily="50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Hoja1!$C$12:$AS$12</c:f>
              <c:numCache>
                <c:formatCode>mmm\-yy</c:formatCode>
                <c:ptCount val="43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  <c:pt idx="40">
                  <c:v>43556</c:v>
                </c:pt>
                <c:pt idx="41">
                  <c:v>43586</c:v>
                </c:pt>
                <c:pt idx="42">
                  <c:v>43617</c:v>
                </c:pt>
              </c:numCache>
            </c:numRef>
          </c:cat>
          <c:val>
            <c:numRef>
              <c:f>Hoja1!$C$17:$AS$17</c:f>
              <c:numCache>
                <c:formatCode>#,##0</c:formatCode>
                <c:ptCount val="43"/>
                <c:pt idx="0">
                  <c:v>2478.1729999999998</c:v>
                </c:pt>
                <c:pt idx="1">
                  <c:v>2483.0780099999997</c:v>
                </c:pt>
                <c:pt idx="2">
                  <c:v>2432.8880300000001</c:v>
                </c:pt>
                <c:pt idx="3">
                  <c:v>2364.98837</c:v>
                </c:pt>
                <c:pt idx="4">
                  <c:v>2329.8522400000002</c:v>
                </c:pt>
                <c:pt idx="5">
                  <c:v>2278.1080900000002</c:v>
                </c:pt>
                <c:pt idx="6">
                  <c:v>2128.9254899999996</c:v>
                </c:pt>
                <c:pt idx="7">
                  <c:v>2002.8143100000002</c:v>
                </c:pt>
                <c:pt idx="8">
                  <c:v>1886.3676400000002</c:v>
                </c:pt>
                <c:pt idx="9">
                  <c:v>1759.4154000000001</c:v>
                </c:pt>
                <c:pt idx="10">
                  <c:v>1662.69814</c:v>
                </c:pt>
                <c:pt idx="11">
                  <c:v>1537.9518800000001</c:v>
                </c:pt>
                <c:pt idx="12">
                  <c:v>1456.3212599999999</c:v>
                </c:pt>
                <c:pt idx="13">
                  <c:v>1365.1745000000001</c:v>
                </c:pt>
                <c:pt idx="14">
                  <c:v>1291.44319</c:v>
                </c:pt>
                <c:pt idx="15">
                  <c:v>1218.97955</c:v>
                </c:pt>
                <c:pt idx="16">
                  <c:v>1166.7584999999999</c:v>
                </c:pt>
                <c:pt idx="17">
                  <c:v>1148.3456700000002</c:v>
                </c:pt>
                <c:pt idx="18">
                  <c:v>1140.2104300000001</c:v>
                </c:pt>
                <c:pt idx="19">
                  <c:v>1124.0357300000001</c:v>
                </c:pt>
                <c:pt idx="20">
                  <c:v>1084.0853499999998</c:v>
                </c:pt>
                <c:pt idx="21">
                  <c:v>1045.0125800000001</c:v>
                </c:pt>
                <c:pt idx="22">
                  <c:v>1003.0516800000001</c:v>
                </c:pt>
                <c:pt idx="23">
                  <c:v>986.45396000000005</c:v>
                </c:pt>
                <c:pt idx="24">
                  <c:v>946.39368999999988</c:v>
                </c:pt>
                <c:pt idx="25">
                  <c:v>924.77644999999984</c:v>
                </c:pt>
                <c:pt idx="26">
                  <c:v>906.52488000000005</c:v>
                </c:pt>
                <c:pt idx="27">
                  <c:v>887.41462999999999</c:v>
                </c:pt>
                <c:pt idx="28">
                  <c:v>882.17196999999999</c:v>
                </c:pt>
                <c:pt idx="29">
                  <c:v>878.77641999999992</c:v>
                </c:pt>
                <c:pt idx="30">
                  <c:v>877.74583000000007</c:v>
                </c:pt>
                <c:pt idx="31">
                  <c:v>877.23302999999987</c:v>
                </c:pt>
                <c:pt idx="32">
                  <c:v>873.37201000000005</c:v>
                </c:pt>
                <c:pt idx="33">
                  <c:v>874.66017999999985</c:v>
                </c:pt>
                <c:pt idx="34">
                  <c:v>870.67268999999987</c:v>
                </c:pt>
                <c:pt idx="35">
                  <c:v>869.88944000000004</c:v>
                </c:pt>
                <c:pt idx="36">
                  <c:v>875.64670999999998</c:v>
                </c:pt>
                <c:pt idx="37">
                  <c:v>892.75891000000001</c:v>
                </c:pt>
                <c:pt idx="38">
                  <c:v>896.70745000000011</c:v>
                </c:pt>
                <c:pt idx="39">
                  <c:v>924.77205000000004</c:v>
                </c:pt>
                <c:pt idx="40">
                  <c:v>930.36454000000003</c:v>
                </c:pt>
                <c:pt idx="41">
                  <c:v>941.75987000000009</c:v>
                </c:pt>
                <c:pt idx="42">
                  <c:v>944.85854000000006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1-44C0-9E63-E4D2D3EEA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365704"/>
        <c:axId val="570366032"/>
      </c:barChart>
      <c:dateAx>
        <c:axId val="570365704"/>
        <c:scaling>
          <c:orientation val="minMax"/>
          <c:max val="43617"/>
          <c:min val="42522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 Light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70366032"/>
        <c:crosses val="autoZero"/>
        <c:auto val="1"/>
        <c:lblOffset val="100"/>
        <c:baseTimeUnit val="months"/>
        <c:majorUnit val="3"/>
        <c:majorTimeUnit val="months"/>
      </c:dateAx>
      <c:valAx>
        <c:axId val="570366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 Light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70365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71774332135141"/>
          <c:y val="0.929208218205825"/>
          <c:w val="0.66236597370613592"/>
          <c:h val="5.2933825771089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MX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 Light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0610354680605"/>
          <c:y val="3.6620885753584166E-2"/>
          <c:w val="0.87389391647080494"/>
          <c:h val="0.751166979442759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Hoja1!$B$13</c:f>
              <c:strCache>
                <c:ptCount val="1"/>
                <c:pt idx="0">
                  <c:v>RRVV de Jubilación</c:v>
                </c:pt>
              </c:strCache>
            </c:strRef>
          </c:tx>
          <c:spPr>
            <a:solidFill>
              <a:srgbClr val="401465"/>
            </a:solidFill>
            <a:ln>
              <a:noFill/>
            </a:ln>
            <a:effectLst/>
          </c:spPr>
          <c:invertIfNegative val="0"/>
          <c:cat>
            <c:numRef>
              <c:f>Hoja1!$C$4:$AS$4</c:f>
              <c:numCache>
                <c:formatCode>mmm\-yy</c:formatCode>
                <c:ptCount val="43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  <c:pt idx="40">
                  <c:v>43556</c:v>
                </c:pt>
                <c:pt idx="41">
                  <c:v>43586</c:v>
                </c:pt>
                <c:pt idx="42">
                  <c:v>43617</c:v>
                </c:pt>
              </c:numCache>
            </c:numRef>
          </c:cat>
          <c:val>
            <c:numRef>
              <c:f>Hoja1!$C$13:$AS$13</c:f>
              <c:numCache>
                <c:formatCode>#,##0</c:formatCode>
                <c:ptCount val="43"/>
                <c:pt idx="0">
                  <c:v>1537.211</c:v>
                </c:pt>
                <c:pt idx="1">
                  <c:v>1526.6403899999998</c:v>
                </c:pt>
                <c:pt idx="2">
                  <c:v>1476.5422100000001</c:v>
                </c:pt>
                <c:pt idx="3">
                  <c:v>1428.98561</c:v>
                </c:pt>
                <c:pt idx="4">
                  <c:v>1384.3614</c:v>
                </c:pt>
                <c:pt idx="5">
                  <c:v>1337.89068</c:v>
                </c:pt>
                <c:pt idx="6">
                  <c:v>1191.4867199999999</c:v>
                </c:pt>
                <c:pt idx="7">
                  <c:v>1085.6439700000001</c:v>
                </c:pt>
                <c:pt idx="8">
                  <c:v>976.15912000000003</c:v>
                </c:pt>
                <c:pt idx="9">
                  <c:v>860.78228000000001</c:v>
                </c:pt>
                <c:pt idx="10">
                  <c:v>774.80034999999998</c:v>
                </c:pt>
                <c:pt idx="11">
                  <c:v>685.17491000000007</c:v>
                </c:pt>
                <c:pt idx="12">
                  <c:v>628.82223999999997</c:v>
                </c:pt>
                <c:pt idx="13">
                  <c:v>559.87674000000004</c:v>
                </c:pt>
                <c:pt idx="14">
                  <c:v>498.94427000000002</c:v>
                </c:pt>
                <c:pt idx="15">
                  <c:v>441.61748</c:v>
                </c:pt>
                <c:pt idx="16">
                  <c:v>411.21341999999993</c:v>
                </c:pt>
                <c:pt idx="17">
                  <c:v>410.89914999999996</c:v>
                </c:pt>
                <c:pt idx="18">
                  <c:v>410.70555000000002</c:v>
                </c:pt>
                <c:pt idx="19">
                  <c:v>400.54965000000004</c:v>
                </c:pt>
                <c:pt idx="20">
                  <c:v>378.07559999999995</c:v>
                </c:pt>
                <c:pt idx="21">
                  <c:v>340.30279999999993</c:v>
                </c:pt>
                <c:pt idx="22">
                  <c:v>301.80489</c:v>
                </c:pt>
                <c:pt idx="23">
                  <c:v>271.73070999999999</c:v>
                </c:pt>
                <c:pt idx="24">
                  <c:v>241.45097000000001</c:v>
                </c:pt>
                <c:pt idx="25">
                  <c:v>216.47409999999996</c:v>
                </c:pt>
                <c:pt idx="26">
                  <c:v>196.49775</c:v>
                </c:pt>
                <c:pt idx="27">
                  <c:v>181.01603999999998</c:v>
                </c:pt>
                <c:pt idx="28">
                  <c:v>163.58874</c:v>
                </c:pt>
                <c:pt idx="29">
                  <c:v>144.39436000000001</c:v>
                </c:pt>
                <c:pt idx="30">
                  <c:v>133.27394000000001</c:v>
                </c:pt>
                <c:pt idx="31">
                  <c:v>113.0561</c:v>
                </c:pt>
                <c:pt idx="32">
                  <c:v>103.01069</c:v>
                </c:pt>
                <c:pt idx="33">
                  <c:v>92.433550000000011</c:v>
                </c:pt>
                <c:pt idx="34">
                  <c:v>84.79340000000002</c:v>
                </c:pt>
                <c:pt idx="35">
                  <c:v>77.351269999999985</c:v>
                </c:pt>
                <c:pt idx="36">
                  <c:v>75.020600000000002</c:v>
                </c:pt>
                <c:pt idx="37">
                  <c:v>71.820180000000008</c:v>
                </c:pt>
                <c:pt idx="38">
                  <c:v>67.707030000000017</c:v>
                </c:pt>
                <c:pt idx="39">
                  <c:v>65.469149999999999</c:v>
                </c:pt>
                <c:pt idx="40">
                  <c:v>64.272930000000002</c:v>
                </c:pt>
                <c:pt idx="41">
                  <c:v>61.651699999999998</c:v>
                </c:pt>
                <c:pt idx="42">
                  <c:v>60.029589999999999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0-4E5D-AE54-7FB80A907AFA}"/>
            </c:ext>
          </c:extLst>
        </c:ser>
        <c:ser>
          <c:idx val="1"/>
          <c:order val="1"/>
          <c:tx>
            <c:strRef>
              <c:f>Hoja1!$B$14</c:f>
              <c:strCache>
                <c:ptCount val="1"/>
                <c:pt idx="0">
                  <c:v>RRVV de Invalidez</c:v>
                </c:pt>
              </c:strCache>
            </c:strRef>
          </c:tx>
          <c:spPr>
            <a:solidFill>
              <a:srgbClr val="F09E3A"/>
            </a:solidFill>
            <a:ln>
              <a:noFill/>
            </a:ln>
            <a:effectLst/>
          </c:spPr>
          <c:invertIfNegative val="0"/>
          <c:cat>
            <c:numRef>
              <c:f>Hoja1!$C$4:$AS$4</c:f>
              <c:numCache>
                <c:formatCode>mmm\-yy</c:formatCode>
                <c:ptCount val="43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  <c:pt idx="40">
                  <c:v>43556</c:v>
                </c:pt>
                <c:pt idx="41">
                  <c:v>43586</c:v>
                </c:pt>
                <c:pt idx="42">
                  <c:v>43617</c:v>
                </c:pt>
              </c:numCache>
            </c:numRef>
          </c:cat>
          <c:val>
            <c:numRef>
              <c:f>Hoja1!$C$14:$AS$14</c:f>
              <c:numCache>
                <c:formatCode>#,##0</c:formatCode>
                <c:ptCount val="43"/>
                <c:pt idx="0">
                  <c:v>595.30700000000002</c:v>
                </c:pt>
                <c:pt idx="1">
                  <c:v>603.73950000000002</c:v>
                </c:pt>
                <c:pt idx="2">
                  <c:v>599.48663999999997</c:v>
                </c:pt>
                <c:pt idx="3">
                  <c:v>587.58420000000001</c:v>
                </c:pt>
                <c:pt idx="4">
                  <c:v>588.27732000000003</c:v>
                </c:pt>
                <c:pt idx="5">
                  <c:v>574.51952000000006</c:v>
                </c:pt>
                <c:pt idx="6">
                  <c:v>562.76399000000004</c:v>
                </c:pt>
                <c:pt idx="7">
                  <c:v>549.92750999999998</c:v>
                </c:pt>
                <c:pt idx="8">
                  <c:v>539.38561000000004</c:v>
                </c:pt>
                <c:pt idx="9">
                  <c:v>521.98865000000001</c:v>
                </c:pt>
                <c:pt idx="10">
                  <c:v>502.63746999999995</c:v>
                </c:pt>
                <c:pt idx="11">
                  <c:v>471.73518000000001</c:v>
                </c:pt>
                <c:pt idx="12">
                  <c:v>447.92096000000004</c:v>
                </c:pt>
                <c:pt idx="13">
                  <c:v>427.24763000000002</c:v>
                </c:pt>
                <c:pt idx="14">
                  <c:v>417.70115000000004</c:v>
                </c:pt>
                <c:pt idx="15">
                  <c:v>403.29924</c:v>
                </c:pt>
                <c:pt idx="16">
                  <c:v>390.32411999999999</c:v>
                </c:pt>
                <c:pt idx="17">
                  <c:v>379.67117000000002</c:v>
                </c:pt>
                <c:pt idx="18">
                  <c:v>369.82208000000008</c:v>
                </c:pt>
                <c:pt idx="19">
                  <c:v>358.29982999999999</c:v>
                </c:pt>
                <c:pt idx="20">
                  <c:v>345.89940999999999</c:v>
                </c:pt>
                <c:pt idx="21">
                  <c:v>342.19691000000006</c:v>
                </c:pt>
                <c:pt idx="22">
                  <c:v>341.99124000000012</c:v>
                </c:pt>
                <c:pt idx="23">
                  <c:v>349.64343000000002</c:v>
                </c:pt>
                <c:pt idx="24">
                  <c:v>345.39090999999996</c:v>
                </c:pt>
                <c:pt idx="25">
                  <c:v>342.86841999999996</c:v>
                </c:pt>
                <c:pt idx="26">
                  <c:v>340.37714999999997</c:v>
                </c:pt>
                <c:pt idx="27">
                  <c:v>343.06326000000001</c:v>
                </c:pt>
                <c:pt idx="28">
                  <c:v>355.41305999999997</c:v>
                </c:pt>
                <c:pt idx="29">
                  <c:v>361.02750999999995</c:v>
                </c:pt>
                <c:pt idx="30">
                  <c:v>365.61632999999995</c:v>
                </c:pt>
                <c:pt idx="31">
                  <c:v>381.50556999999992</c:v>
                </c:pt>
                <c:pt idx="32">
                  <c:v>387.16970000000003</c:v>
                </c:pt>
                <c:pt idx="33">
                  <c:v>396.88505999999995</c:v>
                </c:pt>
                <c:pt idx="34">
                  <c:v>397.53704999999991</c:v>
                </c:pt>
                <c:pt idx="35">
                  <c:v>394.45037000000002</c:v>
                </c:pt>
                <c:pt idx="36">
                  <c:v>398.31807000000003</c:v>
                </c:pt>
                <c:pt idx="37">
                  <c:v>406.93260000000004</c:v>
                </c:pt>
                <c:pt idx="38">
                  <c:v>414.74222000000003</c:v>
                </c:pt>
                <c:pt idx="39">
                  <c:v>431.87976000000003</c:v>
                </c:pt>
                <c:pt idx="40">
                  <c:v>429.92018000000007</c:v>
                </c:pt>
                <c:pt idx="41">
                  <c:v>442.33334000000008</c:v>
                </c:pt>
                <c:pt idx="42">
                  <c:v>448.2423500000001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0-4E5D-AE54-7FB80A907AFA}"/>
            </c:ext>
          </c:extLst>
        </c:ser>
        <c:ser>
          <c:idx val="2"/>
          <c:order val="2"/>
          <c:tx>
            <c:strRef>
              <c:f>Hoja1!$B$15</c:f>
              <c:strCache>
                <c:ptCount val="1"/>
                <c:pt idx="0">
                  <c:v>RRVV de Sobrevivencia</c:v>
                </c:pt>
              </c:strCache>
            </c:strRef>
          </c:tx>
          <c:spPr>
            <a:solidFill>
              <a:srgbClr val="28A8C2"/>
            </a:solidFill>
            <a:ln>
              <a:noFill/>
            </a:ln>
            <a:effectLst/>
          </c:spPr>
          <c:invertIfNegative val="0"/>
          <c:cat>
            <c:numRef>
              <c:f>Hoja1!$C$4:$AS$4</c:f>
              <c:numCache>
                <c:formatCode>mmm\-yy</c:formatCode>
                <c:ptCount val="43"/>
                <c:pt idx="0">
                  <c:v>42339</c:v>
                </c:pt>
                <c:pt idx="1">
                  <c:v>42370</c:v>
                </c:pt>
                <c:pt idx="2">
                  <c:v>42401</c:v>
                </c:pt>
                <c:pt idx="3">
                  <c:v>42430</c:v>
                </c:pt>
                <c:pt idx="4">
                  <c:v>42461</c:v>
                </c:pt>
                <c:pt idx="5">
                  <c:v>42491</c:v>
                </c:pt>
                <c:pt idx="6">
                  <c:v>42522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42644</c:v>
                </c:pt>
                <c:pt idx="11">
                  <c:v>42675</c:v>
                </c:pt>
                <c:pt idx="12">
                  <c:v>42705</c:v>
                </c:pt>
                <c:pt idx="13">
                  <c:v>42736</c:v>
                </c:pt>
                <c:pt idx="14">
                  <c:v>42767</c:v>
                </c:pt>
                <c:pt idx="15">
                  <c:v>42795</c:v>
                </c:pt>
                <c:pt idx="16">
                  <c:v>42826</c:v>
                </c:pt>
                <c:pt idx="17">
                  <c:v>42856</c:v>
                </c:pt>
                <c:pt idx="18">
                  <c:v>42887</c:v>
                </c:pt>
                <c:pt idx="19">
                  <c:v>42917</c:v>
                </c:pt>
                <c:pt idx="20">
                  <c:v>42948</c:v>
                </c:pt>
                <c:pt idx="21">
                  <c:v>42979</c:v>
                </c:pt>
                <c:pt idx="22">
                  <c:v>43009</c:v>
                </c:pt>
                <c:pt idx="23">
                  <c:v>43040</c:v>
                </c:pt>
                <c:pt idx="24">
                  <c:v>43070</c:v>
                </c:pt>
                <c:pt idx="25">
                  <c:v>43101</c:v>
                </c:pt>
                <c:pt idx="26">
                  <c:v>43132</c:v>
                </c:pt>
                <c:pt idx="27">
                  <c:v>43160</c:v>
                </c:pt>
                <c:pt idx="28">
                  <c:v>43191</c:v>
                </c:pt>
                <c:pt idx="29">
                  <c:v>43221</c:v>
                </c:pt>
                <c:pt idx="30">
                  <c:v>43252</c:v>
                </c:pt>
                <c:pt idx="31">
                  <c:v>43282</c:v>
                </c:pt>
                <c:pt idx="32">
                  <c:v>43313</c:v>
                </c:pt>
                <c:pt idx="33">
                  <c:v>43344</c:v>
                </c:pt>
                <c:pt idx="34">
                  <c:v>43374</c:v>
                </c:pt>
                <c:pt idx="35">
                  <c:v>43405</c:v>
                </c:pt>
                <c:pt idx="36">
                  <c:v>43435</c:v>
                </c:pt>
                <c:pt idx="37">
                  <c:v>43466</c:v>
                </c:pt>
                <c:pt idx="38">
                  <c:v>43497</c:v>
                </c:pt>
                <c:pt idx="39">
                  <c:v>43525</c:v>
                </c:pt>
                <c:pt idx="40">
                  <c:v>43556</c:v>
                </c:pt>
                <c:pt idx="41">
                  <c:v>43586</c:v>
                </c:pt>
                <c:pt idx="42">
                  <c:v>43617</c:v>
                </c:pt>
              </c:numCache>
            </c:numRef>
          </c:cat>
          <c:val>
            <c:numRef>
              <c:f>Hoja1!$C$15:$AS$15</c:f>
              <c:numCache>
                <c:formatCode>#,##0</c:formatCode>
                <c:ptCount val="43"/>
                <c:pt idx="0">
                  <c:v>345.65499999999997</c:v>
                </c:pt>
                <c:pt idx="1">
                  <c:v>352.69812000000002</c:v>
                </c:pt>
                <c:pt idx="2">
                  <c:v>356.85917999999998</c:v>
                </c:pt>
                <c:pt idx="3">
                  <c:v>348.41856000000001</c:v>
                </c:pt>
                <c:pt idx="4">
                  <c:v>357.21352000000002</c:v>
                </c:pt>
                <c:pt idx="5">
                  <c:v>365.69789000000003</c:v>
                </c:pt>
                <c:pt idx="6">
                  <c:v>374.67478000000006</c:v>
                </c:pt>
                <c:pt idx="7">
                  <c:v>367.24283000000003</c:v>
                </c:pt>
                <c:pt idx="8">
                  <c:v>370.82291000000004</c:v>
                </c:pt>
                <c:pt idx="9">
                  <c:v>376.64446999999996</c:v>
                </c:pt>
                <c:pt idx="10">
                  <c:v>385.26031999999998</c:v>
                </c:pt>
                <c:pt idx="11">
                  <c:v>381.04178999999999</c:v>
                </c:pt>
                <c:pt idx="12">
                  <c:v>379.57805999999999</c:v>
                </c:pt>
                <c:pt idx="13">
                  <c:v>378.05013000000002</c:v>
                </c:pt>
                <c:pt idx="14">
                  <c:v>374.79777000000001</c:v>
                </c:pt>
                <c:pt idx="15">
                  <c:v>374.06283000000002</c:v>
                </c:pt>
                <c:pt idx="16">
                  <c:v>365.22095999999999</c:v>
                </c:pt>
                <c:pt idx="17">
                  <c:v>357.77535</c:v>
                </c:pt>
                <c:pt idx="18">
                  <c:v>359.68279999999993</c:v>
                </c:pt>
                <c:pt idx="19">
                  <c:v>365.18624999999997</c:v>
                </c:pt>
                <c:pt idx="20">
                  <c:v>360.11034000000006</c:v>
                </c:pt>
                <c:pt idx="21">
                  <c:v>362.51287000000008</c:v>
                </c:pt>
                <c:pt idx="22">
                  <c:v>359.25554999999997</c:v>
                </c:pt>
                <c:pt idx="23">
                  <c:v>365.07981999999998</c:v>
                </c:pt>
                <c:pt idx="24">
                  <c:v>359.55180999999999</c:v>
                </c:pt>
                <c:pt idx="25">
                  <c:v>365.43392999999998</c:v>
                </c:pt>
                <c:pt idx="26">
                  <c:v>369.64998000000003</c:v>
                </c:pt>
                <c:pt idx="27">
                  <c:v>363.33532999999994</c:v>
                </c:pt>
                <c:pt idx="28">
                  <c:v>363.17016999999998</c:v>
                </c:pt>
                <c:pt idx="29">
                  <c:v>373.35454999999996</c:v>
                </c:pt>
                <c:pt idx="30">
                  <c:v>378.85556000000003</c:v>
                </c:pt>
                <c:pt idx="31">
                  <c:v>382.67135999999999</c:v>
                </c:pt>
                <c:pt idx="32">
                  <c:v>383.19162000000006</c:v>
                </c:pt>
                <c:pt idx="33">
                  <c:v>385.34156999999993</c:v>
                </c:pt>
                <c:pt idx="34">
                  <c:v>388.34224</c:v>
                </c:pt>
                <c:pt idx="35">
                  <c:v>398.08780000000002</c:v>
                </c:pt>
                <c:pt idx="36">
                  <c:v>402.30804000000001</c:v>
                </c:pt>
                <c:pt idx="37">
                  <c:v>414.00612999999998</c:v>
                </c:pt>
                <c:pt idx="38">
                  <c:v>414.25819999999999</c:v>
                </c:pt>
                <c:pt idx="39">
                  <c:v>427.42313999999993</c:v>
                </c:pt>
                <c:pt idx="40">
                  <c:v>436.17143000000004</c:v>
                </c:pt>
                <c:pt idx="41">
                  <c:v>437.77482999999995</c:v>
                </c:pt>
                <c:pt idx="42">
                  <c:v>436.58659999999998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0-4E5D-AE54-7FB80A907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757352"/>
        <c:axId val="564757680"/>
      </c:barChart>
      <c:dateAx>
        <c:axId val="564757352"/>
        <c:scaling>
          <c:orientation val="minMax"/>
          <c:max val="43617"/>
          <c:min val="42522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 Light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64757680"/>
        <c:crosses val="autoZero"/>
        <c:auto val="1"/>
        <c:lblOffset val="100"/>
        <c:baseTimeUnit val="months"/>
        <c:majorUnit val="3"/>
        <c:majorTimeUnit val="months"/>
      </c:dateAx>
      <c:valAx>
        <c:axId val="56475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 Light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6475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70984750421543E-2"/>
          <c:y val="0.94085190139363906"/>
          <c:w val="0.94327723097329286"/>
          <c:h val="5.2933825771089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MX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 Light" panose="02000000000000000000" pitchFamily="50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5531496062992E-2"/>
          <c:y val="0.17683545610197363"/>
          <c:w val="0.88389129483814521"/>
          <c:h val="0.6130600978857829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Siniestralidad!$B$1:$FH$1</c:f>
              <c:numCache>
                <c:formatCode>mmm\-yy</c:formatCode>
                <c:ptCount val="163"/>
                <c:pt idx="0">
                  <c:v>38687</c:v>
                </c:pt>
                <c:pt idx="1">
                  <c:v>38718</c:v>
                </c:pt>
                <c:pt idx="2">
                  <c:v>38749</c:v>
                </c:pt>
                <c:pt idx="3">
                  <c:v>38777</c:v>
                </c:pt>
                <c:pt idx="4">
                  <c:v>38808</c:v>
                </c:pt>
                <c:pt idx="5">
                  <c:v>38838</c:v>
                </c:pt>
                <c:pt idx="6">
                  <c:v>38869</c:v>
                </c:pt>
                <c:pt idx="7">
                  <c:v>38899</c:v>
                </c:pt>
                <c:pt idx="8">
                  <c:v>38930</c:v>
                </c:pt>
                <c:pt idx="9">
                  <c:v>38961</c:v>
                </c:pt>
                <c:pt idx="10">
                  <c:v>38991</c:v>
                </c:pt>
                <c:pt idx="11">
                  <c:v>39022</c:v>
                </c:pt>
                <c:pt idx="12">
                  <c:v>39052</c:v>
                </c:pt>
                <c:pt idx="13">
                  <c:v>39083</c:v>
                </c:pt>
                <c:pt idx="14">
                  <c:v>39114</c:v>
                </c:pt>
                <c:pt idx="15">
                  <c:v>39142</c:v>
                </c:pt>
                <c:pt idx="16">
                  <c:v>39173</c:v>
                </c:pt>
                <c:pt idx="17">
                  <c:v>39203</c:v>
                </c:pt>
                <c:pt idx="18">
                  <c:v>39234</c:v>
                </c:pt>
                <c:pt idx="19">
                  <c:v>39264</c:v>
                </c:pt>
                <c:pt idx="20">
                  <c:v>39295</c:v>
                </c:pt>
                <c:pt idx="21">
                  <c:v>39326</c:v>
                </c:pt>
                <c:pt idx="22">
                  <c:v>39356</c:v>
                </c:pt>
                <c:pt idx="23">
                  <c:v>39387</c:v>
                </c:pt>
                <c:pt idx="24">
                  <c:v>39417</c:v>
                </c:pt>
                <c:pt idx="25">
                  <c:v>39448</c:v>
                </c:pt>
                <c:pt idx="26">
                  <c:v>39479</c:v>
                </c:pt>
                <c:pt idx="27">
                  <c:v>39508</c:v>
                </c:pt>
                <c:pt idx="28">
                  <c:v>39539</c:v>
                </c:pt>
                <c:pt idx="29">
                  <c:v>39569</c:v>
                </c:pt>
                <c:pt idx="30">
                  <c:v>39600</c:v>
                </c:pt>
                <c:pt idx="31">
                  <c:v>39630</c:v>
                </c:pt>
                <c:pt idx="32">
                  <c:v>39661</c:v>
                </c:pt>
                <c:pt idx="33">
                  <c:v>39692</c:v>
                </c:pt>
                <c:pt idx="34">
                  <c:v>39722</c:v>
                </c:pt>
                <c:pt idx="35">
                  <c:v>39753</c:v>
                </c:pt>
                <c:pt idx="36">
                  <c:v>39783</c:v>
                </c:pt>
                <c:pt idx="37">
                  <c:v>39814</c:v>
                </c:pt>
                <c:pt idx="38">
                  <c:v>39845</c:v>
                </c:pt>
                <c:pt idx="39">
                  <c:v>39873</c:v>
                </c:pt>
                <c:pt idx="40">
                  <c:v>39904</c:v>
                </c:pt>
                <c:pt idx="41">
                  <c:v>39934</c:v>
                </c:pt>
                <c:pt idx="42">
                  <c:v>39965</c:v>
                </c:pt>
                <c:pt idx="43">
                  <c:v>39995</c:v>
                </c:pt>
                <c:pt idx="44">
                  <c:v>40026</c:v>
                </c:pt>
                <c:pt idx="45">
                  <c:v>40057</c:v>
                </c:pt>
                <c:pt idx="46">
                  <c:v>40087</c:v>
                </c:pt>
                <c:pt idx="47">
                  <c:v>40118</c:v>
                </c:pt>
                <c:pt idx="48">
                  <c:v>40148</c:v>
                </c:pt>
                <c:pt idx="49">
                  <c:v>40179</c:v>
                </c:pt>
                <c:pt idx="50">
                  <c:v>40210</c:v>
                </c:pt>
                <c:pt idx="51">
                  <c:v>40238</c:v>
                </c:pt>
                <c:pt idx="52">
                  <c:v>40269</c:v>
                </c:pt>
                <c:pt idx="53">
                  <c:v>40299</c:v>
                </c:pt>
                <c:pt idx="54">
                  <c:v>40330</c:v>
                </c:pt>
                <c:pt idx="55">
                  <c:v>40360</c:v>
                </c:pt>
                <c:pt idx="56">
                  <c:v>40391</c:v>
                </c:pt>
                <c:pt idx="57">
                  <c:v>40422</c:v>
                </c:pt>
                <c:pt idx="58">
                  <c:v>40452</c:v>
                </c:pt>
                <c:pt idx="59">
                  <c:v>40483</c:v>
                </c:pt>
                <c:pt idx="60">
                  <c:v>40513</c:v>
                </c:pt>
                <c:pt idx="61">
                  <c:v>40544</c:v>
                </c:pt>
                <c:pt idx="62">
                  <c:v>40575</c:v>
                </c:pt>
                <c:pt idx="63">
                  <c:v>40603</c:v>
                </c:pt>
                <c:pt idx="64">
                  <c:v>40634</c:v>
                </c:pt>
                <c:pt idx="65">
                  <c:v>40664</c:v>
                </c:pt>
                <c:pt idx="66">
                  <c:v>40695</c:v>
                </c:pt>
                <c:pt idx="67">
                  <c:v>40725</c:v>
                </c:pt>
                <c:pt idx="68">
                  <c:v>40756</c:v>
                </c:pt>
                <c:pt idx="69">
                  <c:v>40787</c:v>
                </c:pt>
                <c:pt idx="70">
                  <c:v>40817</c:v>
                </c:pt>
                <c:pt idx="71">
                  <c:v>40848</c:v>
                </c:pt>
                <c:pt idx="72">
                  <c:v>40878</c:v>
                </c:pt>
                <c:pt idx="73">
                  <c:v>40909</c:v>
                </c:pt>
                <c:pt idx="74">
                  <c:v>40940</c:v>
                </c:pt>
                <c:pt idx="75">
                  <c:v>40969</c:v>
                </c:pt>
                <c:pt idx="76">
                  <c:v>41000</c:v>
                </c:pt>
                <c:pt idx="77">
                  <c:v>41030</c:v>
                </c:pt>
                <c:pt idx="78">
                  <c:v>41061</c:v>
                </c:pt>
                <c:pt idx="79">
                  <c:v>41091</c:v>
                </c:pt>
                <c:pt idx="80">
                  <c:v>41122</c:v>
                </c:pt>
                <c:pt idx="81">
                  <c:v>41153</c:v>
                </c:pt>
                <c:pt idx="82">
                  <c:v>41183</c:v>
                </c:pt>
                <c:pt idx="83">
                  <c:v>41214</c:v>
                </c:pt>
                <c:pt idx="84">
                  <c:v>41244</c:v>
                </c:pt>
                <c:pt idx="85">
                  <c:v>41275</c:v>
                </c:pt>
                <c:pt idx="86">
                  <c:v>41306</c:v>
                </c:pt>
                <c:pt idx="87">
                  <c:v>41334</c:v>
                </c:pt>
                <c:pt idx="88">
                  <c:v>41365</c:v>
                </c:pt>
                <c:pt idx="89">
                  <c:v>41395</c:v>
                </c:pt>
                <c:pt idx="90">
                  <c:v>41426</c:v>
                </c:pt>
                <c:pt idx="91">
                  <c:v>41456</c:v>
                </c:pt>
                <c:pt idx="92">
                  <c:v>41487</c:v>
                </c:pt>
                <c:pt idx="93">
                  <c:v>41518</c:v>
                </c:pt>
                <c:pt idx="94">
                  <c:v>41548</c:v>
                </c:pt>
                <c:pt idx="95">
                  <c:v>41579</c:v>
                </c:pt>
                <c:pt idx="96">
                  <c:v>41609</c:v>
                </c:pt>
                <c:pt idx="97">
                  <c:v>41640</c:v>
                </c:pt>
                <c:pt idx="98">
                  <c:v>41671</c:v>
                </c:pt>
                <c:pt idx="99">
                  <c:v>41699</c:v>
                </c:pt>
                <c:pt idx="100">
                  <c:v>41730</c:v>
                </c:pt>
                <c:pt idx="101">
                  <c:v>41760</c:v>
                </c:pt>
                <c:pt idx="102">
                  <c:v>41791</c:v>
                </c:pt>
                <c:pt idx="103">
                  <c:v>41821</c:v>
                </c:pt>
                <c:pt idx="104">
                  <c:v>41852</c:v>
                </c:pt>
                <c:pt idx="105">
                  <c:v>41883</c:v>
                </c:pt>
                <c:pt idx="106">
                  <c:v>41913</c:v>
                </c:pt>
                <c:pt idx="107">
                  <c:v>41944</c:v>
                </c:pt>
                <c:pt idx="108">
                  <c:v>41974</c:v>
                </c:pt>
                <c:pt idx="109">
                  <c:v>42005</c:v>
                </c:pt>
                <c:pt idx="110">
                  <c:v>42036</c:v>
                </c:pt>
                <c:pt idx="111">
                  <c:v>42064</c:v>
                </c:pt>
                <c:pt idx="112">
                  <c:v>42095</c:v>
                </c:pt>
                <c:pt idx="113">
                  <c:v>42125</c:v>
                </c:pt>
                <c:pt idx="114">
                  <c:v>42156</c:v>
                </c:pt>
                <c:pt idx="115">
                  <c:v>42186</c:v>
                </c:pt>
                <c:pt idx="116">
                  <c:v>42217</c:v>
                </c:pt>
                <c:pt idx="117">
                  <c:v>42248</c:v>
                </c:pt>
                <c:pt idx="118">
                  <c:v>42278</c:v>
                </c:pt>
                <c:pt idx="119">
                  <c:v>42309</c:v>
                </c:pt>
                <c:pt idx="120">
                  <c:v>42339</c:v>
                </c:pt>
                <c:pt idx="121">
                  <c:v>42370</c:v>
                </c:pt>
                <c:pt idx="122">
                  <c:v>42401</c:v>
                </c:pt>
                <c:pt idx="123">
                  <c:v>42430</c:v>
                </c:pt>
                <c:pt idx="124">
                  <c:v>42461</c:v>
                </c:pt>
                <c:pt idx="125">
                  <c:v>42491</c:v>
                </c:pt>
                <c:pt idx="126">
                  <c:v>42522</c:v>
                </c:pt>
                <c:pt idx="127">
                  <c:v>42552</c:v>
                </c:pt>
                <c:pt idx="128">
                  <c:v>42583</c:v>
                </c:pt>
                <c:pt idx="129">
                  <c:v>42614</c:v>
                </c:pt>
                <c:pt idx="130">
                  <c:v>42644</c:v>
                </c:pt>
                <c:pt idx="131">
                  <c:v>42675</c:v>
                </c:pt>
                <c:pt idx="132">
                  <c:v>42705</c:v>
                </c:pt>
                <c:pt idx="133">
                  <c:v>42736</c:v>
                </c:pt>
                <c:pt idx="134">
                  <c:v>42767</c:v>
                </c:pt>
                <c:pt idx="135">
                  <c:v>42795</c:v>
                </c:pt>
                <c:pt idx="136">
                  <c:v>42826</c:v>
                </c:pt>
                <c:pt idx="137">
                  <c:v>42856</c:v>
                </c:pt>
                <c:pt idx="138">
                  <c:v>42887</c:v>
                </c:pt>
                <c:pt idx="139">
                  <c:v>42917</c:v>
                </c:pt>
                <c:pt idx="140">
                  <c:v>42948</c:v>
                </c:pt>
                <c:pt idx="141">
                  <c:v>42979</c:v>
                </c:pt>
                <c:pt idx="142">
                  <c:v>43009</c:v>
                </c:pt>
                <c:pt idx="143">
                  <c:v>43040</c:v>
                </c:pt>
                <c:pt idx="144">
                  <c:v>43070</c:v>
                </c:pt>
                <c:pt idx="145">
                  <c:v>43101</c:v>
                </c:pt>
                <c:pt idx="146">
                  <c:v>43132</c:v>
                </c:pt>
                <c:pt idx="147">
                  <c:v>43160</c:v>
                </c:pt>
                <c:pt idx="148">
                  <c:v>43191</c:v>
                </c:pt>
                <c:pt idx="149">
                  <c:v>43221</c:v>
                </c:pt>
                <c:pt idx="150">
                  <c:v>43252</c:v>
                </c:pt>
                <c:pt idx="151">
                  <c:v>43282</c:v>
                </c:pt>
                <c:pt idx="152">
                  <c:v>43313</c:v>
                </c:pt>
                <c:pt idx="153">
                  <c:v>43344</c:v>
                </c:pt>
                <c:pt idx="154">
                  <c:v>43374</c:v>
                </c:pt>
                <c:pt idx="155">
                  <c:v>43405</c:v>
                </c:pt>
                <c:pt idx="156">
                  <c:v>43435</c:v>
                </c:pt>
                <c:pt idx="157">
                  <c:v>43466</c:v>
                </c:pt>
                <c:pt idx="158">
                  <c:v>43497</c:v>
                </c:pt>
                <c:pt idx="159">
                  <c:v>43525</c:v>
                </c:pt>
                <c:pt idx="160">
                  <c:v>43556</c:v>
                </c:pt>
                <c:pt idx="161">
                  <c:v>43586</c:v>
                </c:pt>
                <c:pt idx="162">
                  <c:v>43617</c:v>
                </c:pt>
              </c:numCache>
            </c:numRef>
          </c:cat>
          <c:val>
            <c:numRef>
              <c:f>Siniestralidad!$B$59:$FH$59</c:f>
              <c:numCache>
                <c:formatCode>#,##0.0</c:formatCode>
                <c:ptCount val="163"/>
                <c:pt idx="0">
                  <c:v>47.716171938570355</c:v>
                </c:pt>
                <c:pt idx="1">
                  <c:v>49.147613815649635</c:v>
                </c:pt>
                <c:pt idx="2">
                  <c:v>49.851240074288114</c:v>
                </c:pt>
                <c:pt idx="3">
                  <c:v>49.518609260568844</c:v>
                </c:pt>
                <c:pt idx="4">
                  <c:v>48.514272766130567</c:v>
                </c:pt>
                <c:pt idx="5">
                  <c:v>48.93143895654633</c:v>
                </c:pt>
                <c:pt idx="6">
                  <c:v>48.755250005865932</c:v>
                </c:pt>
                <c:pt idx="7">
                  <c:v>48.513544899812082</c:v>
                </c:pt>
                <c:pt idx="8">
                  <c:v>47.469949845664026</c:v>
                </c:pt>
                <c:pt idx="9">
                  <c:v>46.613980889032952</c:v>
                </c:pt>
                <c:pt idx="10">
                  <c:v>47.520385690667702</c:v>
                </c:pt>
                <c:pt idx="11">
                  <c:v>47.997218420780115</c:v>
                </c:pt>
                <c:pt idx="12">
                  <c:v>48.900468973676965</c:v>
                </c:pt>
                <c:pt idx="13">
                  <c:v>48.676368493693509</c:v>
                </c:pt>
                <c:pt idx="14">
                  <c:v>48.657288111985515</c:v>
                </c:pt>
                <c:pt idx="15">
                  <c:v>48.6793687752862</c:v>
                </c:pt>
                <c:pt idx="16">
                  <c:v>49.425255533952651</c:v>
                </c:pt>
                <c:pt idx="17">
                  <c:v>49.692011809507022</c:v>
                </c:pt>
                <c:pt idx="18">
                  <c:v>50.341743093748491</c:v>
                </c:pt>
                <c:pt idx="19">
                  <c:v>51.361284583493791</c:v>
                </c:pt>
                <c:pt idx="20">
                  <c:v>60.283525662375091</c:v>
                </c:pt>
                <c:pt idx="21">
                  <c:v>62.335212719366154</c:v>
                </c:pt>
                <c:pt idx="22">
                  <c:v>63.990679462347856</c:v>
                </c:pt>
                <c:pt idx="23">
                  <c:v>66.620774420672149</c:v>
                </c:pt>
                <c:pt idx="24">
                  <c:v>67.375270213595158</c:v>
                </c:pt>
                <c:pt idx="25">
                  <c:v>68.18562382187875</c:v>
                </c:pt>
                <c:pt idx="26">
                  <c:v>68.471101009171107</c:v>
                </c:pt>
                <c:pt idx="27">
                  <c:v>68.696868914908364</c:v>
                </c:pt>
                <c:pt idx="28">
                  <c:v>69.799836717187873</c:v>
                </c:pt>
                <c:pt idx="29">
                  <c:v>69.585909592363194</c:v>
                </c:pt>
                <c:pt idx="30">
                  <c:v>69.505796660436758</c:v>
                </c:pt>
                <c:pt idx="31">
                  <c:v>70.075339126086149</c:v>
                </c:pt>
                <c:pt idx="32">
                  <c:v>62.660674393779992</c:v>
                </c:pt>
                <c:pt idx="33">
                  <c:v>60.393429763292815</c:v>
                </c:pt>
                <c:pt idx="34">
                  <c:v>59.582554240602924</c:v>
                </c:pt>
                <c:pt idx="35">
                  <c:v>57.859924370177559</c:v>
                </c:pt>
                <c:pt idx="36">
                  <c:v>56.279640330891148</c:v>
                </c:pt>
                <c:pt idx="37">
                  <c:v>54.597105165148577</c:v>
                </c:pt>
                <c:pt idx="38">
                  <c:v>56.219242874780463</c:v>
                </c:pt>
                <c:pt idx="39">
                  <c:v>54.87463472778861</c:v>
                </c:pt>
                <c:pt idx="40">
                  <c:v>53.842588334364436</c:v>
                </c:pt>
                <c:pt idx="41">
                  <c:v>52.90347533710095</c:v>
                </c:pt>
                <c:pt idx="42">
                  <c:v>52.389186050379003</c:v>
                </c:pt>
                <c:pt idx="43">
                  <c:v>50.761435306581035</c:v>
                </c:pt>
                <c:pt idx="44">
                  <c:v>50.2841303433703</c:v>
                </c:pt>
                <c:pt idx="45">
                  <c:v>49.491750259190781</c:v>
                </c:pt>
                <c:pt idx="46">
                  <c:v>50.874443740476096</c:v>
                </c:pt>
                <c:pt idx="47">
                  <c:v>50.283243681303183</c:v>
                </c:pt>
                <c:pt idx="48">
                  <c:v>50.802359104539029</c:v>
                </c:pt>
                <c:pt idx="49">
                  <c:v>50.323594454856604</c:v>
                </c:pt>
                <c:pt idx="50">
                  <c:v>48.05084156615645</c:v>
                </c:pt>
                <c:pt idx="51">
                  <c:v>48.754483349769018</c:v>
                </c:pt>
                <c:pt idx="52">
                  <c:v>47.493184436561073</c:v>
                </c:pt>
                <c:pt idx="53">
                  <c:v>47.55415725965171</c:v>
                </c:pt>
                <c:pt idx="54">
                  <c:v>47.712995489734595</c:v>
                </c:pt>
                <c:pt idx="55">
                  <c:v>46.846815736433044</c:v>
                </c:pt>
                <c:pt idx="56">
                  <c:v>45.443473446123349</c:v>
                </c:pt>
                <c:pt idx="57">
                  <c:v>44.308591131797023</c:v>
                </c:pt>
                <c:pt idx="58">
                  <c:v>41.099012751202075</c:v>
                </c:pt>
                <c:pt idx="59">
                  <c:v>41.71057353104689</c:v>
                </c:pt>
                <c:pt idx="60">
                  <c:v>39.578143634723801</c:v>
                </c:pt>
                <c:pt idx="61">
                  <c:v>39.676818214788646</c:v>
                </c:pt>
                <c:pt idx="62">
                  <c:v>39.302372389826921</c:v>
                </c:pt>
                <c:pt idx="63">
                  <c:v>38.564065815079921</c:v>
                </c:pt>
                <c:pt idx="64">
                  <c:v>38.896627307143675</c:v>
                </c:pt>
                <c:pt idx="65">
                  <c:v>38.305321440025821</c:v>
                </c:pt>
                <c:pt idx="66">
                  <c:v>37.94154333413767</c:v>
                </c:pt>
                <c:pt idx="67">
                  <c:v>37.984545438252958</c:v>
                </c:pt>
                <c:pt idx="68">
                  <c:v>38.446340656667132</c:v>
                </c:pt>
                <c:pt idx="69">
                  <c:v>38.846667342162533</c:v>
                </c:pt>
                <c:pt idx="70">
                  <c:v>40.358212176351252</c:v>
                </c:pt>
                <c:pt idx="71">
                  <c:v>39.001027502863558</c:v>
                </c:pt>
                <c:pt idx="72">
                  <c:v>39.773039878515341</c:v>
                </c:pt>
                <c:pt idx="73">
                  <c:v>40.333683241939838</c:v>
                </c:pt>
                <c:pt idx="74">
                  <c:v>41.234163386533716</c:v>
                </c:pt>
                <c:pt idx="75">
                  <c:v>44.054285746859648</c:v>
                </c:pt>
                <c:pt idx="76">
                  <c:v>44.212115188846148</c:v>
                </c:pt>
                <c:pt idx="77">
                  <c:v>45.776975626084045</c:v>
                </c:pt>
                <c:pt idx="78">
                  <c:v>45.683382902027731</c:v>
                </c:pt>
                <c:pt idx="79">
                  <c:v>45.939831949412756</c:v>
                </c:pt>
                <c:pt idx="80">
                  <c:v>46.543596820033798</c:v>
                </c:pt>
                <c:pt idx="81">
                  <c:v>46.568624423996127</c:v>
                </c:pt>
                <c:pt idx="82">
                  <c:v>45.957037159424928</c:v>
                </c:pt>
                <c:pt idx="83">
                  <c:v>45.607648049593287</c:v>
                </c:pt>
                <c:pt idx="84">
                  <c:v>44.721497798226082</c:v>
                </c:pt>
                <c:pt idx="85">
                  <c:v>44.319531823115135</c:v>
                </c:pt>
                <c:pt idx="86">
                  <c:v>44.252850355855891</c:v>
                </c:pt>
                <c:pt idx="87">
                  <c:v>42.478030430041862</c:v>
                </c:pt>
                <c:pt idx="88">
                  <c:v>42.748529141292288</c:v>
                </c:pt>
                <c:pt idx="89">
                  <c:v>41.814298269746473</c:v>
                </c:pt>
                <c:pt idx="90">
                  <c:v>43.233137945022406</c:v>
                </c:pt>
                <c:pt idx="91">
                  <c:v>43.439174678618073</c:v>
                </c:pt>
                <c:pt idx="92">
                  <c:v>44.316048109965635</c:v>
                </c:pt>
                <c:pt idx="93">
                  <c:v>45.360527820297243</c:v>
                </c:pt>
                <c:pt idx="94">
                  <c:v>45.50385632337516</c:v>
                </c:pt>
                <c:pt idx="95">
                  <c:v>45.474298200962636</c:v>
                </c:pt>
                <c:pt idx="96">
                  <c:v>45.892536718355991</c:v>
                </c:pt>
                <c:pt idx="97">
                  <c:v>45.862638460787082</c:v>
                </c:pt>
                <c:pt idx="98">
                  <c:v>45.717327113133607</c:v>
                </c:pt>
                <c:pt idx="99">
                  <c:v>45.571991095407341</c:v>
                </c:pt>
                <c:pt idx="100">
                  <c:v>45.541275909463103</c:v>
                </c:pt>
                <c:pt idx="101">
                  <c:v>45.291303980250206</c:v>
                </c:pt>
                <c:pt idx="102">
                  <c:v>44.716302451656311</c:v>
                </c:pt>
                <c:pt idx="103">
                  <c:v>44.93860232355204</c:v>
                </c:pt>
                <c:pt idx="104">
                  <c:v>43.634353910167107</c:v>
                </c:pt>
                <c:pt idx="105">
                  <c:v>42.902630540330925</c:v>
                </c:pt>
                <c:pt idx="106">
                  <c:v>42.705822444091567</c:v>
                </c:pt>
                <c:pt idx="107">
                  <c:v>42.961572719175464</c:v>
                </c:pt>
                <c:pt idx="108">
                  <c:v>42.643967358344995</c:v>
                </c:pt>
                <c:pt idx="109">
                  <c:v>42.051369642580219</c:v>
                </c:pt>
                <c:pt idx="110">
                  <c:v>41.315842865935991</c:v>
                </c:pt>
                <c:pt idx="111">
                  <c:v>41.318399364248876</c:v>
                </c:pt>
                <c:pt idx="112">
                  <c:v>41.61528674015603</c:v>
                </c:pt>
                <c:pt idx="113">
                  <c:v>42.009537622574221</c:v>
                </c:pt>
                <c:pt idx="114">
                  <c:v>42.013983138976613</c:v>
                </c:pt>
                <c:pt idx="115">
                  <c:v>41.883599297648921</c:v>
                </c:pt>
                <c:pt idx="116">
                  <c:v>42.120973062796288</c:v>
                </c:pt>
                <c:pt idx="117">
                  <c:v>42.795435249471822</c:v>
                </c:pt>
                <c:pt idx="118">
                  <c:v>42.610484192740714</c:v>
                </c:pt>
                <c:pt idx="119">
                  <c:v>42.919770631845459</c:v>
                </c:pt>
                <c:pt idx="120">
                  <c:v>43.390499957978285</c:v>
                </c:pt>
                <c:pt idx="121">
                  <c:v>44.150265250530893</c:v>
                </c:pt>
                <c:pt idx="122">
                  <c:v>45.119467807596628</c:v>
                </c:pt>
                <c:pt idx="123">
                  <c:v>45.347009679449755</c:v>
                </c:pt>
                <c:pt idx="124">
                  <c:v>46.341622144125836</c:v>
                </c:pt>
                <c:pt idx="125">
                  <c:v>46.665077684927709</c:v>
                </c:pt>
                <c:pt idx="126">
                  <c:v>46.572119055546246</c:v>
                </c:pt>
                <c:pt idx="127">
                  <c:v>46.463284284200846</c:v>
                </c:pt>
                <c:pt idx="128">
                  <c:v>47.524810733723953</c:v>
                </c:pt>
                <c:pt idx="129">
                  <c:v>47.650225069298315</c:v>
                </c:pt>
                <c:pt idx="130">
                  <c:v>49.313861014587665</c:v>
                </c:pt>
                <c:pt idx="131">
                  <c:v>49.687713046608692</c:v>
                </c:pt>
                <c:pt idx="132">
                  <c:v>49.511186541227922</c:v>
                </c:pt>
                <c:pt idx="133">
                  <c:v>55.925358813271821</c:v>
                </c:pt>
                <c:pt idx="134">
                  <c:v>56.232681189473944</c:v>
                </c:pt>
                <c:pt idx="135">
                  <c:v>60.207870361807657</c:v>
                </c:pt>
                <c:pt idx="136">
                  <c:v>66.53769344840444</c:v>
                </c:pt>
                <c:pt idx="137">
                  <c:v>68.8046426743241</c:v>
                </c:pt>
                <c:pt idx="138">
                  <c:v>69.187520168855102</c:v>
                </c:pt>
                <c:pt idx="139">
                  <c:v>70.355774665575282</c:v>
                </c:pt>
                <c:pt idx="140">
                  <c:v>70.758402011529398</c:v>
                </c:pt>
                <c:pt idx="141">
                  <c:v>71.467463698368718</c:v>
                </c:pt>
                <c:pt idx="142">
                  <c:v>70.769693338264673</c:v>
                </c:pt>
                <c:pt idx="143">
                  <c:v>71.583263616367162</c:v>
                </c:pt>
                <c:pt idx="144">
                  <c:v>71.761226266121938</c:v>
                </c:pt>
                <c:pt idx="145">
                  <c:v>66.277538599073168</c:v>
                </c:pt>
                <c:pt idx="146">
                  <c:v>66.41889724002273</c:v>
                </c:pt>
                <c:pt idx="147">
                  <c:v>62.53873880411782</c:v>
                </c:pt>
                <c:pt idx="148">
                  <c:v>55.491028822647515</c:v>
                </c:pt>
                <c:pt idx="149">
                  <c:v>53.011006158247241</c:v>
                </c:pt>
                <c:pt idx="150">
                  <c:v>53.868332691930163</c:v>
                </c:pt>
                <c:pt idx="151">
                  <c:v>54.577361833115013</c:v>
                </c:pt>
                <c:pt idx="152">
                  <c:v>54.685256238750505</c:v>
                </c:pt>
                <c:pt idx="153">
                  <c:v>53.552438035644926</c:v>
                </c:pt>
                <c:pt idx="154">
                  <c:v>53.60354845726809</c:v>
                </c:pt>
                <c:pt idx="155">
                  <c:v>53.33113296631192</c:v>
                </c:pt>
                <c:pt idx="156">
                  <c:v>53.46141441414882</c:v>
                </c:pt>
                <c:pt idx="157">
                  <c:v>53.272026463627974</c:v>
                </c:pt>
                <c:pt idx="158">
                  <c:v>52.768695705059422</c:v>
                </c:pt>
                <c:pt idx="159">
                  <c:v>57.708185708061066</c:v>
                </c:pt>
                <c:pt idx="160">
                  <c:v>57.474612832250806</c:v>
                </c:pt>
                <c:pt idx="161">
                  <c:v>57.35392942138985</c:v>
                </c:pt>
                <c:pt idx="162">
                  <c:v>55.988813633791956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D4-43CE-8DF3-022B17A58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4542272"/>
        <c:axId val="504542832"/>
      </c:lineChart>
      <c:dateAx>
        <c:axId val="504542272"/>
        <c:scaling>
          <c:orientation val="minMax"/>
          <c:max val="43617"/>
          <c:min val="39965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rgbClr val="534F50"/>
                </a:solidFill>
                <a:latin typeface="Gibson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04542832"/>
        <c:crosses val="autoZero"/>
        <c:auto val="1"/>
        <c:lblOffset val="100"/>
        <c:baseTimeUnit val="months"/>
        <c:majorUnit val="6"/>
        <c:majorTimeUnit val="months"/>
      </c:dateAx>
      <c:valAx>
        <c:axId val="504542832"/>
        <c:scaling>
          <c:orientation val="minMax"/>
          <c:max val="10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MX" sz="900" b="1" i="0" u="none" strike="noStrike" kern="1200" baseline="0">
                <a:solidFill>
                  <a:srgbClr val="534F50"/>
                </a:solidFill>
                <a:latin typeface="Gibson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0454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es-MX" sz="1000" b="1" i="0" u="none" strike="noStrike" kern="1200" baseline="0">
          <a:solidFill>
            <a:srgbClr val="534F50"/>
          </a:solidFill>
          <a:latin typeface="Gibson" panose="02000000000000000000" pitchFamily="50" charset="0"/>
          <a:ea typeface="+mn-ea"/>
          <a:cs typeface="+mn-cs"/>
        </a:defRPr>
      </a:pPr>
      <a:endParaRPr lang="es-PE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900" b="1">
                <a:solidFill>
                  <a:schemeClr val="bg2">
                    <a:lumMod val="25000"/>
                  </a:schemeClr>
                </a:solidFill>
                <a:latin typeface="Gibson" panose="02000000000000000000" pitchFamily="50" charset="0"/>
              </a:rPr>
              <a:t>Siniestralidad Directa</a:t>
            </a:r>
            <a:r>
              <a:rPr lang="es-MX" sz="900" b="1" baseline="0">
                <a:solidFill>
                  <a:schemeClr val="bg2">
                    <a:lumMod val="25000"/>
                  </a:schemeClr>
                </a:solidFill>
                <a:latin typeface="Gibson" panose="02000000000000000000" pitchFamily="50" charset="0"/>
              </a:rPr>
              <a:t> Anualizada</a:t>
            </a:r>
          </a:p>
          <a:p>
            <a:pPr>
              <a:defRPr sz="900"/>
            </a:pPr>
            <a:r>
              <a:rPr lang="es-MX" sz="900" b="1" baseline="0">
                <a:solidFill>
                  <a:schemeClr val="bg2">
                    <a:lumMod val="25000"/>
                  </a:schemeClr>
                </a:solidFill>
                <a:latin typeface="Gibson" panose="02000000000000000000" pitchFamily="50" charset="0"/>
              </a:rPr>
              <a:t>por Ramo (%)</a:t>
            </a:r>
            <a:endParaRPr lang="es-MX" sz="900" b="1">
              <a:solidFill>
                <a:schemeClr val="bg2">
                  <a:lumMod val="25000"/>
                </a:schemeClr>
              </a:solidFill>
              <a:latin typeface="Gibson" panose="02000000000000000000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9.9106517935258098E-2"/>
          <c:y val="0.15196770063681478"/>
          <c:w val="0.87589348206474194"/>
          <c:h val="0.63194680599825293"/>
        </c:manualLayout>
      </c:layout>
      <c:lineChart>
        <c:grouping val="standard"/>
        <c:varyColors val="0"/>
        <c:ser>
          <c:idx val="1"/>
          <c:order val="0"/>
          <c:tx>
            <c:strRef>
              <c:f>Siniestralidad!$V$66</c:f>
              <c:strCache>
                <c:ptCount val="1"/>
                <c:pt idx="0">
                  <c:v>Generales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Siniestralidad!$B$1:$FH$1</c:f>
              <c:numCache>
                <c:formatCode>mmm\-yy</c:formatCode>
                <c:ptCount val="163"/>
                <c:pt idx="0">
                  <c:v>38687</c:v>
                </c:pt>
                <c:pt idx="1">
                  <c:v>38718</c:v>
                </c:pt>
                <c:pt idx="2">
                  <c:v>38749</c:v>
                </c:pt>
                <c:pt idx="3">
                  <c:v>38777</c:v>
                </c:pt>
                <c:pt idx="4">
                  <c:v>38808</c:v>
                </c:pt>
                <c:pt idx="5">
                  <c:v>38838</c:v>
                </c:pt>
                <c:pt idx="6">
                  <c:v>38869</c:v>
                </c:pt>
                <c:pt idx="7">
                  <c:v>38899</c:v>
                </c:pt>
                <c:pt idx="8">
                  <c:v>38930</c:v>
                </c:pt>
                <c:pt idx="9">
                  <c:v>38961</c:v>
                </c:pt>
                <c:pt idx="10">
                  <c:v>38991</c:v>
                </c:pt>
                <c:pt idx="11">
                  <c:v>39022</c:v>
                </c:pt>
                <c:pt idx="12">
                  <c:v>39052</c:v>
                </c:pt>
                <c:pt idx="13">
                  <c:v>39083</c:v>
                </c:pt>
                <c:pt idx="14">
                  <c:v>39114</c:v>
                </c:pt>
                <c:pt idx="15">
                  <c:v>39142</c:v>
                </c:pt>
                <c:pt idx="16">
                  <c:v>39173</c:v>
                </c:pt>
                <c:pt idx="17">
                  <c:v>39203</c:v>
                </c:pt>
                <c:pt idx="18">
                  <c:v>39234</c:v>
                </c:pt>
                <c:pt idx="19">
                  <c:v>39264</c:v>
                </c:pt>
                <c:pt idx="20">
                  <c:v>39295</c:v>
                </c:pt>
                <c:pt idx="21">
                  <c:v>39326</c:v>
                </c:pt>
                <c:pt idx="22">
                  <c:v>39356</c:v>
                </c:pt>
                <c:pt idx="23">
                  <c:v>39387</c:v>
                </c:pt>
                <c:pt idx="24">
                  <c:v>39417</c:v>
                </c:pt>
                <c:pt idx="25">
                  <c:v>39448</c:v>
                </c:pt>
                <c:pt idx="26">
                  <c:v>39479</c:v>
                </c:pt>
                <c:pt idx="27">
                  <c:v>39508</c:v>
                </c:pt>
                <c:pt idx="28">
                  <c:v>39539</c:v>
                </c:pt>
                <c:pt idx="29">
                  <c:v>39569</c:v>
                </c:pt>
                <c:pt idx="30">
                  <c:v>39600</c:v>
                </c:pt>
                <c:pt idx="31">
                  <c:v>39630</c:v>
                </c:pt>
                <c:pt idx="32">
                  <c:v>39661</c:v>
                </c:pt>
                <c:pt idx="33">
                  <c:v>39692</c:v>
                </c:pt>
                <c:pt idx="34">
                  <c:v>39722</c:v>
                </c:pt>
                <c:pt idx="35">
                  <c:v>39753</c:v>
                </c:pt>
                <c:pt idx="36">
                  <c:v>39783</c:v>
                </c:pt>
                <c:pt idx="37">
                  <c:v>39814</c:v>
                </c:pt>
                <c:pt idx="38">
                  <c:v>39845</c:v>
                </c:pt>
                <c:pt idx="39">
                  <c:v>39873</c:v>
                </c:pt>
                <c:pt idx="40">
                  <c:v>39904</c:v>
                </c:pt>
                <c:pt idx="41">
                  <c:v>39934</c:v>
                </c:pt>
                <c:pt idx="42">
                  <c:v>39965</c:v>
                </c:pt>
                <c:pt idx="43">
                  <c:v>39995</c:v>
                </c:pt>
                <c:pt idx="44">
                  <c:v>40026</c:v>
                </c:pt>
                <c:pt idx="45">
                  <c:v>40057</c:v>
                </c:pt>
                <c:pt idx="46">
                  <c:v>40087</c:v>
                </c:pt>
                <c:pt idx="47">
                  <c:v>40118</c:v>
                </c:pt>
                <c:pt idx="48">
                  <c:v>40148</c:v>
                </c:pt>
                <c:pt idx="49">
                  <c:v>40179</c:v>
                </c:pt>
                <c:pt idx="50">
                  <c:v>40210</c:v>
                </c:pt>
                <c:pt idx="51">
                  <c:v>40238</c:v>
                </c:pt>
                <c:pt idx="52">
                  <c:v>40269</c:v>
                </c:pt>
                <c:pt idx="53">
                  <c:v>40299</c:v>
                </c:pt>
                <c:pt idx="54">
                  <c:v>40330</c:v>
                </c:pt>
                <c:pt idx="55">
                  <c:v>40360</c:v>
                </c:pt>
                <c:pt idx="56">
                  <c:v>40391</c:v>
                </c:pt>
                <c:pt idx="57">
                  <c:v>40422</c:v>
                </c:pt>
                <c:pt idx="58">
                  <c:v>40452</c:v>
                </c:pt>
                <c:pt idx="59">
                  <c:v>40483</c:v>
                </c:pt>
                <c:pt idx="60">
                  <c:v>40513</c:v>
                </c:pt>
                <c:pt idx="61">
                  <c:v>40544</c:v>
                </c:pt>
                <c:pt idx="62">
                  <c:v>40575</c:v>
                </c:pt>
                <c:pt idx="63">
                  <c:v>40603</c:v>
                </c:pt>
                <c:pt idx="64">
                  <c:v>40634</c:v>
                </c:pt>
                <c:pt idx="65">
                  <c:v>40664</c:v>
                </c:pt>
                <c:pt idx="66">
                  <c:v>40695</c:v>
                </c:pt>
                <c:pt idx="67">
                  <c:v>40725</c:v>
                </c:pt>
                <c:pt idx="68">
                  <c:v>40756</c:v>
                </c:pt>
                <c:pt idx="69">
                  <c:v>40787</c:v>
                </c:pt>
                <c:pt idx="70">
                  <c:v>40817</c:v>
                </c:pt>
                <c:pt idx="71">
                  <c:v>40848</c:v>
                </c:pt>
                <c:pt idx="72">
                  <c:v>40878</c:v>
                </c:pt>
                <c:pt idx="73">
                  <c:v>40909</c:v>
                </c:pt>
                <c:pt idx="74">
                  <c:v>40940</c:v>
                </c:pt>
                <c:pt idx="75">
                  <c:v>40969</c:v>
                </c:pt>
                <c:pt idx="76">
                  <c:v>41000</c:v>
                </c:pt>
                <c:pt idx="77">
                  <c:v>41030</c:v>
                </c:pt>
                <c:pt idx="78">
                  <c:v>41061</c:v>
                </c:pt>
                <c:pt idx="79">
                  <c:v>41091</c:v>
                </c:pt>
                <c:pt idx="80">
                  <c:v>41122</c:v>
                </c:pt>
                <c:pt idx="81">
                  <c:v>41153</c:v>
                </c:pt>
                <c:pt idx="82">
                  <c:v>41183</c:v>
                </c:pt>
                <c:pt idx="83">
                  <c:v>41214</c:v>
                </c:pt>
                <c:pt idx="84">
                  <c:v>41244</c:v>
                </c:pt>
                <c:pt idx="85">
                  <c:v>41275</c:v>
                </c:pt>
                <c:pt idx="86">
                  <c:v>41306</c:v>
                </c:pt>
                <c:pt idx="87">
                  <c:v>41334</c:v>
                </c:pt>
                <c:pt idx="88">
                  <c:v>41365</c:v>
                </c:pt>
                <c:pt idx="89">
                  <c:v>41395</c:v>
                </c:pt>
                <c:pt idx="90">
                  <c:v>41426</c:v>
                </c:pt>
                <c:pt idx="91">
                  <c:v>41456</c:v>
                </c:pt>
                <c:pt idx="92">
                  <c:v>41487</c:v>
                </c:pt>
                <c:pt idx="93">
                  <c:v>41518</c:v>
                </c:pt>
                <c:pt idx="94">
                  <c:v>41548</c:v>
                </c:pt>
                <c:pt idx="95">
                  <c:v>41579</c:v>
                </c:pt>
                <c:pt idx="96">
                  <c:v>41609</c:v>
                </c:pt>
                <c:pt idx="97">
                  <c:v>41640</c:v>
                </c:pt>
                <c:pt idx="98">
                  <c:v>41671</c:v>
                </c:pt>
                <c:pt idx="99">
                  <c:v>41699</c:v>
                </c:pt>
                <c:pt idx="100">
                  <c:v>41730</c:v>
                </c:pt>
                <c:pt idx="101">
                  <c:v>41760</c:v>
                </c:pt>
                <c:pt idx="102">
                  <c:v>41791</c:v>
                </c:pt>
                <c:pt idx="103">
                  <c:v>41821</c:v>
                </c:pt>
                <c:pt idx="104">
                  <c:v>41852</c:v>
                </c:pt>
                <c:pt idx="105">
                  <c:v>41883</c:v>
                </c:pt>
                <c:pt idx="106">
                  <c:v>41913</c:v>
                </c:pt>
                <c:pt idx="107">
                  <c:v>41944</c:v>
                </c:pt>
                <c:pt idx="108">
                  <c:v>41974</c:v>
                </c:pt>
                <c:pt idx="109">
                  <c:v>42005</c:v>
                </c:pt>
                <c:pt idx="110">
                  <c:v>42036</c:v>
                </c:pt>
                <c:pt idx="111">
                  <c:v>42064</c:v>
                </c:pt>
                <c:pt idx="112">
                  <c:v>42095</c:v>
                </c:pt>
                <c:pt idx="113">
                  <c:v>42125</c:v>
                </c:pt>
                <c:pt idx="114">
                  <c:v>42156</c:v>
                </c:pt>
                <c:pt idx="115">
                  <c:v>42186</c:v>
                </c:pt>
                <c:pt idx="116">
                  <c:v>42217</c:v>
                </c:pt>
                <c:pt idx="117">
                  <c:v>42248</c:v>
                </c:pt>
                <c:pt idx="118">
                  <c:v>42278</c:v>
                </c:pt>
                <c:pt idx="119">
                  <c:v>42309</c:v>
                </c:pt>
                <c:pt idx="120">
                  <c:v>42339</c:v>
                </c:pt>
                <c:pt idx="121">
                  <c:v>42370</c:v>
                </c:pt>
                <c:pt idx="122">
                  <c:v>42401</c:v>
                </c:pt>
                <c:pt idx="123">
                  <c:v>42430</c:v>
                </c:pt>
                <c:pt idx="124">
                  <c:v>42461</c:v>
                </c:pt>
                <c:pt idx="125">
                  <c:v>42491</c:v>
                </c:pt>
                <c:pt idx="126">
                  <c:v>42522</c:v>
                </c:pt>
                <c:pt idx="127">
                  <c:v>42552</c:v>
                </c:pt>
                <c:pt idx="128">
                  <c:v>42583</c:v>
                </c:pt>
                <c:pt idx="129">
                  <c:v>42614</c:v>
                </c:pt>
                <c:pt idx="130">
                  <c:v>42644</c:v>
                </c:pt>
                <c:pt idx="131">
                  <c:v>42675</c:v>
                </c:pt>
                <c:pt idx="132">
                  <c:v>42705</c:v>
                </c:pt>
                <c:pt idx="133">
                  <c:v>42736</c:v>
                </c:pt>
                <c:pt idx="134">
                  <c:v>42767</c:v>
                </c:pt>
                <c:pt idx="135">
                  <c:v>42795</c:v>
                </c:pt>
                <c:pt idx="136">
                  <c:v>42826</c:v>
                </c:pt>
                <c:pt idx="137">
                  <c:v>42856</c:v>
                </c:pt>
                <c:pt idx="138">
                  <c:v>42887</c:v>
                </c:pt>
                <c:pt idx="139">
                  <c:v>42917</c:v>
                </c:pt>
                <c:pt idx="140">
                  <c:v>42948</c:v>
                </c:pt>
                <c:pt idx="141">
                  <c:v>42979</c:v>
                </c:pt>
                <c:pt idx="142">
                  <c:v>43009</c:v>
                </c:pt>
                <c:pt idx="143">
                  <c:v>43040</c:v>
                </c:pt>
                <c:pt idx="144">
                  <c:v>43070</c:v>
                </c:pt>
                <c:pt idx="145">
                  <c:v>43101</c:v>
                </c:pt>
                <c:pt idx="146">
                  <c:v>43132</c:v>
                </c:pt>
                <c:pt idx="147">
                  <c:v>43160</c:v>
                </c:pt>
                <c:pt idx="148">
                  <c:v>43191</c:v>
                </c:pt>
                <c:pt idx="149">
                  <c:v>43221</c:v>
                </c:pt>
                <c:pt idx="150">
                  <c:v>43252</c:v>
                </c:pt>
                <c:pt idx="151">
                  <c:v>43282</c:v>
                </c:pt>
                <c:pt idx="152">
                  <c:v>43313</c:v>
                </c:pt>
                <c:pt idx="153">
                  <c:v>43344</c:v>
                </c:pt>
                <c:pt idx="154">
                  <c:v>43374</c:v>
                </c:pt>
                <c:pt idx="155">
                  <c:v>43405</c:v>
                </c:pt>
                <c:pt idx="156">
                  <c:v>43435</c:v>
                </c:pt>
                <c:pt idx="157">
                  <c:v>43466</c:v>
                </c:pt>
                <c:pt idx="158">
                  <c:v>43497</c:v>
                </c:pt>
                <c:pt idx="159">
                  <c:v>43525</c:v>
                </c:pt>
                <c:pt idx="160">
                  <c:v>43556</c:v>
                </c:pt>
                <c:pt idx="161">
                  <c:v>43586</c:v>
                </c:pt>
                <c:pt idx="162">
                  <c:v>43617</c:v>
                </c:pt>
              </c:numCache>
            </c:numRef>
          </c:cat>
          <c:val>
            <c:numRef>
              <c:f>Siniestralidad!$B$32:$FH$32</c:f>
              <c:numCache>
                <c:formatCode>#,##0.0</c:formatCode>
                <c:ptCount val="163"/>
                <c:pt idx="0">
                  <c:v>51.837549736707331</c:v>
                </c:pt>
                <c:pt idx="1">
                  <c:v>54.866264545421082</c:v>
                </c:pt>
                <c:pt idx="2">
                  <c:v>56.500658020627093</c:v>
                </c:pt>
                <c:pt idx="3">
                  <c:v>55.110755956817606</c:v>
                </c:pt>
                <c:pt idx="4">
                  <c:v>51.405971412746808</c:v>
                </c:pt>
                <c:pt idx="5">
                  <c:v>51.790915788603122</c:v>
                </c:pt>
                <c:pt idx="6">
                  <c:v>51.647020087564222</c:v>
                </c:pt>
                <c:pt idx="7">
                  <c:v>51.029089636905056</c:v>
                </c:pt>
                <c:pt idx="8">
                  <c:v>46.900684424165213</c:v>
                </c:pt>
                <c:pt idx="9">
                  <c:v>43.842366727145929</c:v>
                </c:pt>
                <c:pt idx="10">
                  <c:v>45.734929380949566</c:v>
                </c:pt>
                <c:pt idx="11">
                  <c:v>45.644943833520315</c:v>
                </c:pt>
                <c:pt idx="12">
                  <c:v>46.9373291333727</c:v>
                </c:pt>
                <c:pt idx="13">
                  <c:v>45.200929694709394</c:v>
                </c:pt>
                <c:pt idx="14">
                  <c:v>43.679473113204651</c:v>
                </c:pt>
                <c:pt idx="15">
                  <c:v>42.94746905686781</c:v>
                </c:pt>
                <c:pt idx="16">
                  <c:v>44.964532074326527</c:v>
                </c:pt>
                <c:pt idx="17">
                  <c:v>44.85350215780943</c:v>
                </c:pt>
                <c:pt idx="18">
                  <c:v>44.81814921631716</c:v>
                </c:pt>
                <c:pt idx="19">
                  <c:v>46.243499987135763</c:v>
                </c:pt>
                <c:pt idx="20">
                  <c:v>68.522344530692365</c:v>
                </c:pt>
                <c:pt idx="21">
                  <c:v>72.08181709393341</c:v>
                </c:pt>
                <c:pt idx="22">
                  <c:v>74.898275646496657</c:v>
                </c:pt>
                <c:pt idx="23">
                  <c:v>81.321059800760537</c:v>
                </c:pt>
                <c:pt idx="24">
                  <c:v>82.420848119985237</c:v>
                </c:pt>
                <c:pt idx="25">
                  <c:v>82.752712277242821</c:v>
                </c:pt>
                <c:pt idx="26">
                  <c:v>84.034169270173663</c:v>
                </c:pt>
                <c:pt idx="27">
                  <c:v>83.630260898313026</c:v>
                </c:pt>
                <c:pt idx="28">
                  <c:v>85.340087936289649</c:v>
                </c:pt>
                <c:pt idx="29">
                  <c:v>84.304378232167807</c:v>
                </c:pt>
                <c:pt idx="30">
                  <c:v>83.54741805799452</c:v>
                </c:pt>
                <c:pt idx="31">
                  <c:v>84.87253783505902</c:v>
                </c:pt>
                <c:pt idx="32">
                  <c:v>65.753564004113301</c:v>
                </c:pt>
                <c:pt idx="33">
                  <c:v>60.314362988098402</c:v>
                </c:pt>
                <c:pt idx="34">
                  <c:v>58.643298864265191</c:v>
                </c:pt>
                <c:pt idx="35">
                  <c:v>55.034798333291015</c:v>
                </c:pt>
                <c:pt idx="36">
                  <c:v>51.582608043672295</c:v>
                </c:pt>
                <c:pt idx="37">
                  <c:v>49.639786283445815</c:v>
                </c:pt>
                <c:pt idx="38">
                  <c:v>53.617618654108469</c:v>
                </c:pt>
                <c:pt idx="39">
                  <c:v>51.648541859978756</c:v>
                </c:pt>
                <c:pt idx="40">
                  <c:v>50.434706217810223</c:v>
                </c:pt>
                <c:pt idx="41">
                  <c:v>49.320124358082495</c:v>
                </c:pt>
                <c:pt idx="42">
                  <c:v>48.418661125150074</c:v>
                </c:pt>
                <c:pt idx="43">
                  <c:v>45.113265081279337</c:v>
                </c:pt>
                <c:pt idx="44">
                  <c:v>44.755733470496807</c:v>
                </c:pt>
                <c:pt idx="45">
                  <c:v>43.020745746266698</c:v>
                </c:pt>
                <c:pt idx="46">
                  <c:v>44.945485258330571</c:v>
                </c:pt>
                <c:pt idx="47">
                  <c:v>43.196644060465289</c:v>
                </c:pt>
                <c:pt idx="48">
                  <c:v>43.984573247388212</c:v>
                </c:pt>
                <c:pt idx="49">
                  <c:v>42.645187053943907</c:v>
                </c:pt>
                <c:pt idx="50">
                  <c:v>37.740249126670179</c:v>
                </c:pt>
                <c:pt idx="51">
                  <c:v>39.360488011439735</c:v>
                </c:pt>
                <c:pt idx="52">
                  <c:v>36.71824303549171</c:v>
                </c:pt>
                <c:pt idx="53">
                  <c:v>36.669153589332929</c:v>
                </c:pt>
                <c:pt idx="54">
                  <c:v>37.433711526555633</c:v>
                </c:pt>
                <c:pt idx="55">
                  <c:v>37.449473399009989</c:v>
                </c:pt>
                <c:pt idx="56">
                  <c:v>37.399832795443714</c:v>
                </c:pt>
                <c:pt idx="57">
                  <c:v>37.946700863538602</c:v>
                </c:pt>
                <c:pt idx="58">
                  <c:v>33.772576152018686</c:v>
                </c:pt>
                <c:pt idx="59">
                  <c:v>34.777120601601148</c:v>
                </c:pt>
                <c:pt idx="60">
                  <c:v>31.518788369935585</c:v>
                </c:pt>
                <c:pt idx="61">
                  <c:v>32.937485212193721</c:v>
                </c:pt>
                <c:pt idx="62">
                  <c:v>32.438219562144475</c:v>
                </c:pt>
                <c:pt idx="63">
                  <c:v>32.006665512764371</c:v>
                </c:pt>
                <c:pt idx="64">
                  <c:v>33.398860034506818</c:v>
                </c:pt>
                <c:pt idx="65">
                  <c:v>33.009326496094289</c:v>
                </c:pt>
                <c:pt idx="66">
                  <c:v>33.431726240932171</c:v>
                </c:pt>
                <c:pt idx="67">
                  <c:v>34.415851781316626</c:v>
                </c:pt>
                <c:pt idx="68">
                  <c:v>34.440737252596826</c:v>
                </c:pt>
                <c:pt idx="69">
                  <c:v>34.656539313887421</c:v>
                </c:pt>
                <c:pt idx="70">
                  <c:v>36.788142303768751</c:v>
                </c:pt>
                <c:pt idx="71">
                  <c:v>34.541030185093888</c:v>
                </c:pt>
                <c:pt idx="72">
                  <c:v>36.228160166890419</c:v>
                </c:pt>
                <c:pt idx="73">
                  <c:v>37.332253270145898</c:v>
                </c:pt>
                <c:pt idx="74">
                  <c:v>39.431074732280699</c:v>
                </c:pt>
                <c:pt idx="75">
                  <c:v>44.245723521985539</c:v>
                </c:pt>
                <c:pt idx="76">
                  <c:v>44.169042835738409</c:v>
                </c:pt>
                <c:pt idx="77">
                  <c:v>46.919666650100851</c:v>
                </c:pt>
                <c:pt idx="78">
                  <c:v>45.981859669688681</c:v>
                </c:pt>
                <c:pt idx="79">
                  <c:v>45.338807215826698</c:v>
                </c:pt>
                <c:pt idx="80">
                  <c:v>45.595115280343563</c:v>
                </c:pt>
                <c:pt idx="81">
                  <c:v>45.245971964788737</c:v>
                </c:pt>
                <c:pt idx="82">
                  <c:v>43.655880310569742</c:v>
                </c:pt>
                <c:pt idx="83">
                  <c:v>43.782678252509683</c:v>
                </c:pt>
                <c:pt idx="84">
                  <c:v>41.888752891699617</c:v>
                </c:pt>
                <c:pt idx="85">
                  <c:v>41.168455515872502</c:v>
                </c:pt>
                <c:pt idx="86">
                  <c:v>42.090714051215208</c:v>
                </c:pt>
                <c:pt idx="87">
                  <c:v>38.03689474215701</c:v>
                </c:pt>
                <c:pt idx="88">
                  <c:v>37.816948624983823</c:v>
                </c:pt>
                <c:pt idx="89">
                  <c:v>35.740721551380894</c:v>
                </c:pt>
                <c:pt idx="90">
                  <c:v>38.287636849006901</c:v>
                </c:pt>
                <c:pt idx="91">
                  <c:v>37.81076158555036</c:v>
                </c:pt>
                <c:pt idx="92">
                  <c:v>40.029564579036617</c:v>
                </c:pt>
                <c:pt idx="93">
                  <c:v>41.688809149421679</c:v>
                </c:pt>
                <c:pt idx="94">
                  <c:v>42.003999351456521</c:v>
                </c:pt>
                <c:pt idx="95">
                  <c:v>41.507291522603389</c:v>
                </c:pt>
                <c:pt idx="96">
                  <c:v>42.987516688135024</c:v>
                </c:pt>
                <c:pt idx="97">
                  <c:v>42.551737642046412</c:v>
                </c:pt>
                <c:pt idx="98">
                  <c:v>41.445612868141588</c:v>
                </c:pt>
                <c:pt idx="99">
                  <c:v>41.390257530349977</c:v>
                </c:pt>
                <c:pt idx="100">
                  <c:v>41.666631508668381</c:v>
                </c:pt>
                <c:pt idx="101">
                  <c:v>41.592116133294141</c:v>
                </c:pt>
                <c:pt idx="102">
                  <c:v>39.672107490274641</c:v>
                </c:pt>
                <c:pt idx="103">
                  <c:v>40.151493775022971</c:v>
                </c:pt>
                <c:pt idx="104">
                  <c:v>38.181734506113727</c:v>
                </c:pt>
                <c:pt idx="105">
                  <c:v>36.448123810133772</c:v>
                </c:pt>
                <c:pt idx="106">
                  <c:v>35.738673597573289</c:v>
                </c:pt>
                <c:pt idx="107">
                  <c:v>36.130452441156116</c:v>
                </c:pt>
                <c:pt idx="108">
                  <c:v>35.629735530844961</c:v>
                </c:pt>
                <c:pt idx="109">
                  <c:v>35.208748144763256</c:v>
                </c:pt>
                <c:pt idx="110">
                  <c:v>33.339313085369135</c:v>
                </c:pt>
                <c:pt idx="111">
                  <c:v>32.837125109780899</c:v>
                </c:pt>
                <c:pt idx="112">
                  <c:v>33.855905172905246</c:v>
                </c:pt>
                <c:pt idx="113">
                  <c:v>33.792102513896744</c:v>
                </c:pt>
                <c:pt idx="114">
                  <c:v>35.469768291584529</c:v>
                </c:pt>
                <c:pt idx="115">
                  <c:v>35.264578288008039</c:v>
                </c:pt>
                <c:pt idx="116">
                  <c:v>35.014799441703438</c:v>
                </c:pt>
                <c:pt idx="117">
                  <c:v>36.603535810147022</c:v>
                </c:pt>
                <c:pt idx="118">
                  <c:v>37.212544880355487</c:v>
                </c:pt>
                <c:pt idx="119">
                  <c:v>38.098746269589476</c:v>
                </c:pt>
                <c:pt idx="120">
                  <c:v>38.288636178138248</c:v>
                </c:pt>
                <c:pt idx="121">
                  <c:v>38.47385752817425</c:v>
                </c:pt>
                <c:pt idx="122">
                  <c:v>39.98927152791579</c:v>
                </c:pt>
                <c:pt idx="123">
                  <c:v>40.599352616625808</c:v>
                </c:pt>
                <c:pt idx="124">
                  <c:v>42.254754281747616</c:v>
                </c:pt>
                <c:pt idx="125">
                  <c:v>42.394797102833579</c:v>
                </c:pt>
                <c:pt idx="126">
                  <c:v>40.643959185355968</c:v>
                </c:pt>
                <c:pt idx="127">
                  <c:v>39.934210549052466</c:v>
                </c:pt>
                <c:pt idx="128">
                  <c:v>40.963320710923107</c:v>
                </c:pt>
                <c:pt idx="129">
                  <c:v>40.148051969811647</c:v>
                </c:pt>
                <c:pt idx="130">
                  <c:v>42.666283472441251</c:v>
                </c:pt>
                <c:pt idx="131">
                  <c:v>42.29493793571401</c:v>
                </c:pt>
                <c:pt idx="132">
                  <c:v>40.154528328875202</c:v>
                </c:pt>
                <c:pt idx="133">
                  <c:v>56.017622192214567</c:v>
                </c:pt>
                <c:pt idx="134">
                  <c:v>57.0773555355387</c:v>
                </c:pt>
                <c:pt idx="135">
                  <c:v>65.667399175297561</c:v>
                </c:pt>
                <c:pt idx="136">
                  <c:v>81.998867846769727</c:v>
                </c:pt>
                <c:pt idx="137">
                  <c:v>87.419202776770049</c:v>
                </c:pt>
                <c:pt idx="138">
                  <c:v>88.509628020302998</c:v>
                </c:pt>
                <c:pt idx="139">
                  <c:v>91.712618388336381</c:v>
                </c:pt>
                <c:pt idx="140">
                  <c:v>92.711637232837305</c:v>
                </c:pt>
                <c:pt idx="141">
                  <c:v>95.199355037571678</c:v>
                </c:pt>
                <c:pt idx="142">
                  <c:v>93.502688859870219</c:v>
                </c:pt>
                <c:pt idx="143">
                  <c:v>95.565088226169166</c:v>
                </c:pt>
                <c:pt idx="144">
                  <c:v>95.84133917538648</c:v>
                </c:pt>
                <c:pt idx="145">
                  <c:v>81.171546080813272</c:v>
                </c:pt>
                <c:pt idx="146">
                  <c:v>80.822337770782084</c:v>
                </c:pt>
                <c:pt idx="147">
                  <c:v>71.34188438153771</c:v>
                </c:pt>
                <c:pt idx="148">
                  <c:v>51.87310614303</c:v>
                </c:pt>
                <c:pt idx="149">
                  <c:v>45.719981986404981</c:v>
                </c:pt>
                <c:pt idx="150">
                  <c:v>47.995381605630357</c:v>
                </c:pt>
                <c:pt idx="151">
                  <c:v>49.103162078393851</c:v>
                </c:pt>
                <c:pt idx="152">
                  <c:v>49.337723283205023</c:v>
                </c:pt>
                <c:pt idx="153">
                  <c:v>45.923288438046001</c:v>
                </c:pt>
                <c:pt idx="154">
                  <c:v>45.457751180296093</c:v>
                </c:pt>
                <c:pt idx="155">
                  <c:v>44.954358718648088</c:v>
                </c:pt>
                <c:pt idx="156">
                  <c:v>45.911813620044022</c:v>
                </c:pt>
                <c:pt idx="157">
                  <c:v>45.917594309632413</c:v>
                </c:pt>
                <c:pt idx="158">
                  <c:v>45.56121184003549</c:v>
                </c:pt>
                <c:pt idx="159">
                  <c:v>59.810659399233288</c:v>
                </c:pt>
                <c:pt idx="160">
                  <c:v>59.898146829517309</c:v>
                </c:pt>
                <c:pt idx="161">
                  <c:v>59.868606722584303</c:v>
                </c:pt>
                <c:pt idx="162">
                  <c:v>57.041768870622754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07-4F6B-9D50-9BB8719052E9}"/>
            </c:ext>
          </c:extLst>
        </c:ser>
        <c:ser>
          <c:idx val="0"/>
          <c:order val="1"/>
          <c:tx>
            <c:strRef>
              <c:f>Siniestralidad!$V$67</c:f>
              <c:strCache>
                <c:ptCount val="1"/>
                <c:pt idx="0">
                  <c:v>Acc. y Enf.</c:v>
                </c:pt>
              </c:strCache>
            </c:strRef>
          </c:tx>
          <c:spPr>
            <a:ln w="28575" cap="rnd">
              <a:solidFill>
                <a:srgbClr val="00C19F"/>
              </a:solidFill>
              <a:round/>
            </a:ln>
            <a:effectLst/>
          </c:spPr>
          <c:marker>
            <c:symbol val="none"/>
          </c:marker>
          <c:cat>
            <c:numRef>
              <c:f>Siniestralidad!$B$1:$FH$1</c:f>
              <c:numCache>
                <c:formatCode>mmm\-yy</c:formatCode>
                <c:ptCount val="163"/>
                <c:pt idx="0">
                  <c:v>38687</c:v>
                </c:pt>
                <c:pt idx="1">
                  <c:v>38718</c:v>
                </c:pt>
                <c:pt idx="2">
                  <c:v>38749</c:v>
                </c:pt>
                <c:pt idx="3">
                  <c:v>38777</c:v>
                </c:pt>
                <c:pt idx="4">
                  <c:v>38808</c:v>
                </c:pt>
                <c:pt idx="5">
                  <c:v>38838</c:v>
                </c:pt>
                <c:pt idx="6">
                  <c:v>38869</c:v>
                </c:pt>
                <c:pt idx="7">
                  <c:v>38899</c:v>
                </c:pt>
                <c:pt idx="8">
                  <c:v>38930</c:v>
                </c:pt>
                <c:pt idx="9">
                  <c:v>38961</c:v>
                </c:pt>
                <c:pt idx="10">
                  <c:v>38991</c:v>
                </c:pt>
                <c:pt idx="11">
                  <c:v>39022</c:v>
                </c:pt>
                <c:pt idx="12">
                  <c:v>39052</c:v>
                </c:pt>
                <c:pt idx="13">
                  <c:v>39083</c:v>
                </c:pt>
                <c:pt idx="14">
                  <c:v>39114</c:v>
                </c:pt>
                <c:pt idx="15">
                  <c:v>39142</c:v>
                </c:pt>
                <c:pt idx="16">
                  <c:v>39173</c:v>
                </c:pt>
                <c:pt idx="17">
                  <c:v>39203</c:v>
                </c:pt>
                <c:pt idx="18">
                  <c:v>39234</c:v>
                </c:pt>
                <c:pt idx="19">
                  <c:v>39264</c:v>
                </c:pt>
                <c:pt idx="20">
                  <c:v>39295</c:v>
                </c:pt>
                <c:pt idx="21">
                  <c:v>39326</c:v>
                </c:pt>
                <c:pt idx="22">
                  <c:v>39356</c:v>
                </c:pt>
                <c:pt idx="23">
                  <c:v>39387</c:v>
                </c:pt>
                <c:pt idx="24">
                  <c:v>39417</c:v>
                </c:pt>
                <c:pt idx="25">
                  <c:v>39448</c:v>
                </c:pt>
                <c:pt idx="26">
                  <c:v>39479</c:v>
                </c:pt>
                <c:pt idx="27">
                  <c:v>39508</c:v>
                </c:pt>
                <c:pt idx="28">
                  <c:v>39539</c:v>
                </c:pt>
                <c:pt idx="29">
                  <c:v>39569</c:v>
                </c:pt>
                <c:pt idx="30">
                  <c:v>39600</c:v>
                </c:pt>
                <c:pt idx="31">
                  <c:v>39630</c:v>
                </c:pt>
                <c:pt idx="32">
                  <c:v>39661</c:v>
                </c:pt>
                <c:pt idx="33">
                  <c:v>39692</c:v>
                </c:pt>
                <c:pt idx="34">
                  <c:v>39722</c:v>
                </c:pt>
                <c:pt idx="35">
                  <c:v>39753</c:v>
                </c:pt>
                <c:pt idx="36">
                  <c:v>39783</c:v>
                </c:pt>
                <c:pt idx="37">
                  <c:v>39814</c:v>
                </c:pt>
                <c:pt idx="38">
                  <c:v>39845</c:v>
                </c:pt>
                <c:pt idx="39">
                  <c:v>39873</c:v>
                </c:pt>
                <c:pt idx="40">
                  <c:v>39904</c:v>
                </c:pt>
                <c:pt idx="41">
                  <c:v>39934</c:v>
                </c:pt>
                <c:pt idx="42">
                  <c:v>39965</c:v>
                </c:pt>
                <c:pt idx="43">
                  <c:v>39995</c:v>
                </c:pt>
                <c:pt idx="44">
                  <c:v>40026</c:v>
                </c:pt>
                <c:pt idx="45">
                  <c:v>40057</c:v>
                </c:pt>
                <c:pt idx="46">
                  <c:v>40087</c:v>
                </c:pt>
                <c:pt idx="47">
                  <c:v>40118</c:v>
                </c:pt>
                <c:pt idx="48">
                  <c:v>40148</c:v>
                </c:pt>
                <c:pt idx="49">
                  <c:v>40179</c:v>
                </c:pt>
                <c:pt idx="50">
                  <c:v>40210</c:v>
                </c:pt>
                <c:pt idx="51">
                  <c:v>40238</c:v>
                </c:pt>
                <c:pt idx="52">
                  <c:v>40269</c:v>
                </c:pt>
                <c:pt idx="53">
                  <c:v>40299</c:v>
                </c:pt>
                <c:pt idx="54">
                  <c:v>40330</c:v>
                </c:pt>
                <c:pt idx="55">
                  <c:v>40360</c:v>
                </c:pt>
                <c:pt idx="56">
                  <c:v>40391</c:v>
                </c:pt>
                <c:pt idx="57">
                  <c:v>40422</c:v>
                </c:pt>
                <c:pt idx="58">
                  <c:v>40452</c:v>
                </c:pt>
                <c:pt idx="59">
                  <c:v>40483</c:v>
                </c:pt>
                <c:pt idx="60">
                  <c:v>40513</c:v>
                </c:pt>
                <c:pt idx="61">
                  <c:v>40544</c:v>
                </c:pt>
                <c:pt idx="62">
                  <c:v>40575</c:v>
                </c:pt>
                <c:pt idx="63">
                  <c:v>40603</c:v>
                </c:pt>
                <c:pt idx="64">
                  <c:v>40634</c:v>
                </c:pt>
                <c:pt idx="65">
                  <c:v>40664</c:v>
                </c:pt>
                <c:pt idx="66">
                  <c:v>40695</c:v>
                </c:pt>
                <c:pt idx="67">
                  <c:v>40725</c:v>
                </c:pt>
                <c:pt idx="68">
                  <c:v>40756</c:v>
                </c:pt>
                <c:pt idx="69">
                  <c:v>40787</c:v>
                </c:pt>
                <c:pt idx="70">
                  <c:v>40817</c:v>
                </c:pt>
                <c:pt idx="71">
                  <c:v>40848</c:v>
                </c:pt>
                <c:pt idx="72">
                  <c:v>40878</c:v>
                </c:pt>
                <c:pt idx="73">
                  <c:v>40909</c:v>
                </c:pt>
                <c:pt idx="74">
                  <c:v>40940</c:v>
                </c:pt>
                <c:pt idx="75">
                  <c:v>40969</c:v>
                </c:pt>
                <c:pt idx="76">
                  <c:v>41000</c:v>
                </c:pt>
                <c:pt idx="77">
                  <c:v>41030</c:v>
                </c:pt>
                <c:pt idx="78">
                  <c:v>41061</c:v>
                </c:pt>
                <c:pt idx="79">
                  <c:v>41091</c:v>
                </c:pt>
                <c:pt idx="80">
                  <c:v>41122</c:v>
                </c:pt>
                <c:pt idx="81">
                  <c:v>41153</c:v>
                </c:pt>
                <c:pt idx="82">
                  <c:v>41183</c:v>
                </c:pt>
                <c:pt idx="83">
                  <c:v>41214</c:v>
                </c:pt>
                <c:pt idx="84">
                  <c:v>41244</c:v>
                </c:pt>
                <c:pt idx="85">
                  <c:v>41275</c:v>
                </c:pt>
                <c:pt idx="86">
                  <c:v>41306</c:v>
                </c:pt>
                <c:pt idx="87">
                  <c:v>41334</c:v>
                </c:pt>
                <c:pt idx="88">
                  <c:v>41365</c:v>
                </c:pt>
                <c:pt idx="89">
                  <c:v>41395</c:v>
                </c:pt>
                <c:pt idx="90">
                  <c:v>41426</c:v>
                </c:pt>
                <c:pt idx="91">
                  <c:v>41456</c:v>
                </c:pt>
                <c:pt idx="92">
                  <c:v>41487</c:v>
                </c:pt>
                <c:pt idx="93">
                  <c:v>41518</c:v>
                </c:pt>
                <c:pt idx="94">
                  <c:v>41548</c:v>
                </c:pt>
                <c:pt idx="95">
                  <c:v>41579</c:v>
                </c:pt>
                <c:pt idx="96">
                  <c:v>41609</c:v>
                </c:pt>
                <c:pt idx="97">
                  <c:v>41640</c:v>
                </c:pt>
                <c:pt idx="98">
                  <c:v>41671</c:v>
                </c:pt>
                <c:pt idx="99">
                  <c:v>41699</c:v>
                </c:pt>
                <c:pt idx="100">
                  <c:v>41730</c:v>
                </c:pt>
                <c:pt idx="101">
                  <c:v>41760</c:v>
                </c:pt>
                <c:pt idx="102">
                  <c:v>41791</c:v>
                </c:pt>
                <c:pt idx="103">
                  <c:v>41821</c:v>
                </c:pt>
                <c:pt idx="104">
                  <c:v>41852</c:v>
                </c:pt>
                <c:pt idx="105">
                  <c:v>41883</c:v>
                </c:pt>
                <c:pt idx="106">
                  <c:v>41913</c:v>
                </c:pt>
                <c:pt idx="107">
                  <c:v>41944</c:v>
                </c:pt>
                <c:pt idx="108">
                  <c:v>41974</c:v>
                </c:pt>
                <c:pt idx="109">
                  <c:v>42005</c:v>
                </c:pt>
                <c:pt idx="110">
                  <c:v>42036</c:v>
                </c:pt>
                <c:pt idx="111">
                  <c:v>42064</c:v>
                </c:pt>
                <c:pt idx="112">
                  <c:v>42095</c:v>
                </c:pt>
                <c:pt idx="113">
                  <c:v>42125</c:v>
                </c:pt>
                <c:pt idx="114">
                  <c:v>42156</c:v>
                </c:pt>
                <c:pt idx="115">
                  <c:v>42186</c:v>
                </c:pt>
                <c:pt idx="116">
                  <c:v>42217</c:v>
                </c:pt>
                <c:pt idx="117">
                  <c:v>42248</c:v>
                </c:pt>
                <c:pt idx="118">
                  <c:v>42278</c:v>
                </c:pt>
                <c:pt idx="119">
                  <c:v>42309</c:v>
                </c:pt>
                <c:pt idx="120">
                  <c:v>42339</c:v>
                </c:pt>
                <c:pt idx="121">
                  <c:v>42370</c:v>
                </c:pt>
                <c:pt idx="122">
                  <c:v>42401</c:v>
                </c:pt>
                <c:pt idx="123">
                  <c:v>42430</c:v>
                </c:pt>
                <c:pt idx="124">
                  <c:v>42461</c:v>
                </c:pt>
                <c:pt idx="125">
                  <c:v>42491</c:v>
                </c:pt>
                <c:pt idx="126">
                  <c:v>42522</c:v>
                </c:pt>
                <c:pt idx="127">
                  <c:v>42552</c:v>
                </c:pt>
                <c:pt idx="128">
                  <c:v>42583</c:v>
                </c:pt>
                <c:pt idx="129">
                  <c:v>42614</c:v>
                </c:pt>
                <c:pt idx="130">
                  <c:v>42644</c:v>
                </c:pt>
                <c:pt idx="131">
                  <c:v>42675</c:v>
                </c:pt>
                <c:pt idx="132">
                  <c:v>42705</c:v>
                </c:pt>
                <c:pt idx="133">
                  <c:v>42736</c:v>
                </c:pt>
                <c:pt idx="134">
                  <c:v>42767</c:v>
                </c:pt>
                <c:pt idx="135">
                  <c:v>42795</c:v>
                </c:pt>
                <c:pt idx="136">
                  <c:v>42826</c:v>
                </c:pt>
                <c:pt idx="137">
                  <c:v>42856</c:v>
                </c:pt>
                <c:pt idx="138">
                  <c:v>42887</c:v>
                </c:pt>
                <c:pt idx="139">
                  <c:v>42917</c:v>
                </c:pt>
                <c:pt idx="140">
                  <c:v>42948</c:v>
                </c:pt>
                <c:pt idx="141">
                  <c:v>42979</c:v>
                </c:pt>
                <c:pt idx="142">
                  <c:v>43009</c:v>
                </c:pt>
                <c:pt idx="143">
                  <c:v>43040</c:v>
                </c:pt>
                <c:pt idx="144">
                  <c:v>43070</c:v>
                </c:pt>
                <c:pt idx="145">
                  <c:v>43101</c:v>
                </c:pt>
                <c:pt idx="146">
                  <c:v>43132</c:v>
                </c:pt>
                <c:pt idx="147">
                  <c:v>43160</c:v>
                </c:pt>
                <c:pt idx="148">
                  <c:v>43191</c:v>
                </c:pt>
                <c:pt idx="149">
                  <c:v>43221</c:v>
                </c:pt>
                <c:pt idx="150">
                  <c:v>43252</c:v>
                </c:pt>
                <c:pt idx="151">
                  <c:v>43282</c:v>
                </c:pt>
                <c:pt idx="152">
                  <c:v>43313</c:v>
                </c:pt>
                <c:pt idx="153">
                  <c:v>43344</c:v>
                </c:pt>
                <c:pt idx="154">
                  <c:v>43374</c:v>
                </c:pt>
                <c:pt idx="155">
                  <c:v>43405</c:v>
                </c:pt>
                <c:pt idx="156">
                  <c:v>43435</c:v>
                </c:pt>
                <c:pt idx="157">
                  <c:v>43466</c:v>
                </c:pt>
                <c:pt idx="158">
                  <c:v>43497</c:v>
                </c:pt>
                <c:pt idx="159">
                  <c:v>43525</c:v>
                </c:pt>
                <c:pt idx="160">
                  <c:v>43556</c:v>
                </c:pt>
                <c:pt idx="161">
                  <c:v>43586</c:v>
                </c:pt>
                <c:pt idx="162">
                  <c:v>43617</c:v>
                </c:pt>
              </c:numCache>
            </c:numRef>
          </c:cat>
          <c:val>
            <c:numRef>
              <c:f>Siniestralidad!$B$37:$FH$37</c:f>
              <c:numCache>
                <c:formatCode>#,##0.0</c:formatCode>
                <c:ptCount val="163"/>
                <c:pt idx="0">
                  <c:v>65.221246800941472</c:v>
                </c:pt>
                <c:pt idx="1">
                  <c:v>64.175033586117507</c:v>
                </c:pt>
                <c:pt idx="2">
                  <c:v>64.094294210203486</c:v>
                </c:pt>
                <c:pt idx="3">
                  <c:v>64.761308607556472</c:v>
                </c:pt>
                <c:pt idx="4">
                  <c:v>64.593718638435092</c:v>
                </c:pt>
                <c:pt idx="5">
                  <c:v>64.98997369723169</c:v>
                </c:pt>
                <c:pt idx="6">
                  <c:v>64.036322534670134</c:v>
                </c:pt>
                <c:pt idx="7">
                  <c:v>63.738592297725241</c:v>
                </c:pt>
                <c:pt idx="8">
                  <c:v>63.835155199990034</c:v>
                </c:pt>
                <c:pt idx="9">
                  <c:v>63.672322184062516</c:v>
                </c:pt>
                <c:pt idx="10">
                  <c:v>63.755744633727694</c:v>
                </c:pt>
                <c:pt idx="11">
                  <c:v>65.025410131870231</c:v>
                </c:pt>
                <c:pt idx="12">
                  <c:v>66.732404822232624</c:v>
                </c:pt>
                <c:pt idx="13">
                  <c:v>67.238437023648984</c:v>
                </c:pt>
                <c:pt idx="14">
                  <c:v>66.959537422163933</c:v>
                </c:pt>
                <c:pt idx="15">
                  <c:v>67.643719364037153</c:v>
                </c:pt>
                <c:pt idx="16">
                  <c:v>67.689226517109773</c:v>
                </c:pt>
                <c:pt idx="17">
                  <c:v>67.290851424491507</c:v>
                </c:pt>
                <c:pt idx="18">
                  <c:v>68.172609666404</c:v>
                </c:pt>
                <c:pt idx="19">
                  <c:v>69.502865700920225</c:v>
                </c:pt>
                <c:pt idx="20">
                  <c:v>69.473507525317515</c:v>
                </c:pt>
                <c:pt idx="21">
                  <c:v>70.289338818284193</c:v>
                </c:pt>
                <c:pt idx="22">
                  <c:v>70.604993445260106</c:v>
                </c:pt>
                <c:pt idx="23">
                  <c:v>69.811605589174874</c:v>
                </c:pt>
                <c:pt idx="24">
                  <c:v>69.33037851651757</c:v>
                </c:pt>
                <c:pt idx="25">
                  <c:v>70.011968622713539</c:v>
                </c:pt>
                <c:pt idx="26">
                  <c:v>70.892700158240501</c:v>
                </c:pt>
                <c:pt idx="27">
                  <c:v>70.702858503212241</c:v>
                </c:pt>
                <c:pt idx="28">
                  <c:v>72.864505572515924</c:v>
                </c:pt>
                <c:pt idx="29">
                  <c:v>72.807944321525184</c:v>
                </c:pt>
                <c:pt idx="30">
                  <c:v>73.1729683972912</c:v>
                </c:pt>
                <c:pt idx="31">
                  <c:v>71.792287419495608</c:v>
                </c:pt>
                <c:pt idx="32">
                  <c:v>70.625326491104076</c:v>
                </c:pt>
                <c:pt idx="33">
                  <c:v>69.389511846312203</c:v>
                </c:pt>
                <c:pt idx="34">
                  <c:v>67.475884993320378</c:v>
                </c:pt>
                <c:pt idx="35">
                  <c:v>65.809238920405093</c:v>
                </c:pt>
                <c:pt idx="36">
                  <c:v>64.823384550743754</c:v>
                </c:pt>
                <c:pt idx="37">
                  <c:v>63.14998077717182</c:v>
                </c:pt>
                <c:pt idx="38">
                  <c:v>62.131058171620921</c:v>
                </c:pt>
                <c:pt idx="39">
                  <c:v>61.333984030351154</c:v>
                </c:pt>
                <c:pt idx="40">
                  <c:v>58.692055665488041</c:v>
                </c:pt>
                <c:pt idx="41">
                  <c:v>57.686824355354638</c:v>
                </c:pt>
                <c:pt idx="42">
                  <c:v>56.972838842746619</c:v>
                </c:pt>
                <c:pt idx="43">
                  <c:v>56.243203508767394</c:v>
                </c:pt>
                <c:pt idx="44">
                  <c:v>56.039622192724678</c:v>
                </c:pt>
                <c:pt idx="45">
                  <c:v>55.583657636680918</c:v>
                </c:pt>
                <c:pt idx="46">
                  <c:v>56.561275969040828</c:v>
                </c:pt>
                <c:pt idx="47">
                  <c:v>57.018175925002488</c:v>
                </c:pt>
                <c:pt idx="48">
                  <c:v>56.603815392796861</c:v>
                </c:pt>
                <c:pt idx="49">
                  <c:v>55.900387783296559</c:v>
                </c:pt>
                <c:pt idx="50">
                  <c:v>55.55215240475313</c:v>
                </c:pt>
                <c:pt idx="51">
                  <c:v>54.899316065876768</c:v>
                </c:pt>
                <c:pt idx="52">
                  <c:v>54.717363335909639</c:v>
                </c:pt>
                <c:pt idx="53">
                  <c:v>54.385187373811981</c:v>
                </c:pt>
                <c:pt idx="54">
                  <c:v>53.869907906350448</c:v>
                </c:pt>
                <c:pt idx="55">
                  <c:v>53.263955262423643</c:v>
                </c:pt>
                <c:pt idx="56">
                  <c:v>52.804597051214998</c:v>
                </c:pt>
                <c:pt idx="57">
                  <c:v>52.869772293815785</c:v>
                </c:pt>
                <c:pt idx="58">
                  <c:v>52.447291918191141</c:v>
                </c:pt>
                <c:pt idx="59">
                  <c:v>51.768331858810292</c:v>
                </c:pt>
                <c:pt idx="60">
                  <c:v>51.891819649154073</c:v>
                </c:pt>
                <c:pt idx="61">
                  <c:v>51.793508104353279</c:v>
                </c:pt>
                <c:pt idx="62">
                  <c:v>51.57698146935472</c:v>
                </c:pt>
                <c:pt idx="63">
                  <c:v>51.037057213408289</c:v>
                </c:pt>
                <c:pt idx="64">
                  <c:v>50.661115006430045</c:v>
                </c:pt>
                <c:pt idx="65">
                  <c:v>51.022674056859927</c:v>
                </c:pt>
                <c:pt idx="66">
                  <c:v>51.079887639221347</c:v>
                </c:pt>
                <c:pt idx="67">
                  <c:v>51.283996063828738</c:v>
                </c:pt>
                <c:pt idx="68">
                  <c:v>51.910919011577192</c:v>
                </c:pt>
                <c:pt idx="69">
                  <c:v>51.872962244158884</c:v>
                </c:pt>
                <c:pt idx="70">
                  <c:v>51.917670178468192</c:v>
                </c:pt>
                <c:pt idx="71">
                  <c:v>51.623822834162866</c:v>
                </c:pt>
                <c:pt idx="72">
                  <c:v>50.996918634264624</c:v>
                </c:pt>
                <c:pt idx="73">
                  <c:v>51.414961735053787</c:v>
                </c:pt>
                <c:pt idx="74">
                  <c:v>51.494645936272875</c:v>
                </c:pt>
                <c:pt idx="75">
                  <c:v>52.012434403902674</c:v>
                </c:pt>
                <c:pt idx="76">
                  <c:v>52.177356468730721</c:v>
                </c:pt>
                <c:pt idx="77">
                  <c:v>51.927767043386822</c:v>
                </c:pt>
                <c:pt idx="78">
                  <c:v>51.87500435145428</c:v>
                </c:pt>
                <c:pt idx="79">
                  <c:v>52.297388804583932</c:v>
                </c:pt>
                <c:pt idx="80">
                  <c:v>52.524388769316346</c:v>
                </c:pt>
                <c:pt idx="81">
                  <c:v>52.38092043343832</c:v>
                </c:pt>
                <c:pt idx="82">
                  <c:v>52.653296747027682</c:v>
                </c:pt>
                <c:pt idx="83">
                  <c:v>52.834318149396722</c:v>
                </c:pt>
                <c:pt idx="84">
                  <c:v>52.997118075012096</c:v>
                </c:pt>
                <c:pt idx="85">
                  <c:v>53.529427473499943</c:v>
                </c:pt>
                <c:pt idx="86">
                  <c:v>53.349196590468672</c:v>
                </c:pt>
                <c:pt idx="87">
                  <c:v>52.790641569122542</c:v>
                </c:pt>
                <c:pt idx="88">
                  <c:v>53.455526724366784</c:v>
                </c:pt>
                <c:pt idx="89">
                  <c:v>54.008497781803001</c:v>
                </c:pt>
                <c:pt idx="90">
                  <c:v>54.800818141644704</c:v>
                </c:pt>
                <c:pt idx="91">
                  <c:v>55.058927442609608</c:v>
                </c:pt>
                <c:pt idx="92">
                  <c:v>54.795605901625301</c:v>
                </c:pt>
                <c:pt idx="93">
                  <c:v>54.804595214838805</c:v>
                </c:pt>
                <c:pt idx="94">
                  <c:v>55.365851214493759</c:v>
                </c:pt>
                <c:pt idx="95">
                  <c:v>55.964268821933274</c:v>
                </c:pt>
                <c:pt idx="96">
                  <c:v>56.374173947063852</c:v>
                </c:pt>
                <c:pt idx="97">
                  <c:v>56.184817374650677</c:v>
                </c:pt>
                <c:pt idx="98">
                  <c:v>56.38768801060926</c:v>
                </c:pt>
                <c:pt idx="99">
                  <c:v>56.799492465378378</c:v>
                </c:pt>
                <c:pt idx="100">
                  <c:v>56.718306698510915</c:v>
                </c:pt>
                <c:pt idx="101">
                  <c:v>56.832848028686954</c:v>
                </c:pt>
                <c:pt idx="102">
                  <c:v>56.072275869959363</c:v>
                </c:pt>
                <c:pt idx="103">
                  <c:v>55.942452636402415</c:v>
                </c:pt>
                <c:pt idx="104">
                  <c:v>56.235406182630697</c:v>
                </c:pt>
                <c:pt idx="105">
                  <c:v>56.168475196411336</c:v>
                </c:pt>
                <c:pt idx="106">
                  <c:v>56.189557610165423</c:v>
                </c:pt>
                <c:pt idx="107">
                  <c:v>55.594369298884359</c:v>
                </c:pt>
                <c:pt idx="108">
                  <c:v>54.50257487049015</c:v>
                </c:pt>
                <c:pt idx="109">
                  <c:v>53.555672601500618</c:v>
                </c:pt>
                <c:pt idx="110">
                  <c:v>53.315178206705042</c:v>
                </c:pt>
                <c:pt idx="111">
                  <c:v>52.032133865129516</c:v>
                </c:pt>
                <c:pt idx="112">
                  <c:v>51.685787155045404</c:v>
                </c:pt>
                <c:pt idx="113">
                  <c:v>51.120167617330701</c:v>
                </c:pt>
                <c:pt idx="114">
                  <c:v>51.121730073348246</c:v>
                </c:pt>
                <c:pt idx="115">
                  <c:v>51.267283909183959</c:v>
                </c:pt>
                <c:pt idx="116">
                  <c:v>50.826253376429918</c:v>
                </c:pt>
                <c:pt idx="117">
                  <c:v>50.8890199578072</c:v>
                </c:pt>
                <c:pt idx="118">
                  <c:v>50.612860942378454</c:v>
                </c:pt>
                <c:pt idx="119">
                  <c:v>51.107002968043815</c:v>
                </c:pt>
                <c:pt idx="120">
                  <c:v>52.392258092359654</c:v>
                </c:pt>
                <c:pt idx="121">
                  <c:v>52.854353688175635</c:v>
                </c:pt>
                <c:pt idx="122">
                  <c:v>53.216847846974872</c:v>
                </c:pt>
                <c:pt idx="123">
                  <c:v>53.81856016410449</c:v>
                </c:pt>
                <c:pt idx="124">
                  <c:v>54.062618699126055</c:v>
                </c:pt>
                <c:pt idx="125">
                  <c:v>54.285466307483098</c:v>
                </c:pt>
                <c:pt idx="126">
                  <c:v>55.045957415164267</c:v>
                </c:pt>
                <c:pt idx="127">
                  <c:v>55.135865259956105</c:v>
                </c:pt>
                <c:pt idx="128">
                  <c:v>55.366890011068072</c:v>
                </c:pt>
                <c:pt idx="129">
                  <c:v>55.874573683817509</c:v>
                </c:pt>
                <c:pt idx="130">
                  <c:v>56.528927119316165</c:v>
                </c:pt>
                <c:pt idx="131">
                  <c:v>56.472293795212799</c:v>
                </c:pt>
                <c:pt idx="132">
                  <c:v>56.715426658857929</c:v>
                </c:pt>
                <c:pt idx="133">
                  <c:v>57.18423765089571</c:v>
                </c:pt>
                <c:pt idx="134">
                  <c:v>57.231824530255935</c:v>
                </c:pt>
                <c:pt idx="135">
                  <c:v>57.634536838320649</c:v>
                </c:pt>
                <c:pt idx="136">
                  <c:v>57.516318152724921</c:v>
                </c:pt>
                <c:pt idx="137">
                  <c:v>57.968307461489765</c:v>
                </c:pt>
                <c:pt idx="138">
                  <c:v>58.317999384082611</c:v>
                </c:pt>
                <c:pt idx="139">
                  <c:v>58.404035493653204</c:v>
                </c:pt>
                <c:pt idx="140">
                  <c:v>58.888857039189027</c:v>
                </c:pt>
                <c:pt idx="141">
                  <c:v>58.678069289686782</c:v>
                </c:pt>
                <c:pt idx="142">
                  <c:v>58.434255005706689</c:v>
                </c:pt>
                <c:pt idx="143">
                  <c:v>58.958924770466467</c:v>
                </c:pt>
                <c:pt idx="144">
                  <c:v>59.652728730279705</c:v>
                </c:pt>
                <c:pt idx="145">
                  <c:v>59.048876765499145</c:v>
                </c:pt>
                <c:pt idx="146">
                  <c:v>59.508996187417381</c:v>
                </c:pt>
                <c:pt idx="147">
                  <c:v>59.487229371162698</c:v>
                </c:pt>
                <c:pt idx="148">
                  <c:v>59.685620188829581</c:v>
                </c:pt>
                <c:pt idx="149">
                  <c:v>59.459281914577112</c:v>
                </c:pt>
                <c:pt idx="150">
                  <c:v>58.916999180515816</c:v>
                </c:pt>
                <c:pt idx="151">
                  <c:v>58.901685397006297</c:v>
                </c:pt>
                <c:pt idx="152">
                  <c:v>59.414100255508487</c:v>
                </c:pt>
                <c:pt idx="153">
                  <c:v>59.945245047237918</c:v>
                </c:pt>
                <c:pt idx="154">
                  <c:v>60.284571905087745</c:v>
                </c:pt>
                <c:pt idx="155">
                  <c:v>61.025883155847659</c:v>
                </c:pt>
                <c:pt idx="156">
                  <c:v>61.407728944294767</c:v>
                </c:pt>
                <c:pt idx="157">
                  <c:v>62.304823899582672</c:v>
                </c:pt>
                <c:pt idx="158">
                  <c:v>61.986805415292437</c:v>
                </c:pt>
                <c:pt idx="159">
                  <c:v>62.055161431643043</c:v>
                </c:pt>
                <c:pt idx="160">
                  <c:v>62.009111857188948</c:v>
                </c:pt>
                <c:pt idx="161">
                  <c:v>62.285670824010197</c:v>
                </c:pt>
                <c:pt idx="162">
                  <c:v>63.300571607618352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07-4F6B-9D50-9BB8719052E9}"/>
            </c:ext>
          </c:extLst>
        </c:ser>
        <c:ser>
          <c:idx val="2"/>
          <c:order val="2"/>
          <c:tx>
            <c:strRef>
              <c:f>Siniestralidad!$V$68</c:f>
              <c:strCache>
                <c:ptCount val="1"/>
                <c:pt idx="0">
                  <c:v>Vida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Siniestralidad!$B$1:$FH$1</c:f>
              <c:numCache>
                <c:formatCode>mmm\-yy</c:formatCode>
                <c:ptCount val="163"/>
                <c:pt idx="0">
                  <c:v>38687</c:v>
                </c:pt>
                <c:pt idx="1">
                  <c:v>38718</c:v>
                </c:pt>
                <c:pt idx="2">
                  <c:v>38749</c:v>
                </c:pt>
                <c:pt idx="3">
                  <c:v>38777</c:v>
                </c:pt>
                <c:pt idx="4">
                  <c:v>38808</c:v>
                </c:pt>
                <c:pt idx="5">
                  <c:v>38838</c:v>
                </c:pt>
                <c:pt idx="6">
                  <c:v>38869</c:v>
                </c:pt>
                <c:pt idx="7">
                  <c:v>38899</c:v>
                </c:pt>
                <c:pt idx="8">
                  <c:v>38930</c:v>
                </c:pt>
                <c:pt idx="9">
                  <c:v>38961</c:v>
                </c:pt>
                <c:pt idx="10">
                  <c:v>38991</c:v>
                </c:pt>
                <c:pt idx="11">
                  <c:v>39022</c:v>
                </c:pt>
                <c:pt idx="12">
                  <c:v>39052</c:v>
                </c:pt>
                <c:pt idx="13">
                  <c:v>39083</c:v>
                </c:pt>
                <c:pt idx="14">
                  <c:v>39114</c:v>
                </c:pt>
                <c:pt idx="15">
                  <c:v>39142</c:v>
                </c:pt>
                <c:pt idx="16">
                  <c:v>39173</c:v>
                </c:pt>
                <c:pt idx="17">
                  <c:v>39203</c:v>
                </c:pt>
                <c:pt idx="18">
                  <c:v>39234</c:v>
                </c:pt>
                <c:pt idx="19">
                  <c:v>39264</c:v>
                </c:pt>
                <c:pt idx="20">
                  <c:v>39295</c:v>
                </c:pt>
                <c:pt idx="21">
                  <c:v>39326</c:v>
                </c:pt>
                <c:pt idx="22">
                  <c:v>39356</c:v>
                </c:pt>
                <c:pt idx="23">
                  <c:v>39387</c:v>
                </c:pt>
                <c:pt idx="24">
                  <c:v>39417</c:v>
                </c:pt>
                <c:pt idx="25">
                  <c:v>39448</c:v>
                </c:pt>
                <c:pt idx="26">
                  <c:v>39479</c:v>
                </c:pt>
                <c:pt idx="27">
                  <c:v>39508</c:v>
                </c:pt>
                <c:pt idx="28">
                  <c:v>39539</c:v>
                </c:pt>
                <c:pt idx="29">
                  <c:v>39569</c:v>
                </c:pt>
                <c:pt idx="30">
                  <c:v>39600</c:v>
                </c:pt>
                <c:pt idx="31">
                  <c:v>39630</c:v>
                </c:pt>
                <c:pt idx="32">
                  <c:v>39661</c:v>
                </c:pt>
                <c:pt idx="33">
                  <c:v>39692</c:v>
                </c:pt>
                <c:pt idx="34">
                  <c:v>39722</c:v>
                </c:pt>
                <c:pt idx="35">
                  <c:v>39753</c:v>
                </c:pt>
                <c:pt idx="36">
                  <c:v>39783</c:v>
                </c:pt>
                <c:pt idx="37">
                  <c:v>39814</c:v>
                </c:pt>
                <c:pt idx="38">
                  <c:v>39845</c:v>
                </c:pt>
                <c:pt idx="39">
                  <c:v>39873</c:v>
                </c:pt>
                <c:pt idx="40">
                  <c:v>39904</c:v>
                </c:pt>
                <c:pt idx="41">
                  <c:v>39934</c:v>
                </c:pt>
                <c:pt idx="42">
                  <c:v>39965</c:v>
                </c:pt>
                <c:pt idx="43">
                  <c:v>39995</c:v>
                </c:pt>
                <c:pt idx="44">
                  <c:v>40026</c:v>
                </c:pt>
                <c:pt idx="45">
                  <c:v>40057</c:v>
                </c:pt>
                <c:pt idx="46">
                  <c:v>40087</c:v>
                </c:pt>
                <c:pt idx="47">
                  <c:v>40118</c:v>
                </c:pt>
                <c:pt idx="48">
                  <c:v>40148</c:v>
                </c:pt>
                <c:pt idx="49">
                  <c:v>40179</c:v>
                </c:pt>
                <c:pt idx="50">
                  <c:v>40210</c:v>
                </c:pt>
                <c:pt idx="51">
                  <c:v>40238</c:v>
                </c:pt>
                <c:pt idx="52">
                  <c:v>40269</c:v>
                </c:pt>
                <c:pt idx="53">
                  <c:v>40299</c:v>
                </c:pt>
                <c:pt idx="54">
                  <c:v>40330</c:v>
                </c:pt>
                <c:pt idx="55">
                  <c:v>40360</c:v>
                </c:pt>
                <c:pt idx="56">
                  <c:v>40391</c:v>
                </c:pt>
                <c:pt idx="57">
                  <c:v>40422</c:v>
                </c:pt>
                <c:pt idx="58">
                  <c:v>40452</c:v>
                </c:pt>
                <c:pt idx="59">
                  <c:v>40483</c:v>
                </c:pt>
                <c:pt idx="60">
                  <c:v>40513</c:v>
                </c:pt>
                <c:pt idx="61">
                  <c:v>40544</c:v>
                </c:pt>
                <c:pt idx="62">
                  <c:v>40575</c:v>
                </c:pt>
                <c:pt idx="63">
                  <c:v>40603</c:v>
                </c:pt>
                <c:pt idx="64">
                  <c:v>40634</c:v>
                </c:pt>
                <c:pt idx="65">
                  <c:v>40664</c:v>
                </c:pt>
                <c:pt idx="66">
                  <c:v>40695</c:v>
                </c:pt>
                <c:pt idx="67">
                  <c:v>40725</c:v>
                </c:pt>
                <c:pt idx="68">
                  <c:v>40756</c:v>
                </c:pt>
                <c:pt idx="69">
                  <c:v>40787</c:v>
                </c:pt>
                <c:pt idx="70">
                  <c:v>40817</c:v>
                </c:pt>
                <c:pt idx="71">
                  <c:v>40848</c:v>
                </c:pt>
                <c:pt idx="72">
                  <c:v>40878</c:v>
                </c:pt>
                <c:pt idx="73">
                  <c:v>40909</c:v>
                </c:pt>
                <c:pt idx="74">
                  <c:v>40940</c:v>
                </c:pt>
                <c:pt idx="75">
                  <c:v>40969</c:v>
                </c:pt>
                <c:pt idx="76">
                  <c:v>41000</c:v>
                </c:pt>
                <c:pt idx="77">
                  <c:v>41030</c:v>
                </c:pt>
                <c:pt idx="78">
                  <c:v>41061</c:v>
                </c:pt>
                <c:pt idx="79">
                  <c:v>41091</c:v>
                </c:pt>
                <c:pt idx="80">
                  <c:v>41122</c:v>
                </c:pt>
                <c:pt idx="81">
                  <c:v>41153</c:v>
                </c:pt>
                <c:pt idx="82">
                  <c:v>41183</c:v>
                </c:pt>
                <c:pt idx="83">
                  <c:v>41214</c:v>
                </c:pt>
                <c:pt idx="84">
                  <c:v>41244</c:v>
                </c:pt>
                <c:pt idx="85">
                  <c:v>41275</c:v>
                </c:pt>
                <c:pt idx="86">
                  <c:v>41306</c:v>
                </c:pt>
                <c:pt idx="87">
                  <c:v>41334</c:v>
                </c:pt>
                <c:pt idx="88">
                  <c:v>41365</c:v>
                </c:pt>
                <c:pt idx="89">
                  <c:v>41395</c:v>
                </c:pt>
                <c:pt idx="90">
                  <c:v>41426</c:v>
                </c:pt>
                <c:pt idx="91">
                  <c:v>41456</c:v>
                </c:pt>
                <c:pt idx="92">
                  <c:v>41487</c:v>
                </c:pt>
                <c:pt idx="93">
                  <c:v>41518</c:v>
                </c:pt>
                <c:pt idx="94">
                  <c:v>41548</c:v>
                </c:pt>
                <c:pt idx="95">
                  <c:v>41579</c:v>
                </c:pt>
                <c:pt idx="96">
                  <c:v>41609</c:v>
                </c:pt>
                <c:pt idx="97">
                  <c:v>41640</c:v>
                </c:pt>
                <c:pt idx="98">
                  <c:v>41671</c:v>
                </c:pt>
                <c:pt idx="99">
                  <c:v>41699</c:v>
                </c:pt>
                <c:pt idx="100">
                  <c:v>41730</c:v>
                </c:pt>
                <c:pt idx="101">
                  <c:v>41760</c:v>
                </c:pt>
                <c:pt idx="102">
                  <c:v>41791</c:v>
                </c:pt>
                <c:pt idx="103">
                  <c:v>41821</c:v>
                </c:pt>
                <c:pt idx="104">
                  <c:v>41852</c:v>
                </c:pt>
                <c:pt idx="105">
                  <c:v>41883</c:v>
                </c:pt>
                <c:pt idx="106">
                  <c:v>41913</c:v>
                </c:pt>
                <c:pt idx="107">
                  <c:v>41944</c:v>
                </c:pt>
                <c:pt idx="108">
                  <c:v>41974</c:v>
                </c:pt>
                <c:pt idx="109">
                  <c:v>42005</c:v>
                </c:pt>
                <c:pt idx="110">
                  <c:v>42036</c:v>
                </c:pt>
                <c:pt idx="111">
                  <c:v>42064</c:v>
                </c:pt>
                <c:pt idx="112">
                  <c:v>42095</c:v>
                </c:pt>
                <c:pt idx="113">
                  <c:v>42125</c:v>
                </c:pt>
                <c:pt idx="114">
                  <c:v>42156</c:v>
                </c:pt>
                <c:pt idx="115">
                  <c:v>42186</c:v>
                </c:pt>
                <c:pt idx="116">
                  <c:v>42217</c:v>
                </c:pt>
                <c:pt idx="117">
                  <c:v>42248</c:v>
                </c:pt>
                <c:pt idx="118">
                  <c:v>42278</c:v>
                </c:pt>
                <c:pt idx="119">
                  <c:v>42309</c:v>
                </c:pt>
                <c:pt idx="120">
                  <c:v>42339</c:v>
                </c:pt>
                <c:pt idx="121">
                  <c:v>42370</c:v>
                </c:pt>
                <c:pt idx="122">
                  <c:v>42401</c:v>
                </c:pt>
                <c:pt idx="123">
                  <c:v>42430</c:v>
                </c:pt>
                <c:pt idx="124">
                  <c:v>42461</c:v>
                </c:pt>
                <c:pt idx="125">
                  <c:v>42491</c:v>
                </c:pt>
                <c:pt idx="126">
                  <c:v>42522</c:v>
                </c:pt>
                <c:pt idx="127">
                  <c:v>42552</c:v>
                </c:pt>
                <c:pt idx="128">
                  <c:v>42583</c:v>
                </c:pt>
                <c:pt idx="129">
                  <c:v>42614</c:v>
                </c:pt>
                <c:pt idx="130">
                  <c:v>42644</c:v>
                </c:pt>
                <c:pt idx="131">
                  <c:v>42675</c:v>
                </c:pt>
                <c:pt idx="132">
                  <c:v>42705</c:v>
                </c:pt>
                <c:pt idx="133">
                  <c:v>42736</c:v>
                </c:pt>
                <c:pt idx="134">
                  <c:v>42767</c:v>
                </c:pt>
                <c:pt idx="135">
                  <c:v>42795</c:v>
                </c:pt>
                <c:pt idx="136">
                  <c:v>42826</c:v>
                </c:pt>
                <c:pt idx="137">
                  <c:v>42856</c:v>
                </c:pt>
                <c:pt idx="138">
                  <c:v>42887</c:v>
                </c:pt>
                <c:pt idx="139">
                  <c:v>42917</c:v>
                </c:pt>
                <c:pt idx="140">
                  <c:v>42948</c:v>
                </c:pt>
                <c:pt idx="141">
                  <c:v>42979</c:v>
                </c:pt>
                <c:pt idx="142">
                  <c:v>43009</c:v>
                </c:pt>
                <c:pt idx="143">
                  <c:v>43040</c:v>
                </c:pt>
                <c:pt idx="144">
                  <c:v>43070</c:v>
                </c:pt>
                <c:pt idx="145">
                  <c:v>43101</c:v>
                </c:pt>
                <c:pt idx="146">
                  <c:v>43132</c:v>
                </c:pt>
                <c:pt idx="147">
                  <c:v>43160</c:v>
                </c:pt>
                <c:pt idx="148">
                  <c:v>43191</c:v>
                </c:pt>
                <c:pt idx="149">
                  <c:v>43221</c:v>
                </c:pt>
                <c:pt idx="150">
                  <c:v>43252</c:v>
                </c:pt>
                <c:pt idx="151">
                  <c:v>43282</c:v>
                </c:pt>
                <c:pt idx="152">
                  <c:v>43313</c:v>
                </c:pt>
                <c:pt idx="153">
                  <c:v>43344</c:v>
                </c:pt>
                <c:pt idx="154">
                  <c:v>43374</c:v>
                </c:pt>
                <c:pt idx="155">
                  <c:v>43405</c:v>
                </c:pt>
                <c:pt idx="156">
                  <c:v>43435</c:v>
                </c:pt>
                <c:pt idx="157">
                  <c:v>43466</c:v>
                </c:pt>
                <c:pt idx="158">
                  <c:v>43497</c:v>
                </c:pt>
                <c:pt idx="159">
                  <c:v>43525</c:v>
                </c:pt>
                <c:pt idx="160">
                  <c:v>43556</c:v>
                </c:pt>
                <c:pt idx="161">
                  <c:v>43586</c:v>
                </c:pt>
                <c:pt idx="162">
                  <c:v>43617</c:v>
                </c:pt>
              </c:numCache>
            </c:numRef>
          </c:cat>
          <c:val>
            <c:numRef>
              <c:f>Siniestralidad!$B$48:$FH$48</c:f>
              <c:numCache>
                <c:formatCode>#,##0.0</c:formatCode>
                <c:ptCount val="163"/>
                <c:pt idx="0">
                  <c:v>29.739687657758889</c:v>
                </c:pt>
                <c:pt idx="1">
                  <c:v>31.778569636135508</c:v>
                </c:pt>
                <c:pt idx="2">
                  <c:v>32.02073297683274</c:v>
                </c:pt>
                <c:pt idx="3">
                  <c:v>32.175489936646798</c:v>
                </c:pt>
                <c:pt idx="4">
                  <c:v>32.198718946561279</c:v>
                </c:pt>
                <c:pt idx="5">
                  <c:v>31.937638520872696</c:v>
                </c:pt>
                <c:pt idx="6">
                  <c:v>32.040311705271201</c:v>
                </c:pt>
                <c:pt idx="7">
                  <c:v>31.74016747388691</c:v>
                </c:pt>
                <c:pt idx="8">
                  <c:v>32.155444625864035</c:v>
                </c:pt>
                <c:pt idx="9">
                  <c:v>31.73771428061502</c:v>
                </c:pt>
                <c:pt idx="10">
                  <c:v>31.437892565194968</c:v>
                </c:pt>
                <c:pt idx="11">
                  <c:v>31.239013276081145</c:v>
                </c:pt>
                <c:pt idx="12">
                  <c:v>31.094123845801697</c:v>
                </c:pt>
                <c:pt idx="13">
                  <c:v>30.817727216537094</c:v>
                </c:pt>
                <c:pt idx="14">
                  <c:v>30.758013619000167</c:v>
                </c:pt>
                <c:pt idx="15">
                  <c:v>30.477546224036008</c:v>
                </c:pt>
                <c:pt idx="16">
                  <c:v>30.007371877722566</c:v>
                </c:pt>
                <c:pt idx="17">
                  <c:v>29.523854142265947</c:v>
                </c:pt>
                <c:pt idx="18">
                  <c:v>30.196370913571783</c:v>
                </c:pt>
                <c:pt idx="19">
                  <c:v>30.92526512750776</c:v>
                </c:pt>
                <c:pt idx="20">
                  <c:v>30.365662819986248</c:v>
                </c:pt>
                <c:pt idx="21">
                  <c:v>30.446046799209274</c:v>
                </c:pt>
                <c:pt idx="22">
                  <c:v>31.778645269174838</c:v>
                </c:pt>
                <c:pt idx="23">
                  <c:v>30.989861572803861</c:v>
                </c:pt>
                <c:pt idx="24">
                  <c:v>30.989681223763942</c:v>
                </c:pt>
                <c:pt idx="25">
                  <c:v>32.195136300186654</c:v>
                </c:pt>
                <c:pt idx="26">
                  <c:v>31.701449260136677</c:v>
                </c:pt>
                <c:pt idx="27">
                  <c:v>32.179512352429462</c:v>
                </c:pt>
                <c:pt idx="28">
                  <c:v>32.794341029076122</c:v>
                </c:pt>
                <c:pt idx="29">
                  <c:v>33.082142709782929</c:v>
                </c:pt>
                <c:pt idx="30">
                  <c:v>33.299513886494715</c:v>
                </c:pt>
                <c:pt idx="31">
                  <c:v>32.819757932613676</c:v>
                </c:pt>
                <c:pt idx="32">
                  <c:v>32.579048172276984</c:v>
                </c:pt>
                <c:pt idx="33">
                  <c:v>32.204972229876397</c:v>
                </c:pt>
                <c:pt idx="34">
                  <c:v>31.689369515676379</c:v>
                </c:pt>
                <c:pt idx="35">
                  <c:v>31.715851578130049</c:v>
                </c:pt>
                <c:pt idx="36">
                  <c:v>32.792147391618791</c:v>
                </c:pt>
                <c:pt idx="37">
                  <c:v>31.582395651714769</c:v>
                </c:pt>
                <c:pt idx="38">
                  <c:v>31.803239799376442</c:v>
                </c:pt>
                <c:pt idx="39">
                  <c:v>30.971319542160209</c:v>
                </c:pt>
                <c:pt idx="40">
                  <c:v>30.736192010617497</c:v>
                </c:pt>
                <c:pt idx="41">
                  <c:v>30.133276936947695</c:v>
                </c:pt>
                <c:pt idx="42">
                  <c:v>29.860964608259749</c:v>
                </c:pt>
                <c:pt idx="43">
                  <c:v>30.261847478882707</c:v>
                </c:pt>
                <c:pt idx="44">
                  <c:v>30.720677102946187</c:v>
                </c:pt>
                <c:pt idx="45">
                  <c:v>31.64251040735601</c:v>
                </c:pt>
                <c:pt idx="46">
                  <c:v>34.136375462038018</c:v>
                </c:pt>
                <c:pt idx="47">
                  <c:v>35.296809788948678</c:v>
                </c:pt>
                <c:pt idx="48">
                  <c:v>36.557421170197365</c:v>
                </c:pt>
                <c:pt idx="49">
                  <c:v>37.286370900946089</c:v>
                </c:pt>
                <c:pt idx="50">
                  <c:v>36.903501827422843</c:v>
                </c:pt>
                <c:pt idx="51">
                  <c:v>36.287596134431752</c:v>
                </c:pt>
                <c:pt idx="52">
                  <c:v>36.397657662109587</c:v>
                </c:pt>
                <c:pt idx="53">
                  <c:v>36.416468762491476</c:v>
                </c:pt>
                <c:pt idx="54">
                  <c:v>35.692780183732523</c:v>
                </c:pt>
                <c:pt idx="55">
                  <c:v>34.882796250875799</c:v>
                </c:pt>
                <c:pt idx="56">
                  <c:v>34.937474646718037</c:v>
                </c:pt>
                <c:pt idx="57">
                  <c:v>34.310596664309244</c:v>
                </c:pt>
                <c:pt idx="58">
                  <c:v>32.659399384619682</c:v>
                </c:pt>
                <c:pt idx="59">
                  <c:v>38.944186693168419</c:v>
                </c:pt>
                <c:pt idx="60">
                  <c:v>37.413188434918133</c:v>
                </c:pt>
                <c:pt idx="61">
                  <c:v>36.889539940036983</c:v>
                </c:pt>
                <c:pt idx="62">
                  <c:v>37.63197733725773</c:v>
                </c:pt>
                <c:pt idx="63">
                  <c:v>38.876326956699536</c:v>
                </c:pt>
                <c:pt idx="64">
                  <c:v>38.919467880721633</c:v>
                </c:pt>
                <c:pt idx="65">
                  <c:v>38.252447714455855</c:v>
                </c:pt>
                <c:pt idx="66">
                  <c:v>38.027566270668196</c:v>
                </c:pt>
                <c:pt idx="67">
                  <c:v>34.615938559218193</c:v>
                </c:pt>
                <c:pt idx="68">
                  <c:v>32.951253409437179</c:v>
                </c:pt>
                <c:pt idx="69">
                  <c:v>32.106095754983897</c:v>
                </c:pt>
                <c:pt idx="70">
                  <c:v>31.197888288554253</c:v>
                </c:pt>
                <c:pt idx="71">
                  <c:v>25.230752450679645</c:v>
                </c:pt>
                <c:pt idx="72">
                  <c:v>23.973755190554826</c:v>
                </c:pt>
                <c:pt idx="73">
                  <c:v>23.395779372128153</c:v>
                </c:pt>
                <c:pt idx="74">
                  <c:v>22.295308911867579</c:v>
                </c:pt>
                <c:pt idx="75">
                  <c:v>22.6273285311404</c:v>
                </c:pt>
                <c:pt idx="76">
                  <c:v>22.00281091024447</c:v>
                </c:pt>
                <c:pt idx="77">
                  <c:v>22.838415568083494</c:v>
                </c:pt>
                <c:pt idx="78">
                  <c:v>23.146111150965403</c:v>
                </c:pt>
                <c:pt idx="79">
                  <c:v>25.823837024714454</c:v>
                </c:pt>
                <c:pt idx="80">
                  <c:v>27.682762810792845</c:v>
                </c:pt>
                <c:pt idx="81">
                  <c:v>27.834564748189866</c:v>
                </c:pt>
                <c:pt idx="82">
                  <c:v>28.350475846872776</c:v>
                </c:pt>
                <c:pt idx="83">
                  <c:v>28.818733321406278</c:v>
                </c:pt>
                <c:pt idx="84">
                  <c:v>29.606505117001479</c:v>
                </c:pt>
                <c:pt idx="85">
                  <c:v>29.797166508163187</c:v>
                </c:pt>
                <c:pt idx="86">
                  <c:v>30.259120014276252</c:v>
                </c:pt>
                <c:pt idx="87">
                  <c:v>29.986445650858006</c:v>
                </c:pt>
                <c:pt idx="88">
                  <c:v>31.638796965201642</c:v>
                </c:pt>
                <c:pt idx="89">
                  <c:v>31.690496895666065</c:v>
                </c:pt>
                <c:pt idx="90">
                  <c:v>31.821251245837946</c:v>
                </c:pt>
                <c:pt idx="91">
                  <c:v>32.257785729277622</c:v>
                </c:pt>
                <c:pt idx="92">
                  <c:v>31.402572456720485</c:v>
                </c:pt>
                <c:pt idx="93">
                  <c:v>32.136204674333335</c:v>
                </c:pt>
                <c:pt idx="94">
                  <c:v>31.429376436886276</c:v>
                </c:pt>
                <c:pt idx="95">
                  <c:v>31.113892033629131</c:v>
                </c:pt>
                <c:pt idx="96">
                  <c:v>30.650192710419645</c:v>
                </c:pt>
                <c:pt idx="97">
                  <c:v>30.684412495808022</c:v>
                </c:pt>
                <c:pt idx="98">
                  <c:v>31.024472072217296</c:v>
                </c:pt>
                <c:pt idx="99">
                  <c:v>31.375781782541939</c:v>
                </c:pt>
                <c:pt idx="100">
                  <c:v>30.890396256598862</c:v>
                </c:pt>
                <c:pt idx="101">
                  <c:v>30.851651120205482</c:v>
                </c:pt>
                <c:pt idx="102">
                  <c:v>30.576321003402391</c:v>
                </c:pt>
                <c:pt idx="103">
                  <c:v>30.639033627213031</c:v>
                </c:pt>
                <c:pt idx="104">
                  <c:v>30.306221255079315</c:v>
                </c:pt>
                <c:pt idx="105">
                  <c:v>30.327911536085189</c:v>
                </c:pt>
                <c:pt idx="106">
                  <c:v>30.378664831255662</c:v>
                </c:pt>
                <c:pt idx="107">
                  <c:v>30.67965754479901</c:v>
                </c:pt>
                <c:pt idx="108">
                  <c:v>31.731225520078553</c:v>
                </c:pt>
                <c:pt idx="109">
                  <c:v>31.754257692203485</c:v>
                </c:pt>
                <c:pt idx="110">
                  <c:v>32.196328940245792</c:v>
                </c:pt>
                <c:pt idx="111">
                  <c:v>32.760349297444016</c:v>
                </c:pt>
                <c:pt idx="112">
                  <c:v>31.802473489945427</c:v>
                </c:pt>
                <c:pt idx="113">
                  <c:v>31.566003980156776</c:v>
                </c:pt>
                <c:pt idx="114">
                  <c:v>31.074243819269736</c:v>
                </c:pt>
                <c:pt idx="115">
                  <c:v>30.804571140156256</c:v>
                </c:pt>
                <c:pt idx="116">
                  <c:v>31.288753998297729</c:v>
                </c:pt>
                <c:pt idx="117">
                  <c:v>31.472427107864821</c:v>
                </c:pt>
                <c:pt idx="118">
                  <c:v>30.791902465475125</c:v>
                </c:pt>
                <c:pt idx="119">
                  <c:v>30.431284030069911</c:v>
                </c:pt>
                <c:pt idx="120">
                  <c:v>30.104818907551561</c:v>
                </c:pt>
                <c:pt idx="121">
                  <c:v>30.798668620912522</c:v>
                </c:pt>
                <c:pt idx="122">
                  <c:v>30.423123311859495</c:v>
                </c:pt>
                <c:pt idx="123">
                  <c:v>29.15893587809315</c:v>
                </c:pt>
                <c:pt idx="124">
                  <c:v>29.685785611265274</c:v>
                </c:pt>
                <c:pt idx="125">
                  <c:v>30.073715891133478</c:v>
                </c:pt>
                <c:pt idx="126">
                  <c:v>30.165292840521314</c:v>
                </c:pt>
                <c:pt idx="127">
                  <c:v>30.170475495350747</c:v>
                </c:pt>
                <c:pt idx="128">
                  <c:v>30.703522988632532</c:v>
                </c:pt>
                <c:pt idx="129">
                  <c:v>30.381233127958033</c:v>
                </c:pt>
                <c:pt idx="130">
                  <c:v>30.860102724806477</c:v>
                </c:pt>
                <c:pt idx="131">
                  <c:v>30.605312688583236</c:v>
                </c:pt>
                <c:pt idx="132">
                  <c:v>30.346728669543804</c:v>
                </c:pt>
                <c:pt idx="133">
                  <c:v>29.397550604485843</c:v>
                </c:pt>
                <c:pt idx="134">
                  <c:v>28.547499346243193</c:v>
                </c:pt>
                <c:pt idx="135">
                  <c:v>29.108567056509997</c:v>
                </c:pt>
                <c:pt idx="136">
                  <c:v>28.582097646142063</c:v>
                </c:pt>
                <c:pt idx="137">
                  <c:v>28.246019758806597</c:v>
                </c:pt>
                <c:pt idx="138">
                  <c:v>28.519031702283222</c:v>
                </c:pt>
                <c:pt idx="139">
                  <c:v>27.987641474053198</c:v>
                </c:pt>
                <c:pt idx="140">
                  <c:v>27.725862064978653</c:v>
                </c:pt>
                <c:pt idx="141">
                  <c:v>27.290060356304931</c:v>
                </c:pt>
                <c:pt idx="142">
                  <c:v>26.729200576756227</c:v>
                </c:pt>
                <c:pt idx="143">
                  <c:v>26.436379393154375</c:v>
                </c:pt>
                <c:pt idx="144">
                  <c:v>26.704907746258243</c:v>
                </c:pt>
                <c:pt idx="145">
                  <c:v>26.572674524434508</c:v>
                </c:pt>
                <c:pt idx="146">
                  <c:v>26.684356784676812</c:v>
                </c:pt>
                <c:pt idx="147">
                  <c:v>25.538371669258581</c:v>
                </c:pt>
                <c:pt idx="148">
                  <c:v>25.611743008609487</c:v>
                </c:pt>
                <c:pt idx="149">
                  <c:v>25.188610134693583</c:v>
                </c:pt>
                <c:pt idx="150">
                  <c:v>25.17688770509427</c:v>
                </c:pt>
                <c:pt idx="151">
                  <c:v>25.570141284231017</c:v>
                </c:pt>
                <c:pt idx="152">
                  <c:v>25.076106808506953</c:v>
                </c:pt>
                <c:pt idx="153">
                  <c:v>24.752465696798694</c:v>
                </c:pt>
                <c:pt idx="154">
                  <c:v>24.948201113310809</c:v>
                </c:pt>
                <c:pt idx="155">
                  <c:v>24.554278527052237</c:v>
                </c:pt>
                <c:pt idx="156">
                  <c:v>23.640892066592642</c:v>
                </c:pt>
                <c:pt idx="157">
                  <c:v>23.42991795851853</c:v>
                </c:pt>
                <c:pt idx="158">
                  <c:v>23.286548831067439</c:v>
                </c:pt>
                <c:pt idx="159">
                  <c:v>23.530150160663823</c:v>
                </c:pt>
                <c:pt idx="160">
                  <c:v>23.145468763158171</c:v>
                </c:pt>
                <c:pt idx="161">
                  <c:v>23.457198601285906</c:v>
                </c:pt>
                <c:pt idx="162">
                  <c:v>23.336460747147996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07-4F6B-9D50-9BB8719052E9}"/>
            </c:ext>
          </c:extLst>
        </c:ser>
        <c:ser>
          <c:idx val="3"/>
          <c:order val="3"/>
          <c:tx>
            <c:strRef>
              <c:f>Siniestralidad!$V$69</c:f>
              <c:strCache>
                <c:ptCount val="1"/>
                <c:pt idx="0">
                  <c:v>SPP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cat>
            <c:numRef>
              <c:f>Siniestralidad!$B$1:$FH$1</c:f>
              <c:numCache>
                <c:formatCode>mmm\-yy</c:formatCode>
                <c:ptCount val="163"/>
                <c:pt idx="0">
                  <c:v>38687</c:v>
                </c:pt>
                <c:pt idx="1">
                  <c:v>38718</c:v>
                </c:pt>
                <c:pt idx="2">
                  <c:v>38749</c:v>
                </c:pt>
                <c:pt idx="3">
                  <c:v>38777</c:v>
                </c:pt>
                <c:pt idx="4">
                  <c:v>38808</c:v>
                </c:pt>
                <c:pt idx="5">
                  <c:v>38838</c:v>
                </c:pt>
                <c:pt idx="6">
                  <c:v>38869</c:v>
                </c:pt>
                <c:pt idx="7">
                  <c:v>38899</c:v>
                </c:pt>
                <c:pt idx="8">
                  <c:v>38930</c:v>
                </c:pt>
                <c:pt idx="9">
                  <c:v>38961</c:v>
                </c:pt>
                <c:pt idx="10">
                  <c:v>38991</c:v>
                </c:pt>
                <c:pt idx="11">
                  <c:v>39022</c:v>
                </c:pt>
                <c:pt idx="12">
                  <c:v>39052</c:v>
                </c:pt>
                <c:pt idx="13">
                  <c:v>39083</c:v>
                </c:pt>
                <c:pt idx="14">
                  <c:v>39114</c:v>
                </c:pt>
                <c:pt idx="15">
                  <c:v>39142</c:v>
                </c:pt>
                <c:pt idx="16">
                  <c:v>39173</c:v>
                </c:pt>
                <c:pt idx="17">
                  <c:v>39203</c:v>
                </c:pt>
                <c:pt idx="18">
                  <c:v>39234</c:v>
                </c:pt>
                <c:pt idx="19">
                  <c:v>39264</c:v>
                </c:pt>
                <c:pt idx="20">
                  <c:v>39295</c:v>
                </c:pt>
                <c:pt idx="21">
                  <c:v>39326</c:v>
                </c:pt>
                <c:pt idx="22">
                  <c:v>39356</c:v>
                </c:pt>
                <c:pt idx="23">
                  <c:v>39387</c:v>
                </c:pt>
                <c:pt idx="24">
                  <c:v>39417</c:v>
                </c:pt>
                <c:pt idx="25">
                  <c:v>39448</c:v>
                </c:pt>
                <c:pt idx="26">
                  <c:v>39479</c:v>
                </c:pt>
                <c:pt idx="27">
                  <c:v>39508</c:v>
                </c:pt>
                <c:pt idx="28">
                  <c:v>39539</c:v>
                </c:pt>
                <c:pt idx="29">
                  <c:v>39569</c:v>
                </c:pt>
                <c:pt idx="30">
                  <c:v>39600</c:v>
                </c:pt>
                <c:pt idx="31">
                  <c:v>39630</c:v>
                </c:pt>
                <c:pt idx="32">
                  <c:v>39661</c:v>
                </c:pt>
                <c:pt idx="33">
                  <c:v>39692</c:v>
                </c:pt>
                <c:pt idx="34">
                  <c:v>39722</c:v>
                </c:pt>
                <c:pt idx="35">
                  <c:v>39753</c:v>
                </c:pt>
                <c:pt idx="36">
                  <c:v>39783</c:v>
                </c:pt>
                <c:pt idx="37">
                  <c:v>39814</c:v>
                </c:pt>
                <c:pt idx="38">
                  <c:v>39845</c:v>
                </c:pt>
                <c:pt idx="39">
                  <c:v>39873</c:v>
                </c:pt>
                <c:pt idx="40">
                  <c:v>39904</c:v>
                </c:pt>
                <c:pt idx="41">
                  <c:v>39934</c:v>
                </c:pt>
                <c:pt idx="42">
                  <c:v>39965</c:v>
                </c:pt>
                <c:pt idx="43">
                  <c:v>39995</c:v>
                </c:pt>
                <c:pt idx="44">
                  <c:v>40026</c:v>
                </c:pt>
                <c:pt idx="45">
                  <c:v>40057</c:v>
                </c:pt>
                <c:pt idx="46">
                  <c:v>40087</c:v>
                </c:pt>
                <c:pt idx="47">
                  <c:v>40118</c:v>
                </c:pt>
                <c:pt idx="48">
                  <c:v>40148</c:v>
                </c:pt>
                <c:pt idx="49">
                  <c:v>40179</c:v>
                </c:pt>
                <c:pt idx="50">
                  <c:v>40210</c:v>
                </c:pt>
                <c:pt idx="51">
                  <c:v>40238</c:v>
                </c:pt>
                <c:pt idx="52">
                  <c:v>40269</c:v>
                </c:pt>
                <c:pt idx="53">
                  <c:v>40299</c:v>
                </c:pt>
                <c:pt idx="54">
                  <c:v>40330</c:v>
                </c:pt>
                <c:pt idx="55">
                  <c:v>40360</c:v>
                </c:pt>
                <c:pt idx="56">
                  <c:v>40391</c:v>
                </c:pt>
                <c:pt idx="57">
                  <c:v>40422</c:v>
                </c:pt>
                <c:pt idx="58">
                  <c:v>40452</c:v>
                </c:pt>
                <c:pt idx="59">
                  <c:v>40483</c:v>
                </c:pt>
                <c:pt idx="60">
                  <c:v>40513</c:v>
                </c:pt>
                <c:pt idx="61">
                  <c:v>40544</c:v>
                </c:pt>
                <c:pt idx="62">
                  <c:v>40575</c:v>
                </c:pt>
                <c:pt idx="63">
                  <c:v>40603</c:v>
                </c:pt>
                <c:pt idx="64">
                  <c:v>40634</c:v>
                </c:pt>
                <c:pt idx="65">
                  <c:v>40664</c:v>
                </c:pt>
                <c:pt idx="66">
                  <c:v>40695</c:v>
                </c:pt>
                <c:pt idx="67">
                  <c:v>40725</c:v>
                </c:pt>
                <c:pt idx="68">
                  <c:v>40756</c:v>
                </c:pt>
                <c:pt idx="69">
                  <c:v>40787</c:v>
                </c:pt>
                <c:pt idx="70">
                  <c:v>40817</c:v>
                </c:pt>
                <c:pt idx="71">
                  <c:v>40848</c:v>
                </c:pt>
                <c:pt idx="72">
                  <c:v>40878</c:v>
                </c:pt>
                <c:pt idx="73">
                  <c:v>40909</c:v>
                </c:pt>
                <c:pt idx="74">
                  <c:v>40940</c:v>
                </c:pt>
                <c:pt idx="75">
                  <c:v>40969</c:v>
                </c:pt>
                <c:pt idx="76">
                  <c:v>41000</c:v>
                </c:pt>
                <c:pt idx="77">
                  <c:v>41030</c:v>
                </c:pt>
                <c:pt idx="78">
                  <c:v>41061</c:v>
                </c:pt>
                <c:pt idx="79">
                  <c:v>41091</c:v>
                </c:pt>
                <c:pt idx="80">
                  <c:v>41122</c:v>
                </c:pt>
                <c:pt idx="81">
                  <c:v>41153</c:v>
                </c:pt>
                <c:pt idx="82">
                  <c:v>41183</c:v>
                </c:pt>
                <c:pt idx="83">
                  <c:v>41214</c:v>
                </c:pt>
                <c:pt idx="84">
                  <c:v>41244</c:v>
                </c:pt>
                <c:pt idx="85">
                  <c:v>41275</c:v>
                </c:pt>
                <c:pt idx="86">
                  <c:v>41306</c:v>
                </c:pt>
                <c:pt idx="87">
                  <c:v>41334</c:v>
                </c:pt>
                <c:pt idx="88">
                  <c:v>41365</c:v>
                </c:pt>
                <c:pt idx="89">
                  <c:v>41395</c:v>
                </c:pt>
                <c:pt idx="90">
                  <c:v>41426</c:v>
                </c:pt>
                <c:pt idx="91">
                  <c:v>41456</c:v>
                </c:pt>
                <c:pt idx="92">
                  <c:v>41487</c:v>
                </c:pt>
                <c:pt idx="93">
                  <c:v>41518</c:v>
                </c:pt>
                <c:pt idx="94">
                  <c:v>41548</c:v>
                </c:pt>
                <c:pt idx="95">
                  <c:v>41579</c:v>
                </c:pt>
                <c:pt idx="96">
                  <c:v>41609</c:v>
                </c:pt>
                <c:pt idx="97">
                  <c:v>41640</c:v>
                </c:pt>
                <c:pt idx="98">
                  <c:v>41671</c:v>
                </c:pt>
                <c:pt idx="99">
                  <c:v>41699</c:v>
                </c:pt>
                <c:pt idx="100">
                  <c:v>41730</c:v>
                </c:pt>
                <c:pt idx="101">
                  <c:v>41760</c:v>
                </c:pt>
                <c:pt idx="102">
                  <c:v>41791</c:v>
                </c:pt>
                <c:pt idx="103">
                  <c:v>41821</c:v>
                </c:pt>
                <c:pt idx="104">
                  <c:v>41852</c:v>
                </c:pt>
                <c:pt idx="105">
                  <c:v>41883</c:v>
                </c:pt>
                <c:pt idx="106">
                  <c:v>41913</c:v>
                </c:pt>
                <c:pt idx="107">
                  <c:v>41944</c:v>
                </c:pt>
                <c:pt idx="108">
                  <c:v>41974</c:v>
                </c:pt>
                <c:pt idx="109">
                  <c:v>42005</c:v>
                </c:pt>
                <c:pt idx="110">
                  <c:v>42036</c:v>
                </c:pt>
                <c:pt idx="111">
                  <c:v>42064</c:v>
                </c:pt>
                <c:pt idx="112">
                  <c:v>42095</c:v>
                </c:pt>
                <c:pt idx="113">
                  <c:v>42125</c:v>
                </c:pt>
                <c:pt idx="114">
                  <c:v>42156</c:v>
                </c:pt>
                <c:pt idx="115">
                  <c:v>42186</c:v>
                </c:pt>
                <c:pt idx="116">
                  <c:v>42217</c:v>
                </c:pt>
                <c:pt idx="117">
                  <c:v>42248</c:v>
                </c:pt>
                <c:pt idx="118">
                  <c:v>42278</c:v>
                </c:pt>
                <c:pt idx="119">
                  <c:v>42309</c:v>
                </c:pt>
                <c:pt idx="120">
                  <c:v>42339</c:v>
                </c:pt>
                <c:pt idx="121">
                  <c:v>42370</c:v>
                </c:pt>
                <c:pt idx="122">
                  <c:v>42401</c:v>
                </c:pt>
                <c:pt idx="123">
                  <c:v>42430</c:v>
                </c:pt>
                <c:pt idx="124">
                  <c:v>42461</c:v>
                </c:pt>
                <c:pt idx="125">
                  <c:v>42491</c:v>
                </c:pt>
                <c:pt idx="126">
                  <c:v>42522</c:v>
                </c:pt>
                <c:pt idx="127">
                  <c:v>42552</c:v>
                </c:pt>
                <c:pt idx="128">
                  <c:v>42583</c:v>
                </c:pt>
                <c:pt idx="129">
                  <c:v>42614</c:v>
                </c:pt>
                <c:pt idx="130">
                  <c:v>42644</c:v>
                </c:pt>
                <c:pt idx="131">
                  <c:v>42675</c:v>
                </c:pt>
                <c:pt idx="132">
                  <c:v>42705</c:v>
                </c:pt>
                <c:pt idx="133">
                  <c:v>42736</c:v>
                </c:pt>
                <c:pt idx="134">
                  <c:v>42767</c:v>
                </c:pt>
                <c:pt idx="135">
                  <c:v>42795</c:v>
                </c:pt>
                <c:pt idx="136">
                  <c:v>42826</c:v>
                </c:pt>
                <c:pt idx="137">
                  <c:v>42856</c:v>
                </c:pt>
                <c:pt idx="138">
                  <c:v>42887</c:v>
                </c:pt>
                <c:pt idx="139">
                  <c:v>42917</c:v>
                </c:pt>
                <c:pt idx="140">
                  <c:v>42948</c:v>
                </c:pt>
                <c:pt idx="141">
                  <c:v>42979</c:v>
                </c:pt>
                <c:pt idx="142">
                  <c:v>43009</c:v>
                </c:pt>
                <c:pt idx="143">
                  <c:v>43040</c:v>
                </c:pt>
                <c:pt idx="144">
                  <c:v>43070</c:v>
                </c:pt>
                <c:pt idx="145">
                  <c:v>43101</c:v>
                </c:pt>
                <c:pt idx="146">
                  <c:v>43132</c:v>
                </c:pt>
                <c:pt idx="147">
                  <c:v>43160</c:v>
                </c:pt>
                <c:pt idx="148">
                  <c:v>43191</c:v>
                </c:pt>
                <c:pt idx="149">
                  <c:v>43221</c:v>
                </c:pt>
                <c:pt idx="150">
                  <c:v>43252</c:v>
                </c:pt>
                <c:pt idx="151">
                  <c:v>43282</c:v>
                </c:pt>
                <c:pt idx="152">
                  <c:v>43313</c:v>
                </c:pt>
                <c:pt idx="153">
                  <c:v>43344</c:v>
                </c:pt>
                <c:pt idx="154">
                  <c:v>43374</c:v>
                </c:pt>
                <c:pt idx="155">
                  <c:v>43405</c:v>
                </c:pt>
                <c:pt idx="156">
                  <c:v>43435</c:v>
                </c:pt>
                <c:pt idx="157">
                  <c:v>43466</c:v>
                </c:pt>
                <c:pt idx="158">
                  <c:v>43497</c:v>
                </c:pt>
                <c:pt idx="159">
                  <c:v>43525</c:v>
                </c:pt>
                <c:pt idx="160">
                  <c:v>43556</c:v>
                </c:pt>
                <c:pt idx="161">
                  <c:v>43586</c:v>
                </c:pt>
                <c:pt idx="162">
                  <c:v>43617</c:v>
                </c:pt>
              </c:numCache>
            </c:numRef>
          </c:cat>
          <c:val>
            <c:numRef>
              <c:f>Siniestralidad!$B$57:$FH$57</c:f>
              <c:numCache>
                <c:formatCode>#,##0.0</c:formatCode>
                <c:ptCount val="163"/>
                <c:pt idx="0">
                  <c:v>41.361265611311453</c:v>
                </c:pt>
                <c:pt idx="1">
                  <c:v>41.781927880481831</c:v>
                </c:pt>
                <c:pt idx="2">
                  <c:v>42.139395762635544</c:v>
                </c:pt>
                <c:pt idx="3">
                  <c:v>42.492311066908009</c:v>
                </c:pt>
                <c:pt idx="4">
                  <c:v>43.775685108316296</c:v>
                </c:pt>
                <c:pt idx="5">
                  <c:v>44.517871681906811</c:v>
                </c:pt>
                <c:pt idx="6">
                  <c:v>44.554947180255596</c:v>
                </c:pt>
                <c:pt idx="7">
                  <c:v>44.796421364237339</c:v>
                </c:pt>
                <c:pt idx="8">
                  <c:v>46.31189175729655</c:v>
                </c:pt>
                <c:pt idx="9">
                  <c:v>47.658044286186097</c:v>
                </c:pt>
                <c:pt idx="10">
                  <c:v>48.410782338035474</c:v>
                </c:pt>
                <c:pt idx="11">
                  <c:v>49.787301010599492</c:v>
                </c:pt>
                <c:pt idx="12">
                  <c:v>50.76629530385042</c:v>
                </c:pt>
                <c:pt idx="13">
                  <c:v>52.428960414747394</c:v>
                </c:pt>
                <c:pt idx="14">
                  <c:v>55.155984978622172</c:v>
                </c:pt>
                <c:pt idx="15">
                  <c:v>56.524638342637999</c:v>
                </c:pt>
                <c:pt idx="16">
                  <c:v>57.27855852113877</c:v>
                </c:pt>
                <c:pt idx="17">
                  <c:v>59.76768828350901</c:v>
                </c:pt>
                <c:pt idx="18">
                  <c:v>61.856267796796025</c:v>
                </c:pt>
                <c:pt idx="19">
                  <c:v>62.484465629127662</c:v>
                </c:pt>
                <c:pt idx="20">
                  <c:v>63.65203902857894</c:v>
                </c:pt>
                <c:pt idx="21">
                  <c:v>65.626887077294683</c:v>
                </c:pt>
                <c:pt idx="22">
                  <c:v>67.157268105937732</c:v>
                </c:pt>
                <c:pt idx="23">
                  <c:v>69.516427878665482</c:v>
                </c:pt>
                <c:pt idx="24">
                  <c:v>70.874333245435068</c:v>
                </c:pt>
                <c:pt idx="25">
                  <c:v>72.753142803548897</c:v>
                </c:pt>
                <c:pt idx="26">
                  <c:v>72.091559427703629</c:v>
                </c:pt>
                <c:pt idx="27">
                  <c:v>73.200435968994313</c:v>
                </c:pt>
                <c:pt idx="28">
                  <c:v>73.48483772148883</c:v>
                </c:pt>
                <c:pt idx="29">
                  <c:v>74.59762710931264</c:v>
                </c:pt>
                <c:pt idx="30">
                  <c:v>74.976317386312544</c:v>
                </c:pt>
                <c:pt idx="31">
                  <c:v>76.352285303110506</c:v>
                </c:pt>
                <c:pt idx="32">
                  <c:v>79.109855182560779</c:v>
                </c:pt>
                <c:pt idx="33">
                  <c:v>80.372435284550917</c:v>
                </c:pt>
                <c:pt idx="34">
                  <c:v>82.022676602500155</c:v>
                </c:pt>
                <c:pt idx="35">
                  <c:v>82.742974993555038</c:v>
                </c:pt>
                <c:pt idx="36">
                  <c:v>82.272797177198385</c:v>
                </c:pt>
                <c:pt idx="37">
                  <c:v>81.1247428509038</c:v>
                </c:pt>
                <c:pt idx="38">
                  <c:v>82.107445387583908</c:v>
                </c:pt>
                <c:pt idx="39">
                  <c:v>81.103757687871109</c:v>
                </c:pt>
                <c:pt idx="40">
                  <c:v>81.22766094920479</c:v>
                </c:pt>
                <c:pt idx="41">
                  <c:v>80.007663143892572</c:v>
                </c:pt>
                <c:pt idx="42">
                  <c:v>80.40952048325731</c:v>
                </c:pt>
                <c:pt idx="43">
                  <c:v>79.891379801497152</c:v>
                </c:pt>
                <c:pt idx="44">
                  <c:v>77.807302400769757</c:v>
                </c:pt>
                <c:pt idx="45">
                  <c:v>77.320580156404219</c:v>
                </c:pt>
                <c:pt idx="46">
                  <c:v>76.535690210471131</c:v>
                </c:pt>
                <c:pt idx="47">
                  <c:v>75.897484698147096</c:v>
                </c:pt>
                <c:pt idx="48">
                  <c:v>75.977291048956786</c:v>
                </c:pt>
                <c:pt idx="49">
                  <c:v>75.863878750102771</c:v>
                </c:pt>
                <c:pt idx="50">
                  <c:v>75.734119867862205</c:v>
                </c:pt>
                <c:pt idx="51">
                  <c:v>76.390628633148566</c:v>
                </c:pt>
                <c:pt idx="52">
                  <c:v>75.606078106158961</c:v>
                </c:pt>
                <c:pt idx="53">
                  <c:v>75.780812059007559</c:v>
                </c:pt>
                <c:pt idx="54">
                  <c:v>75.787316991374894</c:v>
                </c:pt>
                <c:pt idx="55">
                  <c:v>71.043079324404161</c:v>
                </c:pt>
                <c:pt idx="56">
                  <c:v>62.678367084174091</c:v>
                </c:pt>
                <c:pt idx="57">
                  <c:v>56.377598979716268</c:v>
                </c:pt>
                <c:pt idx="58">
                  <c:v>51.160271625499831</c:v>
                </c:pt>
                <c:pt idx="59">
                  <c:v>47.76495399141686</c:v>
                </c:pt>
                <c:pt idx="60">
                  <c:v>45.681533100692398</c:v>
                </c:pt>
                <c:pt idx="61">
                  <c:v>44.558739811964941</c:v>
                </c:pt>
                <c:pt idx="62">
                  <c:v>43.620265762960528</c:v>
                </c:pt>
                <c:pt idx="63">
                  <c:v>41.028569490321146</c:v>
                </c:pt>
                <c:pt idx="64">
                  <c:v>40.497583141695628</c:v>
                </c:pt>
                <c:pt idx="65">
                  <c:v>39.447032710230559</c:v>
                </c:pt>
                <c:pt idx="66">
                  <c:v>37.951682251546934</c:v>
                </c:pt>
                <c:pt idx="67">
                  <c:v>38.792898386450965</c:v>
                </c:pt>
                <c:pt idx="68">
                  <c:v>41.081431587501328</c:v>
                </c:pt>
                <c:pt idx="69">
                  <c:v>42.829419490268805</c:v>
                </c:pt>
                <c:pt idx="70">
                  <c:v>46.032826791963714</c:v>
                </c:pt>
                <c:pt idx="71">
                  <c:v>48.918816688978836</c:v>
                </c:pt>
                <c:pt idx="72">
                  <c:v>50.621391222151921</c:v>
                </c:pt>
                <c:pt idx="73">
                  <c:v>51.136851890912219</c:v>
                </c:pt>
                <c:pt idx="74">
                  <c:v>52.265376447725174</c:v>
                </c:pt>
                <c:pt idx="75">
                  <c:v>55.748864427521184</c:v>
                </c:pt>
                <c:pt idx="76">
                  <c:v>57.203574020960765</c:v>
                </c:pt>
                <c:pt idx="77">
                  <c:v>58.373543051306733</c:v>
                </c:pt>
                <c:pt idx="78">
                  <c:v>59.269457015865299</c:v>
                </c:pt>
                <c:pt idx="79">
                  <c:v>58.891935722833779</c:v>
                </c:pt>
                <c:pt idx="80">
                  <c:v>59.428528202374174</c:v>
                </c:pt>
                <c:pt idx="81">
                  <c:v>60.111875967998529</c:v>
                </c:pt>
                <c:pt idx="82">
                  <c:v>59.599437581700151</c:v>
                </c:pt>
                <c:pt idx="83">
                  <c:v>57.672490766175656</c:v>
                </c:pt>
                <c:pt idx="84">
                  <c:v>56.665671066764212</c:v>
                </c:pt>
                <c:pt idx="85">
                  <c:v>55.845544193035479</c:v>
                </c:pt>
                <c:pt idx="86">
                  <c:v>53.827347438974883</c:v>
                </c:pt>
                <c:pt idx="87">
                  <c:v>53.836822108900975</c:v>
                </c:pt>
                <c:pt idx="88">
                  <c:v>53.511350765518884</c:v>
                </c:pt>
                <c:pt idx="89">
                  <c:v>52.754751286759713</c:v>
                </c:pt>
                <c:pt idx="90">
                  <c:v>53.864331081041591</c:v>
                </c:pt>
                <c:pt idx="91">
                  <c:v>55.041464081293569</c:v>
                </c:pt>
                <c:pt idx="92">
                  <c:v>55.885065475257079</c:v>
                </c:pt>
                <c:pt idx="93">
                  <c:v>56.88335835740741</c:v>
                </c:pt>
                <c:pt idx="94">
                  <c:v>57.508877384892379</c:v>
                </c:pt>
                <c:pt idx="95">
                  <c:v>58.370329709562832</c:v>
                </c:pt>
                <c:pt idx="96">
                  <c:v>57.949889516250884</c:v>
                </c:pt>
                <c:pt idx="97">
                  <c:v>59.043440026156468</c:v>
                </c:pt>
                <c:pt idx="98">
                  <c:v>60.338544128973396</c:v>
                </c:pt>
                <c:pt idx="99">
                  <c:v>59.316714114542393</c:v>
                </c:pt>
                <c:pt idx="100">
                  <c:v>58.91496611999959</c:v>
                </c:pt>
                <c:pt idx="101">
                  <c:v>58.076312660251276</c:v>
                </c:pt>
                <c:pt idx="102">
                  <c:v>58.921322194210447</c:v>
                </c:pt>
                <c:pt idx="103">
                  <c:v>58.789864507754707</c:v>
                </c:pt>
                <c:pt idx="104">
                  <c:v>56.881755073371529</c:v>
                </c:pt>
                <c:pt idx="105">
                  <c:v>56.723951278073962</c:v>
                </c:pt>
                <c:pt idx="106">
                  <c:v>56.642128517913747</c:v>
                </c:pt>
                <c:pt idx="107">
                  <c:v>56.878601921824981</c:v>
                </c:pt>
                <c:pt idx="108">
                  <c:v>55.774852172070432</c:v>
                </c:pt>
                <c:pt idx="109">
                  <c:v>54.59242091204036</c:v>
                </c:pt>
                <c:pt idx="110">
                  <c:v>54.039283777723298</c:v>
                </c:pt>
                <c:pt idx="111">
                  <c:v>54.764854369322123</c:v>
                </c:pt>
                <c:pt idx="112">
                  <c:v>55.634845795730392</c:v>
                </c:pt>
                <c:pt idx="113">
                  <c:v>57.989274141405332</c:v>
                </c:pt>
                <c:pt idx="114">
                  <c:v>56.254803339319672</c:v>
                </c:pt>
                <c:pt idx="115">
                  <c:v>56.279928526837693</c:v>
                </c:pt>
                <c:pt idx="116">
                  <c:v>57.477126845869655</c:v>
                </c:pt>
                <c:pt idx="117">
                  <c:v>57.196422145515378</c:v>
                </c:pt>
                <c:pt idx="118">
                  <c:v>56.261047713770587</c:v>
                </c:pt>
                <c:pt idx="119">
                  <c:v>55.965200486894695</c:v>
                </c:pt>
                <c:pt idx="120">
                  <c:v>57.281555674104546</c:v>
                </c:pt>
                <c:pt idx="121">
                  <c:v>59.105075650400771</c:v>
                </c:pt>
                <c:pt idx="122">
                  <c:v>60.955746712610825</c:v>
                </c:pt>
                <c:pt idx="123">
                  <c:v>61.983380746393294</c:v>
                </c:pt>
                <c:pt idx="124">
                  <c:v>62.91168970143648</c:v>
                </c:pt>
                <c:pt idx="125">
                  <c:v>63.548048094229884</c:v>
                </c:pt>
                <c:pt idx="126">
                  <c:v>66.380935081238121</c:v>
                </c:pt>
                <c:pt idx="127">
                  <c:v>67.899656867582678</c:v>
                </c:pt>
                <c:pt idx="128">
                  <c:v>70.764143574095499</c:v>
                </c:pt>
                <c:pt idx="129">
                  <c:v>73.760465685330743</c:v>
                </c:pt>
                <c:pt idx="130">
                  <c:v>76.587240841866745</c:v>
                </c:pt>
                <c:pt idx="131">
                  <c:v>80.661581094767982</c:v>
                </c:pt>
                <c:pt idx="132">
                  <c:v>85.283386696270341</c:v>
                </c:pt>
                <c:pt idx="133">
                  <c:v>87.20428062691883</c:v>
                </c:pt>
                <c:pt idx="134">
                  <c:v>88.958259744358131</c:v>
                </c:pt>
                <c:pt idx="135">
                  <c:v>92.114911974212959</c:v>
                </c:pt>
                <c:pt idx="136">
                  <c:v>93.086849290749655</c:v>
                </c:pt>
                <c:pt idx="137">
                  <c:v>94.665568226589471</c:v>
                </c:pt>
                <c:pt idx="138">
                  <c:v>95.072038240672484</c:v>
                </c:pt>
                <c:pt idx="139">
                  <c:v>97.253776368252403</c:v>
                </c:pt>
                <c:pt idx="140">
                  <c:v>99.486619541891002</c:v>
                </c:pt>
                <c:pt idx="141">
                  <c:v>101.38960064604552</c:v>
                </c:pt>
                <c:pt idx="142">
                  <c:v>104.83480278261506</c:v>
                </c:pt>
                <c:pt idx="143">
                  <c:v>106.71735437986831</c:v>
                </c:pt>
                <c:pt idx="144">
                  <c:v>106.87403245954785</c:v>
                </c:pt>
                <c:pt idx="145">
                  <c:v>110.18798796862521</c:v>
                </c:pt>
                <c:pt idx="146">
                  <c:v>113.25623116779968</c:v>
                </c:pt>
                <c:pt idx="147">
                  <c:v>115.1051459524095</c:v>
                </c:pt>
                <c:pt idx="148">
                  <c:v>117.60074126961003</c:v>
                </c:pt>
                <c:pt idx="149">
                  <c:v>118.9682379901309</c:v>
                </c:pt>
                <c:pt idx="150">
                  <c:v>120.60054576558761</c:v>
                </c:pt>
                <c:pt idx="151">
                  <c:v>122.98700536324037</c:v>
                </c:pt>
                <c:pt idx="152">
                  <c:v>124.39346797573738</c:v>
                </c:pt>
                <c:pt idx="153">
                  <c:v>126.47999784259076</c:v>
                </c:pt>
                <c:pt idx="154">
                  <c:v>127.49037333511075</c:v>
                </c:pt>
                <c:pt idx="155">
                  <c:v>128.3121020582883</c:v>
                </c:pt>
                <c:pt idx="156">
                  <c:v>129.62337663321472</c:v>
                </c:pt>
                <c:pt idx="157">
                  <c:v>128.98744003386881</c:v>
                </c:pt>
                <c:pt idx="158">
                  <c:v>127.17426570490899</c:v>
                </c:pt>
                <c:pt idx="159">
                  <c:v>124.17822144705288</c:v>
                </c:pt>
                <c:pt idx="160">
                  <c:v>123.73257960430304</c:v>
                </c:pt>
                <c:pt idx="161">
                  <c:v>122.15205551528969</c:v>
                </c:pt>
                <c:pt idx="162">
                  <c:v>119.85397871206128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07-4F6B-9D50-9BB871905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4542272"/>
        <c:axId val="504542832"/>
      </c:lineChart>
      <c:dateAx>
        <c:axId val="504542272"/>
        <c:scaling>
          <c:orientation val="minMax"/>
          <c:max val="43617"/>
          <c:min val="39965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rgbClr val="534F50"/>
                </a:solidFill>
                <a:latin typeface="Gibson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04542832"/>
        <c:crosses val="autoZero"/>
        <c:auto val="1"/>
        <c:lblOffset val="100"/>
        <c:baseTimeUnit val="months"/>
        <c:majorUnit val="6"/>
        <c:majorTimeUnit val="months"/>
      </c:dateAx>
      <c:valAx>
        <c:axId val="50454283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MX" sz="900" b="1" i="0" u="none" strike="noStrike" kern="1200" baseline="0">
                <a:solidFill>
                  <a:srgbClr val="534F50"/>
                </a:solidFill>
                <a:latin typeface="Gibson" panose="02000000000000000000" pitchFamily="50" charset="0"/>
                <a:ea typeface="+mn-ea"/>
                <a:cs typeface="+mn-cs"/>
              </a:defRPr>
            </a:pPr>
            <a:endParaRPr lang="es-PE"/>
          </a:p>
        </c:txPr>
        <c:crossAx val="50454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45613269856235"/>
          <c:y val="0.18693398934350069"/>
          <c:w val="0.49139182742169674"/>
          <c:h val="0.14925643324440255"/>
        </c:manualLayout>
      </c:layout>
      <c:overlay val="0"/>
      <c:spPr>
        <a:solidFill>
          <a:schemeClr val="bg1"/>
        </a:solidFill>
        <a:ln>
          <a:solidFill>
            <a:srgbClr val="3F3F3F">
              <a:lumMod val="75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361329833770772E-2"/>
          <c:y val="5.2287571914125613E-2"/>
          <c:w val="0.9020831146106737"/>
          <c:h val="0.74767528012983964"/>
        </c:manualLayout>
      </c:layout>
      <c:lineChart>
        <c:grouping val="standard"/>
        <c:varyColors val="0"/>
        <c:ser>
          <c:idx val="0"/>
          <c:order val="0"/>
          <c:tx>
            <c:strRef>
              <c:f>Siniestralidad!$A$2</c:f>
              <c:strCache>
                <c:ptCount val="1"/>
                <c:pt idx="0">
                  <c:v>Siniestralidad Directa (%)</c:v>
                </c:pt>
              </c:strCache>
            </c:strRef>
          </c:tx>
          <c:spPr>
            <a:ln w="28575" cap="rnd">
              <a:solidFill>
                <a:srgbClr val="401465"/>
              </a:solidFill>
              <a:round/>
            </a:ln>
            <a:effectLst/>
          </c:spPr>
          <c:marker>
            <c:symbol val="none"/>
          </c:marker>
          <c:cat>
            <c:numRef>
              <c:f>Siniestralidad!$B$1:$P$1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 formatCode="mmm\-yy">
                  <c:v>43617</c:v>
                </c:pt>
              </c:numCache>
            </c:numRef>
          </c:cat>
          <c:val>
            <c:numRef>
              <c:f>Siniestralidad!$B$2:$P$2</c:f>
              <c:numCache>
                <c:formatCode>0.0</c:formatCode>
                <c:ptCount val="15"/>
                <c:pt idx="0">
                  <c:v>47.716171938570355</c:v>
                </c:pt>
                <c:pt idx="1">
                  <c:v>48.900468973676965</c:v>
                </c:pt>
                <c:pt idx="2">
                  <c:v>67.375270213595158</c:v>
                </c:pt>
                <c:pt idx="3">
                  <c:v>56.279640330891148</c:v>
                </c:pt>
                <c:pt idx="4">
                  <c:v>50.802359104539029</c:v>
                </c:pt>
                <c:pt idx="5">
                  <c:v>39.578143634723801</c:v>
                </c:pt>
                <c:pt idx="6">
                  <c:v>39.773039878515341</c:v>
                </c:pt>
                <c:pt idx="7">
                  <c:v>44.721497798226082</c:v>
                </c:pt>
                <c:pt idx="8">
                  <c:v>45.892536718355991</c:v>
                </c:pt>
                <c:pt idx="9">
                  <c:v>42.643967358344995</c:v>
                </c:pt>
                <c:pt idx="10">
                  <c:v>43.390499957978285</c:v>
                </c:pt>
                <c:pt idx="11">
                  <c:v>49.511189796151527</c:v>
                </c:pt>
                <c:pt idx="12">
                  <c:v>71.761226419815188</c:v>
                </c:pt>
                <c:pt idx="13">
                  <c:v>53.461414242594444</c:v>
                </c:pt>
                <c:pt idx="14">
                  <c:v>55.988814216522876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00-481C-8802-D9B52286DD37}"/>
            </c:ext>
          </c:extLst>
        </c:ser>
        <c:ser>
          <c:idx val="1"/>
          <c:order val="1"/>
          <c:tx>
            <c:strRef>
              <c:f>Siniestralidad!$A$3</c:f>
              <c:strCache>
                <c:ptCount val="1"/>
                <c:pt idx="0">
                  <c:v>Siniestralidad Retenida (%)</c:v>
                </c:pt>
              </c:strCache>
            </c:strRef>
          </c:tx>
          <c:spPr>
            <a:ln w="28575" cap="rnd">
              <a:solidFill>
                <a:srgbClr val="00C19F"/>
              </a:solidFill>
              <a:round/>
            </a:ln>
            <a:effectLst/>
          </c:spPr>
          <c:marker>
            <c:symbol val="none"/>
          </c:marker>
          <c:cat>
            <c:numRef>
              <c:f>Siniestralidad!$B$1:$P$1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 formatCode="mmm\-yy">
                  <c:v>43617</c:v>
                </c:pt>
              </c:numCache>
            </c:numRef>
          </c:cat>
          <c:val>
            <c:numRef>
              <c:f>Siniestralidad!$B$3:$P$3</c:f>
              <c:numCache>
                <c:formatCode>0.0</c:formatCode>
                <c:ptCount val="15"/>
                <c:pt idx="0">
                  <c:v>45.37</c:v>
                </c:pt>
                <c:pt idx="1">
                  <c:v>49.53</c:v>
                </c:pt>
                <c:pt idx="2">
                  <c:v>59.39</c:v>
                </c:pt>
                <c:pt idx="3">
                  <c:v>57.78</c:v>
                </c:pt>
                <c:pt idx="4">
                  <c:v>47.16</c:v>
                </c:pt>
                <c:pt idx="5">
                  <c:v>38.17</c:v>
                </c:pt>
                <c:pt idx="6">
                  <c:v>39.53</c:v>
                </c:pt>
                <c:pt idx="7">
                  <c:v>43.04</c:v>
                </c:pt>
                <c:pt idx="8">
                  <c:v>45.65</c:v>
                </c:pt>
                <c:pt idx="9">
                  <c:v>41.73</c:v>
                </c:pt>
                <c:pt idx="10">
                  <c:v>41.02</c:v>
                </c:pt>
                <c:pt idx="11">
                  <c:v>47.410000000000004</c:v>
                </c:pt>
                <c:pt idx="12">
                  <c:v>49.357081587683219</c:v>
                </c:pt>
                <c:pt idx="13">
                  <c:v>47.583251630635957</c:v>
                </c:pt>
                <c:pt idx="14">
                  <c:v>46.12712314127787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00-481C-8802-D9B52286D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9908368"/>
        <c:axId val="579908928"/>
      </c:lineChart>
      <c:catAx>
        <c:axId val="57990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79908928"/>
        <c:crosses val="autoZero"/>
        <c:auto val="1"/>
        <c:lblAlgn val="ctr"/>
        <c:lblOffset val="100"/>
        <c:noMultiLvlLbl val="0"/>
      </c:catAx>
      <c:valAx>
        <c:axId val="579908928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bson" panose="02000000000000000000" pitchFamily="50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57990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65587634878976"/>
          <c:y val="7.4958970759140764E-2"/>
          <c:w val="0.4379970836978711"/>
          <c:h val="0.18769989280634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bson" panose="02000000000000000000" pitchFamily="50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Gibson" panose="02000000000000000000" pitchFamily="50" charset="0"/>
          <a:cs typeface="Arial" panose="020B0604020202020204" pitchFamily="34" charset="0"/>
        </a:defRPr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0.05637</cdr:x>
      <cdr:y>0.01692</cdr:y>
    </cdr:from>
    <cdr:to>
      <cdr:x>0.94362</cdr:x>
      <cdr:y>0.20379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1D75104A-B973-4DDB-A5EA-5430861579F7}"/>
            </a:ext>
          </a:extLst>
        </cdr:cNvPr>
        <cdr:cNvSpPr txBox="1"/>
      </cdr:nvSpPr>
      <cdr:spPr>
        <a:xfrm xmlns:a="http://schemas.openxmlformats.org/drawingml/2006/main">
          <a:off x="225854" y="51963"/>
          <a:ext cx="3554587" cy="573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Gibson" panose="02000000000000000000" pitchFamily="50" charset="0"/>
            </a:rPr>
            <a:t>Siniestralidad Directa Anualizada</a:t>
          </a:r>
        </a:p>
        <a:p xmlns:a="http://schemas.openxmlformats.org/drawingml/2006/main">
          <a:pPr algn="ctr"/>
          <a:r>
            <a: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Gibson" panose="02000000000000000000" pitchFamily="50" charset="0"/>
            </a:rPr>
            <a:t>del Sistema (%)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8A09EEE-A3EB-9146-A989-D7ED08E2A1E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85A05A1-9720-E641-B368-92BB86062B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99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54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6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09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9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2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3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A05A1-9720-E641-B368-92BB86062B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9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0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0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5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0999-09AF-024D-9C93-22DEBFF97E8F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DB2A-B7B1-BB4F-B4C7-ACC5F4D5E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BB7CCC-DFCF-4837-8171-563A8C538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267"/>
            <a:ext cx="9143999" cy="5774267"/>
          </a:xfrm>
          <a:prstGeom prst="rect">
            <a:avLst/>
          </a:prstGeom>
        </p:spPr>
      </p:pic>
      <p:sp>
        <p:nvSpPr>
          <p:cNvPr id="6" name="Rectángulo 3"/>
          <p:cNvSpPr/>
          <p:nvPr/>
        </p:nvSpPr>
        <p:spPr>
          <a:xfrm>
            <a:off x="0" y="-59267"/>
            <a:ext cx="9171432" cy="5774267"/>
          </a:xfrm>
          <a:custGeom>
            <a:avLst/>
            <a:gdLst>
              <a:gd name="connsiteX0" fmla="*/ 0 w 9556595"/>
              <a:gd name="connsiteY0" fmla="*/ 0 h 6099717"/>
              <a:gd name="connsiteX1" fmla="*/ 9556595 w 9556595"/>
              <a:gd name="connsiteY1" fmla="*/ 0 h 6099717"/>
              <a:gd name="connsiteX2" fmla="*/ 9556595 w 9556595"/>
              <a:gd name="connsiteY2" fmla="*/ 6099717 h 6099717"/>
              <a:gd name="connsiteX3" fmla="*/ 0 w 9556595"/>
              <a:gd name="connsiteY3" fmla="*/ 6099717 h 6099717"/>
              <a:gd name="connsiteX4" fmla="*/ 0 w 9556595"/>
              <a:gd name="connsiteY4" fmla="*/ 0 h 6099717"/>
              <a:gd name="connsiteX0" fmla="*/ 0 w 9556595"/>
              <a:gd name="connsiteY0" fmla="*/ 0 h 6099717"/>
              <a:gd name="connsiteX1" fmla="*/ 9556595 w 9556595"/>
              <a:gd name="connsiteY1" fmla="*/ 0 h 6099717"/>
              <a:gd name="connsiteX2" fmla="*/ 7170234 w 9556595"/>
              <a:gd name="connsiteY2" fmla="*/ 6099717 h 6099717"/>
              <a:gd name="connsiteX3" fmla="*/ 0 w 9556595"/>
              <a:gd name="connsiteY3" fmla="*/ 6099717 h 6099717"/>
              <a:gd name="connsiteX4" fmla="*/ 0 w 9556595"/>
              <a:gd name="connsiteY4" fmla="*/ 0 h 6099717"/>
              <a:gd name="connsiteX0" fmla="*/ 0 w 14852665"/>
              <a:gd name="connsiteY0" fmla="*/ 0 h 6099717"/>
              <a:gd name="connsiteX1" fmla="*/ 14852665 w 14852665"/>
              <a:gd name="connsiteY1" fmla="*/ 0 h 6099717"/>
              <a:gd name="connsiteX2" fmla="*/ 7170234 w 14852665"/>
              <a:gd name="connsiteY2" fmla="*/ 6099717 h 6099717"/>
              <a:gd name="connsiteX3" fmla="*/ 0 w 14852665"/>
              <a:gd name="connsiteY3" fmla="*/ 6099717 h 6099717"/>
              <a:gd name="connsiteX4" fmla="*/ 0 w 14852665"/>
              <a:gd name="connsiteY4" fmla="*/ 0 h 6099717"/>
              <a:gd name="connsiteX0" fmla="*/ 0 w 14837872"/>
              <a:gd name="connsiteY0" fmla="*/ 0 h 6099717"/>
              <a:gd name="connsiteX1" fmla="*/ 14837872 w 14837872"/>
              <a:gd name="connsiteY1" fmla="*/ 1141867 h 6099717"/>
              <a:gd name="connsiteX2" fmla="*/ 7170234 w 14837872"/>
              <a:gd name="connsiteY2" fmla="*/ 6099717 h 6099717"/>
              <a:gd name="connsiteX3" fmla="*/ 0 w 14837872"/>
              <a:gd name="connsiteY3" fmla="*/ 6099717 h 6099717"/>
              <a:gd name="connsiteX4" fmla="*/ 0 w 14837872"/>
              <a:gd name="connsiteY4" fmla="*/ 0 h 6099717"/>
              <a:gd name="connsiteX0" fmla="*/ 0 w 14837872"/>
              <a:gd name="connsiteY0" fmla="*/ 92233 h 6191950"/>
              <a:gd name="connsiteX1" fmla="*/ 14793492 w 14837872"/>
              <a:gd name="connsiteY1" fmla="*/ 82473 h 6191950"/>
              <a:gd name="connsiteX2" fmla="*/ 14837872 w 14837872"/>
              <a:gd name="connsiteY2" fmla="*/ 1234100 h 6191950"/>
              <a:gd name="connsiteX3" fmla="*/ 7170234 w 14837872"/>
              <a:gd name="connsiteY3" fmla="*/ 6191950 h 6191950"/>
              <a:gd name="connsiteX4" fmla="*/ 0 w 14837872"/>
              <a:gd name="connsiteY4" fmla="*/ 6191950 h 6191950"/>
              <a:gd name="connsiteX5" fmla="*/ 0 w 14837872"/>
              <a:gd name="connsiteY5" fmla="*/ 92233 h 6191950"/>
              <a:gd name="connsiteX0" fmla="*/ 0 w 14837872"/>
              <a:gd name="connsiteY0" fmla="*/ 116383 h 6216100"/>
              <a:gd name="connsiteX1" fmla="*/ 14793492 w 14837872"/>
              <a:gd name="connsiteY1" fmla="*/ 106623 h 6216100"/>
              <a:gd name="connsiteX2" fmla="*/ 14837872 w 14837872"/>
              <a:gd name="connsiteY2" fmla="*/ 1258250 h 6216100"/>
              <a:gd name="connsiteX3" fmla="*/ 7170234 w 14837872"/>
              <a:gd name="connsiteY3" fmla="*/ 6216100 h 6216100"/>
              <a:gd name="connsiteX4" fmla="*/ 0 w 14837872"/>
              <a:gd name="connsiteY4" fmla="*/ 6216100 h 6216100"/>
              <a:gd name="connsiteX5" fmla="*/ 0 w 14837872"/>
              <a:gd name="connsiteY5" fmla="*/ 116383 h 6216100"/>
              <a:gd name="connsiteX0" fmla="*/ 0 w 14837872"/>
              <a:gd name="connsiteY0" fmla="*/ 9760 h 6109477"/>
              <a:gd name="connsiteX1" fmla="*/ 14793492 w 14837872"/>
              <a:gd name="connsiteY1" fmla="*/ 0 h 6109477"/>
              <a:gd name="connsiteX2" fmla="*/ 14837872 w 14837872"/>
              <a:gd name="connsiteY2" fmla="*/ 1151627 h 6109477"/>
              <a:gd name="connsiteX3" fmla="*/ 7170234 w 14837872"/>
              <a:gd name="connsiteY3" fmla="*/ 6109477 h 6109477"/>
              <a:gd name="connsiteX4" fmla="*/ 0 w 14837872"/>
              <a:gd name="connsiteY4" fmla="*/ 6109477 h 6109477"/>
              <a:gd name="connsiteX5" fmla="*/ 0 w 14837872"/>
              <a:gd name="connsiteY5" fmla="*/ 9760 h 6109477"/>
              <a:gd name="connsiteX0" fmla="*/ 0 w 14837872"/>
              <a:gd name="connsiteY0" fmla="*/ 12049 h 6111766"/>
              <a:gd name="connsiteX1" fmla="*/ 14793492 w 14837872"/>
              <a:gd name="connsiteY1" fmla="*/ 2289 h 6111766"/>
              <a:gd name="connsiteX2" fmla="*/ 14837872 w 14837872"/>
              <a:gd name="connsiteY2" fmla="*/ 1153916 h 6111766"/>
              <a:gd name="connsiteX3" fmla="*/ 7170234 w 14837872"/>
              <a:gd name="connsiteY3" fmla="*/ 6111766 h 6111766"/>
              <a:gd name="connsiteX4" fmla="*/ 0 w 14837872"/>
              <a:gd name="connsiteY4" fmla="*/ 6111766 h 6111766"/>
              <a:gd name="connsiteX5" fmla="*/ 0 w 14837872"/>
              <a:gd name="connsiteY5" fmla="*/ 12049 h 6111766"/>
              <a:gd name="connsiteX0" fmla="*/ 0 w 14837872"/>
              <a:gd name="connsiteY0" fmla="*/ 9760 h 6109477"/>
              <a:gd name="connsiteX1" fmla="*/ 14793492 w 14837872"/>
              <a:gd name="connsiteY1" fmla="*/ 0 h 6109477"/>
              <a:gd name="connsiteX2" fmla="*/ 14837872 w 14837872"/>
              <a:gd name="connsiteY2" fmla="*/ 1151627 h 6109477"/>
              <a:gd name="connsiteX3" fmla="*/ 7170234 w 14837872"/>
              <a:gd name="connsiteY3" fmla="*/ 6109477 h 6109477"/>
              <a:gd name="connsiteX4" fmla="*/ 0 w 14837872"/>
              <a:gd name="connsiteY4" fmla="*/ 6109477 h 6109477"/>
              <a:gd name="connsiteX5" fmla="*/ 0 w 14837872"/>
              <a:gd name="connsiteY5" fmla="*/ 9760 h 610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37872" h="6109477">
                <a:moveTo>
                  <a:pt x="0" y="9760"/>
                </a:moveTo>
                <a:lnTo>
                  <a:pt x="14793492" y="0"/>
                </a:lnTo>
                <a:lnTo>
                  <a:pt x="14837872" y="1151627"/>
                </a:lnTo>
                <a:lnTo>
                  <a:pt x="7170234" y="6109477"/>
                </a:lnTo>
                <a:lnTo>
                  <a:pt x="0" y="6109477"/>
                </a:lnTo>
                <a:lnTo>
                  <a:pt x="0" y="9760"/>
                </a:lnTo>
                <a:close/>
              </a:path>
            </a:pathLst>
          </a:custGeom>
          <a:solidFill>
            <a:srgbClr val="401374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riángulo 8"/>
          <p:cNvSpPr/>
          <p:nvPr/>
        </p:nvSpPr>
        <p:spPr>
          <a:xfrm rot="16200000">
            <a:off x="8099552" y="-74507"/>
            <a:ext cx="1056640" cy="1087120"/>
          </a:xfrm>
          <a:prstGeom prst="triangle">
            <a:avLst>
              <a:gd name="adj" fmla="val 100000"/>
            </a:avLst>
          </a:prstGeom>
          <a:solidFill>
            <a:srgbClr val="40C1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228685"/>
            <a:ext cx="1036587" cy="435050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 flipH="1">
            <a:off x="375920" y="-59267"/>
            <a:ext cx="1838036" cy="1810327"/>
          </a:xfrm>
          <a:prstGeom prst="line">
            <a:avLst/>
          </a:prstGeom>
          <a:ln>
            <a:solidFill>
              <a:srgbClr val="00C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>
            <a:off x="1658319" y="-59267"/>
            <a:ext cx="741616" cy="730436"/>
          </a:xfrm>
          <a:prstGeom prst="line">
            <a:avLst/>
          </a:prstGeom>
          <a:ln>
            <a:solidFill>
              <a:srgbClr val="00C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1F729B-1851-4410-A62C-BCF24019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28" y="2483046"/>
            <a:ext cx="5983014" cy="377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Gibson SemiBold"/>
                <a:cs typeface="Gibson SemiBold"/>
              </a:rPr>
              <a:t>PRESENTACIÓN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Gibson SemiBold"/>
                <a:cs typeface="Gibson"/>
              </a:rPr>
              <a:t>RESULTADOS DEL SECTOR ASEGURADOR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Gibson SemiBold"/>
                <a:cs typeface="Gibson"/>
              </a:rPr>
              <a:t>14.08.19</a:t>
            </a:r>
          </a:p>
        </p:txBody>
      </p:sp>
    </p:spTree>
    <p:extLst>
      <p:ext uri="{BB962C8B-B14F-4D97-AF65-F5344CB8AC3E}">
        <p14:creationId xmlns:p14="http://schemas.microsoft.com/office/powerpoint/2010/main" val="367809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 descr="Imagen que contiene mapa&#10;&#10;Descripción generada automáticamente">
            <a:extLst>
              <a:ext uri="{FF2B5EF4-FFF2-40B4-BE49-F238E27FC236}">
                <a16:creationId xmlns:a16="http://schemas.microsoft.com/office/drawing/2014/main" id="{AD23AA7D-E72B-418A-BBE4-E9C0D93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377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Ligera alza en siniestralidad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5110C1B-30E9-47FA-B2BF-F2BC7389E060}"/>
              </a:ext>
            </a:extLst>
          </p:cNvPr>
          <p:cNvSpPr/>
          <p:nvPr/>
        </p:nvSpPr>
        <p:spPr>
          <a:xfrm>
            <a:off x="689686" y="1753537"/>
            <a:ext cx="3296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A jun-19 los siniestros anualizados del sector alcanzaron los S/ 7,646 millones, registrando un incremento de 18.8% respecto a jun-18.</a:t>
            </a:r>
          </a:p>
          <a:p>
            <a:pPr algn="just"/>
            <a:endParaRPr lang="es-PE" sz="16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algn="just"/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El principal incremento en siniestros durante el 1S 2019 lo tuvo el ramo de RRGG, específicamente el riesgo Incendio.</a:t>
            </a:r>
            <a:endParaRPr lang="es-PE" sz="4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6BE0167-84AB-467E-B398-5A5B25E364C2}"/>
              </a:ext>
            </a:extLst>
          </p:cNvPr>
          <p:cNvGrpSpPr/>
          <p:nvPr/>
        </p:nvGrpSpPr>
        <p:grpSpPr>
          <a:xfrm>
            <a:off x="4335471" y="1713890"/>
            <a:ext cx="4351329" cy="2464048"/>
            <a:chOff x="649522" y="2548188"/>
            <a:chExt cx="4215802" cy="3071539"/>
          </a:xfrm>
        </p:grpSpPr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4D50506F-CEF5-48F7-90FA-8370CE4D4DD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4874258"/>
                </p:ext>
              </p:extLst>
            </p:nvPr>
          </p:nvGraphicFramePr>
          <p:xfrm>
            <a:off x="649522" y="2548188"/>
            <a:ext cx="4006297" cy="3071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02338AA-1913-463A-A133-1A688E977C3A}"/>
                </a:ext>
              </a:extLst>
            </p:cNvPr>
            <p:cNvCxnSpPr>
              <a:cxnSpLocks/>
            </p:cNvCxnSpPr>
            <p:nvPr/>
          </p:nvCxnSpPr>
          <p:spPr>
            <a:xfrm>
              <a:off x="4332167" y="3087975"/>
              <a:ext cx="0" cy="1848776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5913FA6-6673-442A-8AF7-DF64D08730A7}"/>
                </a:ext>
              </a:extLst>
            </p:cNvPr>
            <p:cNvSpPr txBox="1"/>
            <p:nvPr/>
          </p:nvSpPr>
          <p:spPr>
            <a:xfrm>
              <a:off x="4257532" y="3865898"/>
              <a:ext cx="607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56%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5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 descr="Imagen que contiene mapa&#10;&#10;Descripción generada automáticamente">
            <a:extLst>
              <a:ext uri="{FF2B5EF4-FFF2-40B4-BE49-F238E27FC236}">
                <a16:creationId xmlns:a16="http://schemas.microsoft.com/office/drawing/2014/main" id="{AD23AA7D-E72B-418A-BBE4-E9C0D93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927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377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Siniestralidad directa vs. retenida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BAACEEB-49AE-4D55-8B51-B674C57DECCE}"/>
              </a:ext>
            </a:extLst>
          </p:cNvPr>
          <p:cNvGrpSpPr/>
          <p:nvPr/>
        </p:nvGrpSpPr>
        <p:grpSpPr>
          <a:xfrm>
            <a:off x="4069658" y="1099893"/>
            <a:ext cx="4766018" cy="2119557"/>
            <a:chOff x="4617605" y="2611860"/>
            <a:chExt cx="4518215" cy="3007867"/>
          </a:xfrm>
        </p:grpSpPr>
        <p:graphicFrame>
          <p:nvGraphicFramePr>
            <p:cNvPr id="11" name="Gráfico 10">
              <a:extLst>
                <a:ext uri="{FF2B5EF4-FFF2-40B4-BE49-F238E27FC236}">
                  <a16:creationId xmlns:a16="http://schemas.microsoft.com/office/drawing/2014/main" id="{3465F78D-8F8E-48CA-93A1-2B64C58C6F9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0627011"/>
                </p:ext>
              </p:extLst>
            </p:nvPr>
          </p:nvGraphicFramePr>
          <p:xfrm>
            <a:off x="4617605" y="2611860"/>
            <a:ext cx="4233432" cy="30078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8350AB7C-9DD7-46D2-92BB-5439574B2676}"/>
                </a:ext>
              </a:extLst>
            </p:cNvPr>
            <p:cNvSpPr txBox="1"/>
            <p:nvPr/>
          </p:nvSpPr>
          <p:spPr>
            <a:xfrm>
              <a:off x="8528028" y="4353972"/>
              <a:ext cx="607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57.0%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31C34FF-99F1-45E8-B5FC-D03FA3D98FE1}"/>
                </a:ext>
              </a:extLst>
            </p:cNvPr>
            <p:cNvSpPr txBox="1"/>
            <p:nvPr/>
          </p:nvSpPr>
          <p:spPr>
            <a:xfrm>
              <a:off x="8519150" y="4067846"/>
              <a:ext cx="607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63.3%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6221E0E-9AB3-4754-970F-84820FEA52EB}"/>
                </a:ext>
              </a:extLst>
            </p:cNvPr>
            <p:cNvSpPr txBox="1"/>
            <p:nvPr/>
          </p:nvSpPr>
          <p:spPr>
            <a:xfrm>
              <a:off x="8510885" y="4716042"/>
              <a:ext cx="6077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23.3%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4592BD5-77E3-4B99-94AD-2F8B2EA2E746}"/>
                </a:ext>
              </a:extLst>
            </p:cNvPr>
            <p:cNvSpPr txBox="1"/>
            <p:nvPr/>
          </p:nvSpPr>
          <p:spPr>
            <a:xfrm>
              <a:off x="8511765" y="3370815"/>
              <a:ext cx="6216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119.9%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12D51EA-01BB-4544-9621-8F88590296F1}"/>
              </a:ext>
            </a:extLst>
          </p:cNvPr>
          <p:cNvGrpSpPr/>
          <p:nvPr/>
        </p:nvGrpSpPr>
        <p:grpSpPr>
          <a:xfrm>
            <a:off x="3973012" y="3517830"/>
            <a:ext cx="4812940" cy="2056728"/>
            <a:chOff x="1954002" y="2593285"/>
            <a:chExt cx="5672194" cy="3081339"/>
          </a:xfrm>
        </p:grpSpPr>
        <p:graphicFrame>
          <p:nvGraphicFramePr>
            <p:cNvPr id="17" name="Gráfico 16">
              <a:extLst>
                <a:ext uri="{FF2B5EF4-FFF2-40B4-BE49-F238E27FC236}">
                  <a16:creationId xmlns:a16="http://schemas.microsoft.com/office/drawing/2014/main" id="{0B133E6D-4084-41A5-AB28-5A03340BA68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3081161"/>
                </p:ext>
              </p:extLst>
            </p:nvPr>
          </p:nvGraphicFramePr>
          <p:xfrm>
            <a:off x="2285058" y="2593285"/>
            <a:ext cx="5143500" cy="30813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DA8F85B8-E95C-4163-8844-A34A3571B61A}"/>
                </a:ext>
              </a:extLst>
            </p:cNvPr>
            <p:cNvCxnSpPr>
              <a:cxnSpLocks/>
            </p:cNvCxnSpPr>
            <p:nvPr/>
          </p:nvCxnSpPr>
          <p:spPr>
            <a:xfrm>
              <a:off x="6805540" y="2750695"/>
              <a:ext cx="0" cy="2278504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3A1BC888-BBC6-4377-8A59-3AB4E293D533}"/>
                </a:ext>
              </a:extLst>
            </p:cNvPr>
            <p:cNvSpPr txBox="1"/>
            <p:nvPr/>
          </p:nvSpPr>
          <p:spPr>
            <a:xfrm>
              <a:off x="1954002" y="2615770"/>
              <a:ext cx="5484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00" b="1" dirty="0">
                  <a:latin typeface="Gibson" panose="02000000000000000000" pitchFamily="50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E996B7F-B68C-4AFC-8A6B-843BAE5166F6}"/>
                </a:ext>
              </a:extLst>
            </p:cNvPr>
            <p:cNvSpPr txBox="1"/>
            <p:nvPr/>
          </p:nvSpPr>
          <p:spPr>
            <a:xfrm>
              <a:off x="7041640" y="3711406"/>
              <a:ext cx="5619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56%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23CDCA4-7357-483D-8589-EA277A853618}"/>
                </a:ext>
              </a:extLst>
            </p:cNvPr>
            <p:cNvSpPr txBox="1"/>
            <p:nvPr/>
          </p:nvSpPr>
          <p:spPr>
            <a:xfrm>
              <a:off x="7032811" y="4298895"/>
              <a:ext cx="593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46%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61840F8F-2F08-45EC-8284-FEED13581238}"/>
              </a:ext>
            </a:extLst>
          </p:cNvPr>
          <p:cNvSpPr/>
          <p:nvPr/>
        </p:nvSpPr>
        <p:spPr>
          <a:xfrm>
            <a:off x="310955" y="1716037"/>
            <a:ext cx="35583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A jun-19 la siniestralidad directa cerró en 56%, mientras que la siniestralidad retenida se ubicó en 46%.</a:t>
            </a:r>
          </a:p>
          <a:p>
            <a:pPr algn="just"/>
            <a:endParaRPr lang="es-PE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Siniestralidad retenida a nivel de ramos: Riesgos Generales (37%), Accidentes y Enfermedades (61%), Vida (19%) y Seguros del SPP (127%).</a:t>
            </a:r>
            <a:endParaRPr lang="es-PE" sz="5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Marcador de contenido 5" descr="Imagen que contiene mapa&#10;&#10;Descripción generada automáticamente">
            <a:extLst>
              <a:ext uri="{FF2B5EF4-FFF2-40B4-BE49-F238E27FC236}">
                <a16:creationId xmlns:a16="http://schemas.microsoft.com/office/drawing/2014/main" id="{AD23AA7D-E72B-418A-BBE4-E9C0D93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71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377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Principales Aportes</a:t>
            </a:r>
          </a:p>
        </p:txBody>
      </p:sp>
      <p:pic>
        <p:nvPicPr>
          <p:cNvPr id="10" name="Imagen 9" descr="Imagen que contiene mapa&#10;&#10;Descripción generada automáticamente">
            <a:extLst>
              <a:ext uri="{FF2B5EF4-FFF2-40B4-BE49-F238E27FC236}">
                <a16:creationId xmlns:a16="http://schemas.microsoft.com/office/drawing/2014/main" id="{A3D9EC35-09AD-4C48-87D9-5DED77A1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71" y="1371600"/>
            <a:ext cx="3376070" cy="337607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3FDDD5FF-7154-4B4E-A53E-571D27C2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CD8382E-4769-4882-8DD4-96BA8A21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107"/>
            <a:ext cx="63863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PE" sz="1300" b="1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8D8F062B-8902-4752-8A96-F0F27E44B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PE" sz="1200" b="1" i="0" u="none" strike="noStrike" cap="none" normalizeH="0" baseline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PE" sz="1200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D5A7498-D878-41B3-A8F1-D2F7688A7D30}"/>
              </a:ext>
            </a:extLst>
          </p:cNvPr>
          <p:cNvSpPr/>
          <p:nvPr/>
        </p:nvSpPr>
        <p:spPr>
          <a:xfrm>
            <a:off x="4833578" y="1337267"/>
            <a:ext cx="32964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Impacto en el empleo formal: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El sector asegurador representó más de 12 mil puestos de trabajo al culminar el 2018, cifra que se incrementó en 63% respecto de 2008 y que considera solo a los colaboradores de las aseguradoras.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Aseguramiento de bienes de capital: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Se estima que al cierre de 2018 la cuarta parte del valor de los bienes de capital del país (públicos y privados) se encontraba protegida con una póliza contra todo riesgo (US$ 253,000 millones).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Inversiones: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El monto total de las inversiones administradas por las aseguradoras ascendió a S/ 33,969 millones al cierre de 2018, cifra que se incrementó en 72% en el periodo de 5 años.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Siniestros cubiertos: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Durante el último año la industria aseguradora cubrió siniestros por S/ 6,880 millones, monto que contribuyó a la estabilidad financiera de los asegurados del sector privado y sus familias.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PE" sz="1000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C476C3E-8BF3-4A45-9743-C86C1F0D1BFC}"/>
              </a:ext>
            </a:extLst>
          </p:cNvPr>
          <p:cNvCxnSpPr/>
          <p:nvPr/>
        </p:nvCxnSpPr>
        <p:spPr>
          <a:xfrm>
            <a:off x="4257823" y="1468755"/>
            <a:ext cx="0" cy="2912745"/>
          </a:xfrm>
          <a:prstGeom prst="line">
            <a:avLst/>
          </a:prstGeom>
          <a:ln w="12700" cap="flat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07A24A15-40F1-4059-BAD0-84208A6D9AE8}"/>
              </a:ext>
            </a:extLst>
          </p:cNvPr>
          <p:cNvSpPr/>
          <p:nvPr/>
        </p:nvSpPr>
        <p:spPr>
          <a:xfrm>
            <a:off x="4205435" y="1468280"/>
            <a:ext cx="104775" cy="952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05837804-7511-4D59-8CEC-D171EE63AF9A}"/>
              </a:ext>
            </a:extLst>
          </p:cNvPr>
          <p:cNvSpPr/>
          <p:nvPr/>
        </p:nvSpPr>
        <p:spPr>
          <a:xfrm>
            <a:off x="4200738" y="2532175"/>
            <a:ext cx="104775" cy="952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1E8FC50-A2CE-4582-A393-1447B4F1B3F7}"/>
              </a:ext>
            </a:extLst>
          </p:cNvPr>
          <p:cNvSpPr/>
          <p:nvPr/>
        </p:nvSpPr>
        <p:spPr>
          <a:xfrm>
            <a:off x="4200738" y="3482170"/>
            <a:ext cx="104775" cy="952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A2BBFE2-F810-43F8-BF67-C05005F8915F}"/>
              </a:ext>
            </a:extLst>
          </p:cNvPr>
          <p:cNvSpPr/>
          <p:nvPr/>
        </p:nvSpPr>
        <p:spPr>
          <a:xfrm>
            <a:off x="4205435" y="4336915"/>
            <a:ext cx="104775" cy="952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399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Marcador de contenido 5" descr="Imagen que contiene mapa&#10;&#10;Descripción generada automáticamente">
            <a:extLst>
              <a:ext uri="{FF2B5EF4-FFF2-40B4-BE49-F238E27FC236}">
                <a16:creationId xmlns:a16="http://schemas.microsoft.com/office/drawing/2014/main" id="{AD23AA7D-E72B-418A-BBE4-E9C0D93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377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Agenda Pendiente</a:t>
            </a:r>
          </a:p>
        </p:txBody>
      </p:sp>
      <p:pic>
        <p:nvPicPr>
          <p:cNvPr id="10" name="Imagen 9" descr="Imagen que contiene mapa&#10;&#10;Descripción generada automáticamente">
            <a:extLst>
              <a:ext uri="{FF2B5EF4-FFF2-40B4-BE49-F238E27FC236}">
                <a16:creationId xmlns:a16="http://schemas.microsoft.com/office/drawing/2014/main" id="{A3D9EC35-09AD-4C48-87D9-5DED77A1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73" y="1122628"/>
            <a:ext cx="3376070" cy="337607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3FDDD5FF-7154-4B4E-A53E-571D27C2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CD8382E-4769-4882-8DD4-96BA8A21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8343" y="401107"/>
            <a:ext cx="63863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PE" sz="1300" b="1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8D8F062B-8902-4752-8A96-F0F27E44B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PE" sz="1200" b="1" i="0" u="none" strike="noStrike" cap="none" normalizeH="0" baseline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PE" sz="1200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D5A7498-D878-41B3-A8F1-D2F7688A7D30}"/>
              </a:ext>
            </a:extLst>
          </p:cNvPr>
          <p:cNvSpPr/>
          <p:nvPr/>
        </p:nvSpPr>
        <p:spPr>
          <a:xfrm>
            <a:off x="5077883" y="1408044"/>
            <a:ext cx="390667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Cultura de Seguros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El sector viene acercándose a segmentos de mercado que antes no eran su mercado objetivo, generando nuevos productos y canales de comercialización, así como aplicando los avances tecnológicos para identificar mejor las necesidades de clientes actuales y potenciales.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Educación Financiera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Venimos trabajando en “alfabetizar” en temas de seguros, brindando mayor información de los beneficios, productos, acercándolos a la gente en términos más sencillos.</a:t>
            </a:r>
            <a:endParaRPr lang="es-PE" sz="12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Aseguramiento de infraestructura pública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Sólo la infraestructura que es concesionada es parcialmente asegurada. En otros países, todos aportan recursos para un correcto aseguramiento de la infraestructura</a:t>
            </a:r>
            <a:endParaRPr lang="es-MX" altLang="es-PE" sz="12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PE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Viviendas sin protección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En el Perú, sólo 3 de cada 100 viviendas tiene una cobertura frente a desastres. Esta cifra se explica en un 90% porque son viviendas que se compran con un crédito hipotecario. Al momento que se completa el pago del crédito dejan de contar con protección.</a:t>
            </a:r>
            <a:endParaRPr lang="es-MX" altLang="es-PE" sz="12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PE" sz="1000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C476C3E-8BF3-4A45-9743-C86C1F0D1BFC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4899309" y="1565874"/>
            <a:ext cx="10839" cy="2509445"/>
          </a:xfrm>
          <a:prstGeom prst="line">
            <a:avLst/>
          </a:prstGeom>
          <a:ln w="12700" cap="flat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07A24A15-40F1-4059-BAD0-84208A6D9AE8}"/>
              </a:ext>
            </a:extLst>
          </p:cNvPr>
          <p:cNvSpPr/>
          <p:nvPr/>
        </p:nvSpPr>
        <p:spPr>
          <a:xfrm>
            <a:off x="4857760" y="1540914"/>
            <a:ext cx="104775" cy="952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05837804-7511-4D59-8CEC-D171EE63AF9A}"/>
              </a:ext>
            </a:extLst>
          </p:cNvPr>
          <p:cNvSpPr/>
          <p:nvPr/>
        </p:nvSpPr>
        <p:spPr>
          <a:xfrm>
            <a:off x="4853063" y="2616295"/>
            <a:ext cx="104775" cy="952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1E8FC50-A2CE-4582-A393-1447B4F1B3F7}"/>
              </a:ext>
            </a:extLst>
          </p:cNvPr>
          <p:cNvSpPr/>
          <p:nvPr/>
        </p:nvSpPr>
        <p:spPr>
          <a:xfrm>
            <a:off x="4853063" y="3333977"/>
            <a:ext cx="104775" cy="952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C45C7B7-2637-4B9C-8381-A59ADCB7B73D}"/>
              </a:ext>
            </a:extLst>
          </p:cNvPr>
          <p:cNvSpPr/>
          <p:nvPr/>
        </p:nvSpPr>
        <p:spPr>
          <a:xfrm>
            <a:off x="4857760" y="4075319"/>
            <a:ext cx="104775" cy="9525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B6B30824-3A3A-4B29-AD5A-450CF8D5F994}"/>
              </a:ext>
            </a:extLst>
          </p:cNvPr>
          <p:cNvSpPr/>
          <p:nvPr/>
        </p:nvSpPr>
        <p:spPr>
          <a:xfrm rot="20457096">
            <a:off x="26002" y="1150812"/>
            <a:ext cx="4453688" cy="331868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FF596C-3521-4B44-BF32-330FC46A87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16" b="44194" l="9976" r="89781">
                        <a14:foregroundMark x1="51825" y1="44194" x2="51825" y2="44194"/>
                        <a14:foregroundMark x1="58881" y1="42581" x2="58881" y2="42581"/>
                      </a14:backgroundRemoval>
                    </a14:imgEffect>
                  </a14:imgLayer>
                </a14:imgProps>
              </a:ext>
            </a:extLst>
          </a:blip>
          <a:srcRect b="54373"/>
          <a:stretch/>
        </p:blipFill>
        <p:spPr>
          <a:xfrm>
            <a:off x="2300087" y="2855629"/>
            <a:ext cx="2689725" cy="185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1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Marcador de contenido 5" descr="Imagen que contiene mapa&#10;&#10;Descripción generada automáticamente">
            <a:extLst>
              <a:ext uri="{FF2B5EF4-FFF2-40B4-BE49-F238E27FC236}">
                <a16:creationId xmlns:a16="http://schemas.microsoft.com/office/drawing/2014/main" id="{AD23AA7D-E72B-418A-BBE4-E9C0D93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377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Agenda Pendiente</a:t>
            </a:r>
          </a:p>
        </p:txBody>
      </p:sp>
      <p:pic>
        <p:nvPicPr>
          <p:cNvPr id="10" name="Imagen 9" descr="Imagen que contiene mapa&#10;&#10;Descripción generada automáticamente">
            <a:extLst>
              <a:ext uri="{FF2B5EF4-FFF2-40B4-BE49-F238E27FC236}">
                <a16:creationId xmlns:a16="http://schemas.microsoft.com/office/drawing/2014/main" id="{A3D9EC35-09AD-4C48-87D9-5DED77A1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75" y="1019992"/>
            <a:ext cx="3376070" cy="337607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3FDDD5FF-7154-4B4E-A53E-571D27C2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CD8382E-4769-4882-8DD4-96BA8A21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3036" y="401107"/>
            <a:ext cx="63863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PE" sz="1300" b="1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8D8F062B-8902-4752-8A96-F0F27E44B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PE" sz="1200" b="1" i="0" u="none" strike="noStrike" cap="none" normalizeH="0" baseline="0">
              <a:ln>
                <a:noFill/>
              </a:ln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PE" sz="1200" b="1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D5A7498-D878-41B3-A8F1-D2F7688A7D30}"/>
              </a:ext>
            </a:extLst>
          </p:cNvPr>
          <p:cNvSpPr/>
          <p:nvPr/>
        </p:nvSpPr>
        <p:spPr>
          <a:xfrm>
            <a:off x="5193413" y="1210868"/>
            <a:ext cx="3645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Salud oportuna para todos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Buscamos facilitar que la política de aseguramiento universal realmente implique atención de salud oportuna y de calidad para todos los peruanos. Se debe poner mayor énfasis en intercambio prestacional y en la participación del sector privado en la política de redes integradas.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PE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Desarrollo de nuevos motores de crecimiento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Necesitamos promover sectores como el agrícola forestal, o el acuícola que involucran grandes riesgos que pueden originar fracaso empresarial.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PE" sz="1200" b="1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Vejez con financiamiento seguro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Las bases de la reforma del SP deben incluir una pensión mínima de carácter obligatoria y una integración de la ONP y el SPP en una única entidad.</a:t>
            </a:r>
            <a:endParaRPr lang="es-MX" altLang="es-PE" sz="12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BE4AA14-26DD-45CB-BFF8-1547CBF6005A}"/>
              </a:ext>
            </a:extLst>
          </p:cNvPr>
          <p:cNvGrpSpPr/>
          <p:nvPr/>
        </p:nvGrpSpPr>
        <p:grpSpPr>
          <a:xfrm>
            <a:off x="4980988" y="1274318"/>
            <a:ext cx="107924" cy="2200686"/>
            <a:chOff x="4905270" y="1236096"/>
            <a:chExt cx="107924" cy="2200686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C476C3E-8BF3-4A45-9743-C86C1F0D1BFC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 flipH="1">
              <a:off x="4960807" y="1255322"/>
              <a:ext cx="3810" cy="2181460"/>
            </a:xfrm>
            <a:prstGeom prst="line">
              <a:avLst/>
            </a:prstGeom>
            <a:ln w="12700" cap="flat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07A24A15-40F1-4059-BAD0-84208A6D9AE8}"/>
                </a:ext>
              </a:extLst>
            </p:cNvPr>
            <p:cNvSpPr/>
            <p:nvPr/>
          </p:nvSpPr>
          <p:spPr>
            <a:xfrm>
              <a:off x="4905270" y="1236096"/>
              <a:ext cx="104775" cy="95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05837804-7511-4D59-8CEC-D171EE63AF9A}"/>
                </a:ext>
              </a:extLst>
            </p:cNvPr>
            <p:cNvSpPr/>
            <p:nvPr/>
          </p:nvSpPr>
          <p:spPr>
            <a:xfrm>
              <a:off x="4908419" y="2588933"/>
              <a:ext cx="104775" cy="95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B1E8FC50-A2CE-4582-A393-1447B4F1B3F7}"/>
                </a:ext>
              </a:extLst>
            </p:cNvPr>
            <p:cNvSpPr/>
            <p:nvPr/>
          </p:nvSpPr>
          <p:spPr>
            <a:xfrm>
              <a:off x="4908419" y="3341532"/>
              <a:ext cx="104775" cy="95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sp>
        <p:nvSpPr>
          <p:cNvPr id="3" name="Elipse 2">
            <a:extLst>
              <a:ext uri="{FF2B5EF4-FFF2-40B4-BE49-F238E27FC236}">
                <a16:creationId xmlns:a16="http://schemas.microsoft.com/office/drawing/2014/main" id="{B6B30824-3A3A-4B29-AD5A-450CF8D5F994}"/>
              </a:ext>
            </a:extLst>
          </p:cNvPr>
          <p:cNvSpPr/>
          <p:nvPr/>
        </p:nvSpPr>
        <p:spPr>
          <a:xfrm rot="20457096">
            <a:off x="185274" y="1125432"/>
            <a:ext cx="4453688" cy="331868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FF596C-3521-4B44-BF32-330FC46A87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16" b="44194" l="9976" r="89781">
                        <a14:foregroundMark x1="51825" y1="44194" x2="51825" y2="44194"/>
                        <a14:foregroundMark x1="58881" y1="42581" x2="58881" y2="42581"/>
                      </a14:backgroundRemoval>
                    </a14:imgEffect>
                  </a14:imgLayer>
                </a14:imgProps>
              </a:ext>
            </a:extLst>
          </a:blip>
          <a:srcRect b="54373"/>
          <a:stretch/>
        </p:blipFill>
        <p:spPr>
          <a:xfrm>
            <a:off x="2508847" y="2825896"/>
            <a:ext cx="2689725" cy="185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4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 descr="Imagen que contiene mapa&#10;&#10;Descripción generada automáticamente">
            <a:extLst>
              <a:ext uri="{FF2B5EF4-FFF2-40B4-BE49-F238E27FC236}">
                <a16:creationId xmlns:a16="http://schemas.microsoft.com/office/drawing/2014/main" id="{AD23AA7D-E72B-418A-BBE4-E9C0D93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377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Contribución al Perú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9E816F51-42B7-45E2-8F3D-5EFEBA35D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075407"/>
              </p:ext>
            </p:extLst>
          </p:nvPr>
        </p:nvGraphicFramePr>
        <p:xfrm>
          <a:off x="4316728" y="1480600"/>
          <a:ext cx="4667824" cy="29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45110C1B-30E9-47FA-B2BF-F2BC7389E060}"/>
              </a:ext>
            </a:extLst>
          </p:cNvPr>
          <p:cNvSpPr/>
          <p:nvPr/>
        </p:nvSpPr>
        <p:spPr>
          <a:xfrm>
            <a:off x="689686" y="1465306"/>
            <a:ext cx="3296433" cy="2710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En los últimos 10 años, el sector asegurador mostró un dinamismo notable, pasando de representar el 1.2% del PBI a cerca del 1.8%, con tendencia creciente.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16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En el mismo periodo, las primas de seguros crecieron a una tasa anual promedio de 11.5%, por encima del crecimiento económico del país.</a:t>
            </a:r>
            <a:endParaRPr lang="es-PE" sz="16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 descr="Imagen que contiene mapa&#10;&#10;Descripción generada automáticamente">
            <a:extLst>
              <a:ext uri="{FF2B5EF4-FFF2-40B4-BE49-F238E27FC236}">
                <a16:creationId xmlns:a16="http://schemas.microsoft.com/office/drawing/2014/main" id="{AD23AA7D-E72B-418A-BBE4-E9C0D93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377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Mantenemos crecimiento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5110C1B-30E9-47FA-B2BF-F2BC7389E060}"/>
              </a:ext>
            </a:extLst>
          </p:cNvPr>
          <p:cNvSpPr/>
          <p:nvPr/>
        </p:nvSpPr>
        <p:spPr>
          <a:xfrm>
            <a:off x="1092873" y="1754474"/>
            <a:ext cx="2561514" cy="323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A junio de 2019 las primas de seguros anualizadas alcanzaron los 13,657 millones de soles.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16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Este crecimiento se muestra constante desde mediados del 2018.</a:t>
            </a:r>
            <a:endParaRPr lang="es-MX" sz="16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16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En términos nominales el sector creció 14.3% en primas.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F7B454B-88EA-42E1-948D-B437696FA290}"/>
              </a:ext>
            </a:extLst>
          </p:cNvPr>
          <p:cNvGrpSpPr/>
          <p:nvPr/>
        </p:nvGrpSpPr>
        <p:grpSpPr>
          <a:xfrm>
            <a:off x="4337121" y="1645921"/>
            <a:ext cx="4484150" cy="3305908"/>
            <a:chOff x="476820" y="2363075"/>
            <a:chExt cx="4099936" cy="300776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7C0031A-2C40-4123-A12C-5CB3B414DF50}"/>
                </a:ext>
              </a:extLst>
            </p:cNvPr>
            <p:cNvSpPr txBox="1"/>
            <p:nvPr/>
          </p:nvSpPr>
          <p:spPr>
            <a:xfrm>
              <a:off x="476820" y="2363075"/>
              <a:ext cx="409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b="1" dirty="0">
                  <a:latin typeface="Gibson" panose="02000000000000000000" pitchFamily="50" charset="0"/>
                  <a:cs typeface="Arial" panose="020B0604020202020204" pitchFamily="34" charset="0"/>
                </a:rPr>
                <a:t>Primas de Seguros Netas Anualizadas (millones S/)</a:t>
              </a: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CE597EB-6716-47BF-B46A-2E4DDE0DB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304" y="2689583"/>
              <a:ext cx="3979230" cy="2681259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A48A225-3050-4A07-8124-A27B253C08F8}"/>
                </a:ext>
              </a:extLst>
            </p:cNvPr>
            <p:cNvSpPr txBox="1"/>
            <p:nvPr/>
          </p:nvSpPr>
          <p:spPr>
            <a:xfrm>
              <a:off x="3791370" y="2724197"/>
              <a:ext cx="6452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13,657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7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 descr="Imagen que contiene mapa&#10;&#10;Descripción generada automáticamente">
            <a:extLst>
              <a:ext uri="{FF2B5EF4-FFF2-40B4-BE49-F238E27FC236}">
                <a16:creationId xmlns:a16="http://schemas.microsoft.com/office/drawing/2014/main" id="{AD23AA7D-E72B-418A-BBE4-E9C0D93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377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Mantenemos crecimiento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5110C1B-30E9-47FA-B2BF-F2BC7389E060}"/>
              </a:ext>
            </a:extLst>
          </p:cNvPr>
          <p:cNvSpPr/>
          <p:nvPr/>
        </p:nvSpPr>
        <p:spPr>
          <a:xfrm>
            <a:off x="689687" y="1753537"/>
            <a:ext cx="3097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Prima per-cápita alcanzó los US$127. </a:t>
            </a:r>
          </a:p>
          <a:p>
            <a:pPr algn="just"/>
            <a:endParaRPr lang="es-PE" sz="16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algn="just"/>
            <a:r>
              <a:rPr lang="es-PE" sz="1600" kern="0" dirty="0">
                <a:solidFill>
                  <a:schemeClr val="tx1">
                    <a:lumMod val="50000"/>
                  </a:schemeClr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Primas representan el 1.83% del PBI (Vida: 0.91%, No Vida: 0.92%). Penetración sin seguros previsionales: 1.55%.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B13AD89-9FE2-4CFF-9ADE-8D66E0B0E318}"/>
              </a:ext>
            </a:extLst>
          </p:cNvPr>
          <p:cNvGrpSpPr/>
          <p:nvPr/>
        </p:nvGrpSpPr>
        <p:grpSpPr>
          <a:xfrm>
            <a:off x="3986119" y="1410709"/>
            <a:ext cx="4653289" cy="3239708"/>
            <a:chOff x="4807571" y="2517586"/>
            <a:chExt cx="4150062" cy="3021280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0E38D75-CF03-4BBB-A99E-CC9C71172F3D}"/>
                </a:ext>
              </a:extLst>
            </p:cNvPr>
            <p:cNvSpPr txBox="1"/>
            <p:nvPr/>
          </p:nvSpPr>
          <p:spPr>
            <a:xfrm>
              <a:off x="5258447" y="2517586"/>
              <a:ext cx="338096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500" b="1" dirty="0">
                  <a:latin typeface="Gibson" panose="02000000000000000000" pitchFamily="50" charset="0"/>
                  <a:cs typeface="Arial" panose="020B0604020202020204" pitchFamily="34" charset="0"/>
                </a:rPr>
                <a:t>Prima per cápita (US$)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5DD47FBD-46FE-49C2-83B6-FC252962A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7571" y="2929263"/>
              <a:ext cx="3867465" cy="2609603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455EF8B-24F6-4529-9F8C-2415DF7674FE}"/>
                </a:ext>
              </a:extLst>
            </p:cNvPr>
            <p:cNvSpPr txBox="1"/>
            <p:nvPr/>
          </p:nvSpPr>
          <p:spPr>
            <a:xfrm>
              <a:off x="8399673" y="3103903"/>
              <a:ext cx="5484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127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FE7B5CD-EF75-4268-943B-5E8E504124B6}"/>
                </a:ext>
              </a:extLst>
            </p:cNvPr>
            <p:cNvSpPr txBox="1"/>
            <p:nvPr/>
          </p:nvSpPr>
          <p:spPr>
            <a:xfrm>
              <a:off x="8409217" y="3919278"/>
              <a:ext cx="5484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64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EF74761-D913-4250-BB81-E8293CE9D1D7}"/>
                </a:ext>
              </a:extLst>
            </p:cNvPr>
            <p:cNvSpPr txBox="1"/>
            <p:nvPr/>
          </p:nvSpPr>
          <p:spPr>
            <a:xfrm>
              <a:off x="8409218" y="4041819"/>
              <a:ext cx="5484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00" b="1" dirty="0">
                  <a:latin typeface="Gibson" panose="02000000000000000000" pitchFamily="50" charset="0"/>
                  <a:cs typeface="Arial" panose="020B0604020202020204" pitchFamily="34" charset="0"/>
                </a:rPr>
                <a:t>63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 descr="Imagen que contiene mapa&#10;&#10;Descripción generada automáticamente">
            <a:extLst>
              <a:ext uri="{FF2B5EF4-FFF2-40B4-BE49-F238E27FC236}">
                <a16:creationId xmlns:a16="http://schemas.microsoft.com/office/drawing/2014/main" id="{AD23AA7D-E72B-418A-BBE4-E9C0D93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377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Ramos mantienen crecimiento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5110C1B-30E9-47FA-B2BF-F2BC7389E060}"/>
              </a:ext>
            </a:extLst>
          </p:cNvPr>
          <p:cNvSpPr/>
          <p:nvPr/>
        </p:nvSpPr>
        <p:spPr>
          <a:xfrm>
            <a:off x="1073637" y="978501"/>
            <a:ext cx="72490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latin typeface="Gibson Light" panose="02000000000000000000" pitchFamily="50" charset="0"/>
                <a:cs typeface="Arial" panose="020B0604020202020204" pitchFamily="34" charset="0"/>
              </a:rPr>
              <a:t>Todos los ramos muestran un comportamiento estable durante el 2T, excepto el ramo de Vida que reportó una ligera reducción en el ritmo de crecimiento.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latin typeface="Gibson Light" panose="02000000000000000000" pitchFamily="50" charset="0"/>
                <a:cs typeface="Arial" panose="020B0604020202020204" pitchFamily="34" charset="0"/>
              </a:rPr>
              <a:t>Pese a lo antes mencionado, el ramo de Vida continúa liderando el crecimiento.</a:t>
            </a:r>
          </a:p>
          <a:p>
            <a:pPr algn="just"/>
            <a:endParaRPr lang="es-PE" sz="10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9229DE-120B-430D-B112-0D76A844C47F}"/>
              </a:ext>
            </a:extLst>
          </p:cNvPr>
          <p:cNvSpPr txBox="1"/>
          <p:nvPr/>
        </p:nvSpPr>
        <p:spPr>
          <a:xfrm>
            <a:off x="2474617" y="1927252"/>
            <a:ext cx="4851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>
                <a:latin typeface="Gibson" panose="02000000000000000000" pitchFamily="50" charset="0"/>
                <a:cs typeface="Arial" panose="020B0604020202020204" pitchFamily="34" charset="0"/>
              </a:rPr>
              <a:t>Primas de Seguros Netas Anualizadas por Ramos (Var. % anual)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8E1ED6-858E-486A-8353-9622D5B50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962" y="2488744"/>
            <a:ext cx="4881808" cy="299738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62C5FF4-D414-4D07-BE94-21E5F6E19EBA}"/>
              </a:ext>
            </a:extLst>
          </p:cNvPr>
          <p:cNvSpPr txBox="1"/>
          <p:nvPr/>
        </p:nvSpPr>
        <p:spPr>
          <a:xfrm>
            <a:off x="7179619" y="2978467"/>
            <a:ext cx="581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22.0%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468B24-CDBA-4BB1-8026-FCEB1A95B663}"/>
              </a:ext>
            </a:extLst>
          </p:cNvPr>
          <p:cNvSpPr txBox="1"/>
          <p:nvPr/>
        </p:nvSpPr>
        <p:spPr>
          <a:xfrm>
            <a:off x="7213548" y="3151189"/>
            <a:ext cx="548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12.3%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FDC29B-DEFE-4362-940A-F308A5F08DBD}"/>
              </a:ext>
            </a:extLst>
          </p:cNvPr>
          <p:cNvSpPr txBox="1"/>
          <p:nvPr/>
        </p:nvSpPr>
        <p:spPr>
          <a:xfrm>
            <a:off x="7246831" y="3352801"/>
            <a:ext cx="548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9.6%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24E6A4F-C8B7-4E72-ADF5-508F63FDB7CF}"/>
              </a:ext>
            </a:extLst>
          </p:cNvPr>
          <p:cNvSpPr txBox="1"/>
          <p:nvPr/>
        </p:nvSpPr>
        <p:spPr>
          <a:xfrm>
            <a:off x="7170701" y="3627703"/>
            <a:ext cx="662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7.4%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B2407A3-7D88-40C0-91C9-0A5F8CBBA961}"/>
              </a:ext>
            </a:extLst>
          </p:cNvPr>
          <p:cNvSpPr txBox="1"/>
          <p:nvPr/>
        </p:nvSpPr>
        <p:spPr>
          <a:xfrm>
            <a:off x="2216023" y="2400840"/>
            <a:ext cx="548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latin typeface="Gibson" panose="02000000000000000000" pitchFamily="50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1ABD383-953C-4D9A-8640-47EF99C39CEF}"/>
              </a:ext>
            </a:extLst>
          </p:cNvPr>
          <p:cNvCxnSpPr>
            <a:cxnSpLocks/>
          </p:cNvCxnSpPr>
          <p:nvPr/>
        </p:nvCxnSpPr>
        <p:spPr>
          <a:xfrm>
            <a:off x="6667337" y="2531895"/>
            <a:ext cx="0" cy="2477681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DEEEBDB-0950-4C01-B785-340B95FB76EC}"/>
              </a:ext>
            </a:extLst>
          </p:cNvPr>
          <p:cNvCxnSpPr>
            <a:cxnSpLocks/>
          </p:cNvCxnSpPr>
          <p:nvPr/>
        </p:nvCxnSpPr>
        <p:spPr>
          <a:xfrm rot="-480000" flipH="1">
            <a:off x="7128355" y="3300643"/>
            <a:ext cx="142429" cy="88992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72C80AE-826E-451D-92A5-688EE04360FF}"/>
              </a:ext>
            </a:extLst>
          </p:cNvPr>
          <p:cNvCxnSpPr>
            <a:cxnSpLocks/>
          </p:cNvCxnSpPr>
          <p:nvPr/>
        </p:nvCxnSpPr>
        <p:spPr>
          <a:xfrm flipH="1" flipV="1">
            <a:off x="7135253" y="3553363"/>
            <a:ext cx="182698" cy="159362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3FF2F24-E6E5-4ED8-96CE-15D1189936E5}"/>
              </a:ext>
            </a:extLst>
          </p:cNvPr>
          <p:cNvCxnSpPr>
            <a:cxnSpLocks/>
          </p:cNvCxnSpPr>
          <p:nvPr/>
        </p:nvCxnSpPr>
        <p:spPr>
          <a:xfrm flipH="1">
            <a:off x="7125216" y="3474208"/>
            <a:ext cx="200465" cy="0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2504B7B-0882-4735-A2E8-2F83B8CC380D}"/>
              </a:ext>
            </a:extLst>
          </p:cNvPr>
          <p:cNvCxnSpPr>
            <a:cxnSpLocks/>
          </p:cNvCxnSpPr>
          <p:nvPr/>
        </p:nvCxnSpPr>
        <p:spPr>
          <a:xfrm flipH="1">
            <a:off x="7124896" y="3124363"/>
            <a:ext cx="130923" cy="0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7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 descr="Imagen que contiene mapa&#10;&#10;Descripción generada automáticamente">
            <a:extLst>
              <a:ext uri="{FF2B5EF4-FFF2-40B4-BE49-F238E27FC236}">
                <a16:creationId xmlns:a16="http://schemas.microsoft.com/office/drawing/2014/main" id="{AD23AA7D-E72B-418A-BBE4-E9C0D9365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"/>
            <a:ext cx="9144000" cy="5715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43770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Renta Particular impulsa crecimiento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5E146F7-C07E-4AE7-BB23-454C3D11FAE9}"/>
              </a:ext>
            </a:extLst>
          </p:cNvPr>
          <p:cNvSpPr txBox="1"/>
          <p:nvPr/>
        </p:nvSpPr>
        <p:spPr>
          <a:xfrm>
            <a:off x="981776" y="1897272"/>
            <a:ext cx="4851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>
                <a:latin typeface="Gibson" panose="02000000000000000000" pitchFamily="50" charset="0"/>
                <a:cs typeface="Arial" panose="020B0604020202020204" pitchFamily="34" charset="0"/>
              </a:rPr>
              <a:t>Primas de Seguros Netas Anualizadas por Ramos (Var. % anual)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6EE32E-CCCA-4B56-BEBC-67677BDDCAD1}"/>
              </a:ext>
            </a:extLst>
          </p:cNvPr>
          <p:cNvSpPr/>
          <p:nvPr/>
        </p:nvSpPr>
        <p:spPr>
          <a:xfrm>
            <a:off x="6580054" y="2588722"/>
            <a:ext cx="218856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* </a:t>
            </a:r>
            <a:r>
              <a:rPr lang="es-PE" sz="1200" u="sng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Nota</a:t>
            </a:r>
            <a:r>
              <a:rPr lang="es-PE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PE" sz="12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algn="just"/>
            <a:r>
              <a:rPr lang="es-PE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   Renta Particular es el riesgo    </a:t>
            </a:r>
          </a:p>
          <a:p>
            <a:pPr algn="just"/>
            <a:r>
              <a:rPr lang="es-PE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   que viene registrando el mayor </a:t>
            </a:r>
          </a:p>
          <a:p>
            <a:pPr algn="just"/>
            <a:r>
              <a:rPr lang="es-PE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   crecimiento absoluto en </a:t>
            </a:r>
          </a:p>
          <a:p>
            <a:pPr algn="just"/>
            <a:r>
              <a:rPr lang="es-PE" sz="12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   primas a nivel del sector.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C27226A-14E7-46C0-AA1C-26F5D6A45471}"/>
              </a:ext>
            </a:extLst>
          </p:cNvPr>
          <p:cNvSpPr/>
          <p:nvPr/>
        </p:nvSpPr>
        <p:spPr>
          <a:xfrm>
            <a:off x="6505105" y="2500046"/>
            <a:ext cx="2265859" cy="14380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B39BADD-F5EA-4241-B2A8-1EA867F93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33" y="2500046"/>
            <a:ext cx="4814821" cy="2986087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1B41575F-5674-4B3D-A159-D7F25A08440F}"/>
              </a:ext>
            </a:extLst>
          </p:cNvPr>
          <p:cNvCxnSpPr>
            <a:cxnSpLocks/>
          </p:cNvCxnSpPr>
          <p:nvPr/>
        </p:nvCxnSpPr>
        <p:spPr>
          <a:xfrm flipH="1" flipV="1">
            <a:off x="5684837" y="3544759"/>
            <a:ext cx="192181" cy="126781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60B6778F-6F39-4014-A54A-C7BC8A8CA83A}"/>
              </a:ext>
            </a:extLst>
          </p:cNvPr>
          <p:cNvCxnSpPr>
            <a:cxnSpLocks/>
          </p:cNvCxnSpPr>
          <p:nvPr/>
        </p:nvCxnSpPr>
        <p:spPr>
          <a:xfrm flipH="1" flipV="1">
            <a:off x="5669847" y="3406752"/>
            <a:ext cx="179215" cy="64433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5ED3C6F-69E0-4A1C-9284-082C48B348FF}"/>
              </a:ext>
            </a:extLst>
          </p:cNvPr>
          <p:cNvSpPr txBox="1"/>
          <p:nvPr/>
        </p:nvSpPr>
        <p:spPr>
          <a:xfrm>
            <a:off x="5748738" y="3010318"/>
            <a:ext cx="581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20.5%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EDCB684-5B25-4AA2-B773-1E589F19C94A}"/>
              </a:ext>
            </a:extLst>
          </p:cNvPr>
          <p:cNvSpPr txBox="1"/>
          <p:nvPr/>
        </p:nvSpPr>
        <p:spPr>
          <a:xfrm>
            <a:off x="5775422" y="3183415"/>
            <a:ext cx="548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15.7%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BAA7136-3C4C-49F5-AD2C-796086035A7B}"/>
              </a:ext>
            </a:extLst>
          </p:cNvPr>
          <p:cNvSpPr txBox="1"/>
          <p:nvPr/>
        </p:nvSpPr>
        <p:spPr>
          <a:xfrm>
            <a:off x="5772573" y="3370758"/>
            <a:ext cx="548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12.3%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DA9C8E0-0E13-42DC-AC85-5957AB278C0B}"/>
              </a:ext>
            </a:extLst>
          </p:cNvPr>
          <p:cNvSpPr txBox="1"/>
          <p:nvPr/>
        </p:nvSpPr>
        <p:spPr>
          <a:xfrm>
            <a:off x="5739945" y="3582234"/>
            <a:ext cx="662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b="1" dirty="0">
                <a:latin typeface="Gibson" panose="02000000000000000000" pitchFamily="50" charset="0"/>
                <a:cs typeface="Arial" panose="020B0604020202020204" pitchFamily="34" charset="0"/>
              </a:rPr>
              <a:t>7.4%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DC134CF-F4A3-431D-B0C6-5705BA93F64A}"/>
              </a:ext>
            </a:extLst>
          </p:cNvPr>
          <p:cNvCxnSpPr>
            <a:cxnSpLocks/>
          </p:cNvCxnSpPr>
          <p:nvPr/>
        </p:nvCxnSpPr>
        <p:spPr>
          <a:xfrm>
            <a:off x="5219466" y="2531895"/>
            <a:ext cx="0" cy="2477681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4B94B09-B33E-4CEE-BAD2-A984F9202E27}"/>
              </a:ext>
            </a:extLst>
          </p:cNvPr>
          <p:cNvSpPr txBox="1"/>
          <p:nvPr/>
        </p:nvSpPr>
        <p:spPr>
          <a:xfrm>
            <a:off x="827487" y="2401090"/>
            <a:ext cx="548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latin typeface="Gibson" panose="02000000000000000000" pitchFamily="50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85C18682-D0B8-4ADB-9F2C-65A71D9F2B2C}"/>
              </a:ext>
            </a:extLst>
          </p:cNvPr>
          <p:cNvCxnSpPr>
            <a:cxnSpLocks/>
          </p:cNvCxnSpPr>
          <p:nvPr/>
        </p:nvCxnSpPr>
        <p:spPr>
          <a:xfrm flipH="1">
            <a:off x="5684520" y="3162463"/>
            <a:ext cx="130923" cy="0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DC49AD1F-E0C4-4EE4-A10C-C6942F2B17FE}"/>
              </a:ext>
            </a:extLst>
          </p:cNvPr>
          <p:cNvCxnSpPr>
            <a:cxnSpLocks/>
          </p:cNvCxnSpPr>
          <p:nvPr/>
        </p:nvCxnSpPr>
        <p:spPr>
          <a:xfrm flipH="1">
            <a:off x="5707380" y="3299623"/>
            <a:ext cx="130923" cy="0"/>
          </a:xfrm>
          <a:prstGeom prst="straightConnector1">
            <a:avLst/>
          </a:prstGeom>
          <a:ln w="158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FD1186B7-3C75-499E-9747-7CA925738048}"/>
              </a:ext>
            </a:extLst>
          </p:cNvPr>
          <p:cNvSpPr/>
          <p:nvPr/>
        </p:nvSpPr>
        <p:spPr>
          <a:xfrm>
            <a:off x="1443220" y="1083715"/>
            <a:ext cx="7243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kern="0" dirty="0">
                <a:latin typeface="Gibson Light" panose="02000000000000000000" pitchFamily="50" charset="0"/>
                <a:cs typeface="Arial" panose="020B0604020202020204" pitchFamily="34" charset="0"/>
              </a:rPr>
              <a:t>Al considerar las primas de Renta Particular como parte de los Seguros del SPP, este ramo registra el mayor crecimiento.</a:t>
            </a:r>
          </a:p>
        </p:txBody>
      </p:sp>
    </p:spTree>
    <p:extLst>
      <p:ext uri="{BB962C8B-B14F-4D97-AF65-F5344CB8AC3E}">
        <p14:creationId xmlns:p14="http://schemas.microsoft.com/office/powerpoint/2010/main" val="344961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368553" y="953481"/>
            <a:ext cx="7546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A continuación se muestran las principales variaciones en términos absolutos a nivel de riesgos ( Jun 19 / Jun 18 ):</a:t>
            </a: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D5771E11-98BF-4814-A55F-6BA85BD2E354}"/>
              </a:ext>
            </a:extLst>
          </p:cNvPr>
          <p:cNvSpPr txBox="1">
            <a:spLocks/>
          </p:cNvSpPr>
          <p:nvPr/>
        </p:nvSpPr>
        <p:spPr>
          <a:xfrm>
            <a:off x="146145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Principales variaciones en Primas Anualizadas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F06E7C6-8509-4919-A059-EE4A742A1933}"/>
              </a:ext>
            </a:extLst>
          </p:cNvPr>
          <p:cNvGrpSpPr/>
          <p:nvPr/>
        </p:nvGrpSpPr>
        <p:grpSpPr>
          <a:xfrm>
            <a:off x="1525037" y="1663429"/>
            <a:ext cx="5452884" cy="2121587"/>
            <a:chOff x="1525037" y="1663429"/>
            <a:chExt cx="5452884" cy="2121587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37102A1-A91E-4134-B496-4C8E086D4E4F}"/>
                </a:ext>
              </a:extLst>
            </p:cNvPr>
            <p:cNvSpPr txBox="1"/>
            <p:nvPr/>
          </p:nvSpPr>
          <p:spPr>
            <a:xfrm>
              <a:off x="1525037" y="2441539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>
                  <a:latin typeface="Gibson" panose="02000000000000000000" pitchFamily="50" charset="0"/>
                  <a:cs typeface="Arial" panose="020B0604020202020204" pitchFamily="34" charset="0"/>
                </a:rPr>
                <a:t>Riesgos Generales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55EDF98-4BD9-4340-9AEB-F2287CD48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9762" y="1663429"/>
              <a:ext cx="4328159" cy="2121587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0DEBE90-DF6D-42B0-9FF5-FF739D8C7D3A}"/>
              </a:ext>
            </a:extLst>
          </p:cNvPr>
          <p:cNvGrpSpPr/>
          <p:nvPr/>
        </p:nvGrpSpPr>
        <p:grpSpPr>
          <a:xfrm>
            <a:off x="1445278" y="3863553"/>
            <a:ext cx="5536640" cy="1720282"/>
            <a:chOff x="1445278" y="3863553"/>
            <a:chExt cx="5536640" cy="1720282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9FA5457A-8015-4C71-9F9A-695D5E2195D7}"/>
                </a:ext>
              </a:extLst>
            </p:cNvPr>
            <p:cNvSpPr txBox="1"/>
            <p:nvPr/>
          </p:nvSpPr>
          <p:spPr>
            <a:xfrm>
              <a:off x="1445278" y="4496385"/>
              <a:ext cx="1239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>
                  <a:latin typeface="Gibson" panose="02000000000000000000" pitchFamily="50" charset="0"/>
                  <a:cs typeface="Arial" panose="020B0604020202020204" pitchFamily="34" charset="0"/>
                </a:rPr>
                <a:t>Accidentes y Enfermedades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C7BF4A5-CBF1-4B18-A3D0-4D10BABC4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0688" y="3863553"/>
              <a:ext cx="4331230" cy="1720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8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9626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066800" y="851381"/>
            <a:ext cx="7851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A continuación se muestran las principales variaciones en términos absolutos a nivel de riesgos ( Jun 19 / Jun 18 ):</a:t>
            </a: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D5771E11-98BF-4814-A55F-6BA85BD2E354}"/>
              </a:ext>
            </a:extLst>
          </p:cNvPr>
          <p:cNvSpPr txBox="1">
            <a:spLocks/>
          </p:cNvSpPr>
          <p:nvPr/>
        </p:nvSpPr>
        <p:spPr>
          <a:xfrm>
            <a:off x="1461455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Principales variaciones en Primas Anualizadas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B07E889-0C98-45B6-89D2-8B986546FE1F}"/>
              </a:ext>
            </a:extLst>
          </p:cNvPr>
          <p:cNvGrpSpPr/>
          <p:nvPr/>
        </p:nvGrpSpPr>
        <p:grpSpPr>
          <a:xfrm>
            <a:off x="1525037" y="1506272"/>
            <a:ext cx="5508843" cy="1751454"/>
            <a:chOff x="1525037" y="1642492"/>
            <a:chExt cx="5508843" cy="1751454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8A23859-93FF-4160-936D-E9F864A0921A}"/>
                </a:ext>
              </a:extLst>
            </p:cNvPr>
            <p:cNvGrpSpPr/>
            <p:nvPr/>
          </p:nvGrpSpPr>
          <p:grpSpPr>
            <a:xfrm>
              <a:off x="1525037" y="1642492"/>
              <a:ext cx="5458910" cy="1751454"/>
              <a:chOff x="1525037" y="1642492"/>
              <a:chExt cx="5458910" cy="1751454"/>
            </a:xfrm>
          </p:grpSpPr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C37102A1-A91E-4134-B496-4C8E086D4E4F}"/>
                  </a:ext>
                </a:extLst>
              </p:cNvPr>
              <p:cNvSpPr txBox="1"/>
              <p:nvPr/>
            </p:nvSpPr>
            <p:spPr>
              <a:xfrm>
                <a:off x="1525037" y="2326721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200" dirty="0">
                    <a:latin typeface="Gibson" panose="02000000000000000000" pitchFamily="50" charset="0"/>
                    <a:cs typeface="Arial" panose="020B0604020202020204" pitchFamily="34" charset="0"/>
                  </a:rPr>
                  <a:t>Seguros de Vida</a:t>
                </a:r>
              </a:p>
            </p:txBody>
          </p:sp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578256F3-AFA1-4F8D-8ED4-DA2761833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6155" y="1642492"/>
                <a:ext cx="4327792" cy="1751454"/>
              </a:xfrm>
              <a:prstGeom prst="rect">
                <a:avLst/>
              </a:prstGeom>
            </p:spPr>
          </p:pic>
        </p:grp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F8BEC342-BF10-4324-9066-9E67DF8A0B07}"/>
                </a:ext>
              </a:extLst>
            </p:cNvPr>
            <p:cNvSpPr/>
            <p:nvPr/>
          </p:nvSpPr>
          <p:spPr>
            <a:xfrm>
              <a:off x="2590168" y="2018006"/>
              <a:ext cx="4443712" cy="310544"/>
            </a:xfrm>
            <a:prstGeom prst="roundRect">
              <a:avLst/>
            </a:prstGeom>
            <a:noFill/>
            <a:ln w="158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A944467-814A-499C-AEC5-0A5DF1DB0176}"/>
              </a:ext>
            </a:extLst>
          </p:cNvPr>
          <p:cNvGrpSpPr/>
          <p:nvPr/>
        </p:nvGrpSpPr>
        <p:grpSpPr>
          <a:xfrm>
            <a:off x="1374148" y="3328882"/>
            <a:ext cx="5609799" cy="1772072"/>
            <a:chOff x="1374149" y="3510212"/>
            <a:chExt cx="5609799" cy="1772072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9FA5457A-8015-4C71-9F9A-695D5E2195D7}"/>
                </a:ext>
              </a:extLst>
            </p:cNvPr>
            <p:cNvSpPr txBox="1"/>
            <p:nvPr/>
          </p:nvSpPr>
          <p:spPr>
            <a:xfrm>
              <a:off x="1374149" y="4080494"/>
              <a:ext cx="1320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>
                  <a:latin typeface="Gibson" panose="02000000000000000000" pitchFamily="50" charset="0"/>
                  <a:cs typeface="Arial" panose="020B0604020202020204" pitchFamily="34" charset="0"/>
                </a:rPr>
                <a:t>Seguros asociados al SPP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758D3C8-28AC-4D65-9382-4051D159B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6156" y="3510212"/>
              <a:ext cx="4327792" cy="1772072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BD722FBB-599A-466D-A2CB-23596C9A2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128" y="5198202"/>
            <a:ext cx="4327791" cy="28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05 interna norm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9144000" cy="57150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4FB2DFF-F74E-44D1-A115-4FC24990B997}"/>
              </a:ext>
            </a:extLst>
          </p:cNvPr>
          <p:cNvSpPr/>
          <p:nvPr/>
        </p:nvSpPr>
        <p:spPr>
          <a:xfrm>
            <a:off x="1210928" y="946382"/>
            <a:ext cx="74413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Primas anualizadas del riesgo Renta de Jubilados (S/ 60 M) representan el 6.4% del total de primas de RRVV ( S/ 945 M).</a:t>
            </a:r>
          </a:p>
          <a:p>
            <a:pPr algn="just"/>
            <a:endParaRPr lang="es-PE" sz="16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algn="just"/>
            <a:r>
              <a:rPr lang="es-PE" sz="1600" kern="0" dirty="0">
                <a:solidFill>
                  <a:srgbClr val="000000"/>
                </a:solidFill>
                <a:latin typeface="Gibson Light" panose="02000000000000000000" pitchFamily="50" charset="0"/>
                <a:cs typeface="Arial" panose="020B0604020202020204" pitchFamily="34" charset="0"/>
              </a:rPr>
              <a:t>Primas anualizadas de Renta Particular (S/ 1,032 M) exceden en 9% el  total de primas de RRVV, y mantienen tendencia creciente.</a:t>
            </a:r>
          </a:p>
          <a:p>
            <a:pPr algn="just"/>
            <a:endParaRPr lang="es-PE" sz="1600" kern="0" dirty="0">
              <a:solidFill>
                <a:srgbClr val="000000"/>
              </a:solidFill>
              <a:latin typeface="Gibson Light" panose="02000000000000000000" pitchFamily="50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sz="2000" dirty="0">
              <a:latin typeface="Gibson Light" panose="02000000000000000000" pitchFamily="50" charset="0"/>
            </a:endParaRP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41DA1A9E-7D05-41B2-A3E2-214979CA6F55}"/>
              </a:ext>
            </a:extLst>
          </p:cNvPr>
          <p:cNvSpPr txBox="1">
            <a:spLocks/>
          </p:cNvSpPr>
          <p:nvPr/>
        </p:nvSpPr>
        <p:spPr>
          <a:xfrm>
            <a:off x="1513920" y="298758"/>
            <a:ext cx="7546847" cy="57606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5002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PE" sz="2800" b="0" kern="0" dirty="0">
                <a:solidFill>
                  <a:srgbClr val="00C19F"/>
                </a:solidFill>
                <a:latin typeface="Gibson" panose="02000000000000000000" pitchFamily="50" charset="0"/>
              </a:rPr>
              <a:t>Primas de Renta Particular vs. Primas de RRVV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C9AB20D-A7EF-449A-AB0E-A3B0559F0476}"/>
              </a:ext>
            </a:extLst>
          </p:cNvPr>
          <p:cNvGrpSpPr/>
          <p:nvPr/>
        </p:nvGrpSpPr>
        <p:grpSpPr>
          <a:xfrm>
            <a:off x="4659445" y="2216423"/>
            <a:ext cx="4390382" cy="3401415"/>
            <a:chOff x="4658028" y="2227391"/>
            <a:chExt cx="4390382" cy="3401415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EA2C4A2-F03D-44BF-8807-30101F804217}"/>
                </a:ext>
              </a:extLst>
            </p:cNvPr>
            <p:cNvSpPr txBox="1"/>
            <p:nvPr/>
          </p:nvSpPr>
          <p:spPr>
            <a:xfrm>
              <a:off x="4658028" y="2227391"/>
              <a:ext cx="4390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b="1" dirty="0">
                  <a:latin typeface="Gibson" panose="02000000000000000000" pitchFamily="50" charset="0"/>
                  <a:cs typeface="Arial" panose="020B0604020202020204" pitchFamily="34" charset="0"/>
                </a:rPr>
                <a:t>Primas anualizadas (millones de S/)</a:t>
              </a:r>
            </a:p>
          </p:txBody>
        </p:sp>
        <p:graphicFrame>
          <p:nvGraphicFramePr>
            <p:cNvPr id="22" name="Gráfico 21">
              <a:extLst>
                <a:ext uri="{FF2B5EF4-FFF2-40B4-BE49-F238E27FC236}">
                  <a16:creationId xmlns:a16="http://schemas.microsoft.com/office/drawing/2014/main" id="{D96B7A62-46AC-40FC-BD5E-43867D3C57A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759249" y="2481209"/>
            <a:ext cx="4218855" cy="31475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3378FC63-9769-4D0D-B524-52C402026212}"/>
              </a:ext>
            </a:extLst>
          </p:cNvPr>
          <p:cNvGrpSpPr/>
          <p:nvPr/>
        </p:nvGrpSpPr>
        <p:grpSpPr>
          <a:xfrm>
            <a:off x="164479" y="2579285"/>
            <a:ext cx="4347136" cy="2708694"/>
            <a:chOff x="532663" y="2230337"/>
            <a:chExt cx="4242523" cy="3368489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5C07033-8A46-47C0-872D-B6D8EFD5DBE5}"/>
                </a:ext>
              </a:extLst>
            </p:cNvPr>
            <p:cNvSpPr txBox="1"/>
            <p:nvPr/>
          </p:nvSpPr>
          <p:spPr>
            <a:xfrm>
              <a:off x="4283663" y="4802007"/>
              <a:ext cx="4740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800" b="1" dirty="0">
                  <a:latin typeface="Gibson" panose="02000000000000000000" pitchFamily="50" charset="0"/>
                  <a:cs typeface="Arial" panose="020B0604020202020204" pitchFamily="34" charset="0"/>
                </a:rPr>
                <a:t>60</a:t>
              </a: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DD065BC-7C27-4AE3-8E6D-2817FA16155A}"/>
                </a:ext>
              </a:extLst>
            </p:cNvPr>
            <p:cNvGrpSpPr/>
            <p:nvPr/>
          </p:nvGrpSpPr>
          <p:grpSpPr>
            <a:xfrm>
              <a:off x="532663" y="2230337"/>
              <a:ext cx="4121362" cy="3368489"/>
              <a:chOff x="532663" y="2230337"/>
              <a:chExt cx="4121362" cy="3368489"/>
            </a:xfrm>
          </p:grpSpPr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16E989D-9A86-46C7-B512-AF2D686FDA4C}"/>
                  </a:ext>
                </a:extLst>
              </p:cNvPr>
              <p:cNvSpPr txBox="1"/>
              <p:nvPr/>
            </p:nvSpPr>
            <p:spPr>
              <a:xfrm>
                <a:off x="532663" y="2230337"/>
                <a:ext cx="41213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200" b="1" dirty="0">
                    <a:latin typeface="Gibson" panose="02000000000000000000" pitchFamily="50" charset="0"/>
                    <a:cs typeface="Arial" panose="020B0604020202020204" pitchFamily="34" charset="0"/>
                  </a:rPr>
                  <a:t>Primas anualizadas de RRVV (millones de S/)</a:t>
                </a:r>
              </a:p>
            </p:txBody>
          </p:sp>
          <p:graphicFrame>
            <p:nvGraphicFramePr>
              <p:cNvPr id="14" name="Gráfico 13">
                <a:extLst>
                  <a:ext uri="{FF2B5EF4-FFF2-40B4-BE49-F238E27FC236}">
                    <a16:creationId xmlns:a16="http://schemas.microsoft.com/office/drawing/2014/main" id="{7A97D84D-4839-4E2D-8829-296028AABDD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15099" y="2494077"/>
              <a:ext cx="3941486" cy="31047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19C569C-9104-40BD-9918-87A0119C9EF3}"/>
                </a:ext>
              </a:extLst>
            </p:cNvPr>
            <p:cNvSpPr txBox="1"/>
            <p:nvPr/>
          </p:nvSpPr>
          <p:spPr>
            <a:xfrm>
              <a:off x="4301153" y="4587152"/>
              <a:ext cx="4740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800" b="1" dirty="0">
                  <a:latin typeface="Gibson" panose="02000000000000000000" pitchFamily="50" charset="0"/>
                  <a:cs typeface="Arial" panose="020B0604020202020204" pitchFamily="34" charset="0"/>
                </a:rPr>
                <a:t>448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4AB90F8-E9C5-4F1D-93C3-76A04C994772}"/>
                </a:ext>
              </a:extLst>
            </p:cNvPr>
            <p:cNvSpPr txBox="1"/>
            <p:nvPr/>
          </p:nvSpPr>
          <p:spPr>
            <a:xfrm>
              <a:off x="4297070" y="4270524"/>
              <a:ext cx="4740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800" b="1" dirty="0">
                  <a:latin typeface="Gibson" panose="02000000000000000000" pitchFamily="50" charset="0"/>
                  <a:cs typeface="Arial" panose="020B0604020202020204" pitchFamily="34" charset="0"/>
                </a:rPr>
                <a:t>437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1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AP(F1) 1">
      <a:dk1>
        <a:srgbClr val="3F3F3F"/>
      </a:dk1>
      <a:lt1>
        <a:srgbClr val="FFFFFF"/>
      </a:lt1>
      <a:dk2>
        <a:srgbClr val="371971"/>
      </a:dk2>
      <a:lt2>
        <a:srgbClr val="EEECE1"/>
      </a:lt2>
      <a:accent1>
        <a:srgbClr val="00AF78"/>
      </a:accent1>
      <a:accent2>
        <a:srgbClr val="3B2768"/>
      </a:accent2>
      <a:accent3>
        <a:srgbClr val="EF9D39"/>
      </a:accent3>
      <a:accent4>
        <a:srgbClr val="FEE170"/>
      </a:accent4>
      <a:accent5>
        <a:srgbClr val="27A7C1"/>
      </a:accent5>
      <a:accent6>
        <a:srgbClr val="BECDD1"/>
      </a:accent6>
      <a:hlink>
        <a:srgbClr val="656063"/>
      </a:hlink>
      <a:folHlink>
        <a:srgbClr val="F7F2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13422</TotalTime>
  <Words>1036</Words>
  <Application>Microsoft Office PowerPoint</Application>
  <PresentationFormat>Presentación en pantalla (16:10)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Abadi Extra Light</vt:lpstr>
      <vt:lpstr>Arial</vt:lpstr>
      <vt:lpstr>Calibri</vt:lpstr>
      <vt:lpstr>Gibson</vt:lpstr>
      <vt:lpstr>Gibson Light</vt:lpstr>
      <vt:lpstr>Gibson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Luz Carrasco</dc:creator>
  <cp:lastModifiedBy>Jimena Hernandez</cp:lastModifiedBy>
  <cp:revision>698</cp:revision>
  <cp:lastPrinted>2019-08-13T20:25:37Z</cp:lastPrinted>
  <dcterms:created xsi:type="dcterms:W3CDTF">2016-07-20T05:28:45Z</dcterms:created>
  <dcterms:modified xsi:type="dcterms:W3CDTF">2019-08-13T20:31:51Z</dcterms:modified>
</cp:coreProperties>
</file>