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2E_6E2F2A14.xml" ContentType="application/vnd.ms-powerpoint.comments+xml"/>
  <Override PartName="/ppt/comments/modernComment_20D_2219307.xml" ContentType="application/vnd.ms-powerpoint.comments+xml"/>
  <Override PartName="/ppt/notesSlides/notesSlide1.xml" ContentType="application/vnd.openxmlformats-officedocument.presentationml.notesSlide+xml"/>
  <Override PartName="/ppt/comments/modernComment_221_E9CFF1DA.xml" ContentType="application/vnd.ms-powerpoint.comments+xml"/>
  <Override PartName="/ppt/comments/modernComment_22A_F221CCD9.xml" ContentType="application/vnd.ms-powerpoint.comments+xml"/>
  <Override PartName="/ppt/comments/modernComment_210_2B22E6A0.xml" ContentType="application/vnd.ms-powerpoint.comments+xml"/>
  <Override PartName="/ppt/comments/modernComment_222_4A3CB199.xml" ContentType="application/vnd.ms-powerpoint.comments+xml"/>
  <Override PartName="/ppt/comments/modernComment_211_614700DA.xml" ContentType="application/vnd.ms-powerpoint.comments+xml"/>
  <Override PartName="/ppt/comments/modernComment_228_FF2EF2AE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93" r:id="rId2"/>
    <p:sldId id="558" r:id="rId3"/>
    <p:sldId id="559" r:id="rId4"/>
    <p:sldId id="525" r:id="rId5"/>
    <p:sldId id="538" r:id="rId6"/>
    <p:sldId id="545" r:id="rId7"/>
    <p:sldId id="532" r:id="rId8"/>
    <p:sldId id="554" r:id="rId9"/>
    <p:sldId id="555" r:id="rId10"/>
    <p:sldId id="528" r:id="rId11"/>
    <p:sldId id="534" r:id="rId12"/>
    <p:sldId id="546" r:id="rId13"/>
    <p:sldId id="537" r:id="rId14"/>
    <p:sldId id="529" r:id="rId15"/>
    <p:sldId id="539" r:id="rId16"/>
    <p:sldId id="552" r:id="rId17"/>
    <p:sldId id="551" r:id="rId18"/>
    <p:sldId id="553" r:id="rId19"/>
    <p:sldId id="549" r:id="rId20"/>
    <p:sldId id="550" r:id="rId21"/>
    <p:sldId id="557" r:id="rId22"/>
    <p:sldId id="556" r:id="rId23"/>
    <p:sldId id="286" r:id="rId24"/>
  </p:sldIdLst>
  <p:sldSz cx="10160000" cy="5715000"/>
  <p:notesSz cx="9874250" cy="67976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B7D372-D403-0D6B-CB2E-39DEC41EC50E}" name="Cecilia Ames Tineo de Saavedra" initials="CATdS" userId="S::cames@sbs.gob.pe::f48623a7-25a9-4dd3-98ef-edf11d3272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CAB"/>
    <a:srgbClr val="2EB09F"/>
    <a:srgbClr val="08238B"/>
    <a:srgbClr val="E4761C"/>
    <a:srgbClr val="0066FF"/>
    <a:srgbClr val="CC3300"/>
    <a:srgbClr val="FF9999"/>
    <a:srgbClr val="800E7B"/>
    <a:srgbClr val="87C12E"/>
    <a:srgbClr val="001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6989" autoAdjust="0"/>
  </p:normalViewPr>
  <p:slideViewPr>
    <p:cSldViewPr snapToGrid="0" snapToObjects="1">
      <p:cViewPr varScale="1">
        <p:scale>
          <a:sx n="100" d="100"/>
          <a:sy n="100" d="100"/>
        </p:scale>
        <p:origin x="475" y="62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jvillaverde\AppData\Local\Microsoft\Windows\INetCache\Content.Outlook\5DTXTKUR\ex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823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DD-4312-A23A-E7F0D5A3DB3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DD-4312-A23A-E7F0D5A3DB34}"/>
              </c:ext>
            </c:extLst>
          </c:dPt>
          <c:dPt>
            <c:idx val="2"/>
            <c:bubble3D val="0"/>
            <c:spPr>
              <a:solidFill>
                <a:srgbClr val="33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DD-4312-A23A-E7F0D5A3DB34}"/>
              </c:ext>
            </c:extLst>
          </c:dPt>
          <c:dPt>
            <c:idx val="3"/>
            <c:bubble3D val="0"/>
            <c:spPr>
              <a:solidFill>
                <a:srgbClr val="ED8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DD-4312-A23A-E7F0D5A3DB34}"/>
              </c:ext>
            </c:extLst>
          </c:dPt>
          <c:dPt>
            <c:idx val="4"/>
            <c:bubble3D val="0"/>
            <c:spPr>
              <a:solidFill>
                <a:srgbClr val="981D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DD-4312-A23A-E7F0D5A3DB34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7DD-4312-A23A-E7F0D5A3DB34}"/>
              </c:ext>
            </c:extLst>
          </c:dPt>
          <c:dPt>
            <c:idx val="6"/>
            <c:bubble3D val="0"/>
            <c:spPr>
              <a:solidFill>
                <a:srgbClr val="E848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7DD-4312-A23A-E7F0D5A3DB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7DD-4312-A23A-E7F0D5A3DB34}"/>
              </c:ext>
            </c:extLst>
          </c:dPt>
          <c:dLbls>
            <c:dLbl>
              <c:idx val="0"/>
              <c:layout>
                <c:manualLayout>
                  <c:x val="-0.174788823272091"/>
                  <c:y val="-2.45049123329819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DD-4312-A23A-E7F0D5A3DB34}"/>
                </c:ext>
              </c:extLst>
            </c:dLbl>
            <c:dLbl>
              <c:idx val="1"/>
              <c:layout>
                <c:manualLayout>
                  <c:x val="9.0163057742782146E-2"/>
                  <c:y val="-0.191236958461180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DD-4312-A23A-E7F0D5A3DB34}"/>
                </c:ext>
              </c:extLst>
            </c:dLbl>
            <c:dLbl>
              <c:idx val="2"/>
              <c:layout>
                <c:manualLayout>
                  <c:x val="0.10095581802274711"/>
                  <c:y val="-3.39143786628057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DD-4312-A23A-E7F0D5A3DB34}"/>
                </c:ext>
              </c:extLst>
            </c:dLbl>
            <c:dLbl>
              <c:idx val="3"/>
              <c:layout>
                <c:manualLayout>
                  <c:x val="9.2013232720909888E-2"/>
                  <c:y val="5.08848780448126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DD-4312-A23A-E7F0D5A3DB34}"/>
                </c:ext>
              </c:extLst>
            </c:dLbl>
            <c:dLbl>
              <c:idx val="4"/>
              <c:layout>
                <c:manualLayout>
                  <c:x val="7.0823709536307913E-2"/>
                  <c:y val="7.62895128262671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DD-4312-A23A-E7F0D5A3DB34}"/>
                </c:ext>
              </c:extLst>
            </c:dLbl>
            <c:dLbl>
              <c:idx val="5"/>
              <c:layout>
                <c:manualLayout>
                  <c:x val="6.4644685039370028E-2"/>
                  <c:y val="0.107802906249549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DD-4312-A23A-E7F0D5A3DB34}"/>
                </c:ext>
              </c:extLst>
            </c:dLbl>
            <c:dLbl>
              <c:idx val="6"/>
              <c:layout>
                <c:manualLayout>
                  <c:x val="-3.1245516185476815E-2"/>
                  <c:y val="-5.55768557445623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DD-4312-A23A-E7F0D5A3DB34}"/>
                </c:ext>
              </c:extLst>
            </c:dLbl>
            <c:dLbl>
              <c:idx val="7"/>
              <c:layout>
                <c:manualLayout>
                  <c:x val="5.6400371828521437E-2"/>
                  <c:y val="0.165561316260482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DD-4312-A23A-E7F0D5A3D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Hoja1!$E$4:$E$11</c:f>
              <c:strCache>
                <c:ptCount val="8"/>
                <c:pt idx="0">
                  <c:v>Bancos</c:v>
                </c:pt>
                <c:pt idx="1">
                  <c:v>Notarios</c:v>
                </c:pt>
                <c:pt idx="2">
                  <c:v>ETF</c:v>
                </c:pt>
                <c:pt idx="3">
                  <c:v>Agentes de aduanas</c:v>
                </c:pt>
                <c:pt idx="4">
                  <c:v>CMAC</c:v>
                </c:pt>
                <c:pt idx="5">
                  <c:v>Compraventa de vehículos</c:v>
                </c:pt>
                <c:pt idx="6">
                  <c:v>Seguros</c:v>
                </c:pt>
                <c:pt idx="7">
                  <c:v>Otros</c:v>
                </c:pt>
              </c:strCache>
            </c:strRef>
          </c:cat>
          <c:val>
            <c:numRef>
              <c:f>Hoja1!$F$4:$F$11</c:f>
              <c:numCache>
                <c:formatCode>#,##0</c:formatCode>
                <c:ptCount val="8"/>
                <c:pt idx="0">
                  <c:v>10165</c:v>
                </c:pt>
                <c:pt idx="1">
                  <c:v>3255</c:v>
                </c:pt>
                <c:pt idx="2">
                  <c:v>1848</c:v>
                </c:pt>
                <c:pt idx="3">
                  <c:v>1138</c:v>
                </c:pt>
                <c:pt idx="4">
                  <c:v>696</c:v>
                </c:pt>
                <c:pt idx="5">
                  <c:v>567</c:v>
                </c:pt>
                <c:pt idx="6">
                  <c:v>155</c:v>
                </c:pt>
                <c:pt idx="7">
                  <c:v>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7DD-4312-A23A-E7F0D5A3DB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legendEntry>
      <c:layout>
        <c:manualLayout>
          <c:xMode val="edge"/>
          <c:yMode val="edge"/>
          <c:x val="1.1161616694263105E-2"/>
          <c:y val="8.4829268534647381E-2"/>
          <c:w val="0.37856653114899708"/>
          <c:h val="0.86308917511332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0D_22193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comments/modernComment_210_2B22E6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comments/modernComment_211_614700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comments/modernComment_221_E9CFF1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comments/modernComment_222_4A3CB1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comments/modernComment_228_FF2EF2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comments/modernComment_22A_F221CC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comments/modernComment_22E_6E2F2A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C10354-F172-45C9-8C35-591116427224}" authorId="{91B7D372-D403-0D6B-CB2E-39DEC41EC50E}" created="2022-08-11T17:15:44.496">
    <pc:sldMkLst xmlns:pc="http://schemas.microsoft.com/office/powerpoint/2013/main/command">
      <pc:docMk/>
      <pc:sldMk cId="3379982020" sldId="276"/>
    </pc:sldMkLst>
    <p188:txBody>
      <a:bodyPr/>
      <a:lstStyle/>
      <a:p>
        <a:r>
          <a:rPr lang="es-PE"/>
          <a:t>Creo que podría ser "delito (?) de trata de personas."..para que sea un poco más explicativo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D0DD5-57A9-439B-8121-B84FA3636E07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A0DF7-A951-4438-A712-927EED80B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8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AD6F7-5EC2-4AFE-A71C-04719A6C8D89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AB7D1-E8BD-4C99-88D6-CE200A8A9C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569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/>
              <a:t>Son profesionales reconocidos, con experiencia en diversas especialidades, quienes conforman la nómina de árbitros del Centro de Arbitraje de la CCL.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A66DB-7E1A-4A86-86C0-EC61EFCC83E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890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171805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546468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026498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771530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228469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1593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121882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845019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516070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464567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18220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E7C3-9E15-0643-B35C-D9B721219680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CB04-93BF-8746-93D0-002F7BF68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2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ctr" defTabSz="507995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507995" rtl="0" eaLnBrk="1" latinLnBrk="0" hangingPunct="1">
        <a:spcBef>
          <a:spcPct val="20000"/>
        </a:spcBef>
        <a:buFont typeface="Arial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buFont typeface="Arial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ct val="20000"/>
        </a:spcBef>
        <a:buFont typeface="Arial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ct val="20000"/>
        </a:spcBef>
        <a:buFont typeface="Arial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10_2B22E6A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jpeg"/><Relationship Id="rId7" Type="http://schemas.openxmlformats.org/officeDocument/2006/relationships/image" Target="../media/image5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1.wdp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22_4A3CB19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.emf"/><Relationship Id="rId3" Type="http://schemas.openxmlformats.org/officeDocument/2006/relationships/image" Target="../media/image32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tmp"/><Relationship Id="rId11" Type="http://schemas.openxmlformats.org/officeDocument/2006/relationships/image" Target="../media/image65.jpeg"/><Relationship Id="rId5" Type="http://schemas.openxmlformats.org/officeDocument/2006/relationships/image" Target="../media/image44.png"/><Relationship Id="rId10" Type="http://schemas.openxmlformats.org/officeDocument/2006/relationships/image" Target="../media/image64.png"/><Relationship Id="rId4" Type="http://schemas.openxmlformats.org/officeDocument/2006/relationships/image" Target="../media/image43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11_614700DA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28_FF2EF2AE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2E_6E2F2A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86.jpeg"/><Relationship Id="rId26" Type="http://schemas.openxmlformats.org/officeDocument/2006/relationships/image" Target="../media/image94.png"/><Relationship Id="rId39" Type="http://schemas.openxmlformats.org/officeDocument/2006/relationships/image" Target="../media/image105.png"/><Relationship Id="rId21" Type="http://schemas.openxmlformats.org/officeDocument/2006/relationships/image" Target="../media/image89.jpeg"/><Relationship Id="rId34" Type="http://schemas.openxmlformats.org/officeDocument/2006/relationships/image" Target="../media/image101.png"/><Relationship Id="rId7" Type="http://schemas.microsoft.com/office/2007/relationships/hdphoto" Target="../media/hdphoto3.wdp"/><Relationship Id="rId12" Type="http://schemas.openxmlformats.org/officeDocument/2006/relationships/image" Target="../media/image82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33" Type="http://schemas.openxmlformats.org/officeDocument/2006/relationships/image" Target="../media/image100.png"/><Relationship Id="rId38" Type="http://schemas.openxmlformats.org/officeDocument/2006/relationships/image" Target="../media/image104.jpeg"/><Relationship Id="rId2" Type="http://schemas.openxmlformats.org/officeDocument/2006/relationships/image" Target="../media/image76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microsoft.com/office/2007/relationships/hdphoto" Target="../media/hdphoto5.wdp"/><Relationship Id="rId24" Type="http://schemas.openxmlformats.org/officeDocument/2006/relationships/image" Target="../media/image92.png"/><Relationship Id="rId32" Type="http://schemas.microsoft.com/office/2007/relationships/hdphoto" Target="../media/hdphoto8.wdp"/><Relationship Id="rId37" Type="http://schemas.microsoft.com/office/2007/relationships/hdphoto" Target="../media/hdphoto9.wdp"/><Relationship Id="rId40" Type="http://schemas.openxmlformats.org/officeDocument/2006/relationships/image" Target="../media/image3.emf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103.png"/><Relationship Id="rId10" Type="http://schemas.openxmlformats.org/officeDocument/2006/relationships/image" Target="../media/image81.png"/><Relationship Id="rId19" Type="http://schemas.openxmlformats.org/officeDocument/2006/relationships/image" Target="../media/image87.png"/><Relationship Id="rId31" Type="http://schemas.openxmlformats.org/officeDocument/2006/relationships/image" Target="../media/image99.png"/><Relationship Id="rId4" Type="http://schemas.openxmlformats.org/officeDocument/2006/relationships/image" Target="../media/image78.png"/><Relationship Id="rId9" Type="http://schemas.microsoft.com/office/2007/relationships/hdphoto" Target="../media/hdphoto4.wdp"/><Relationship Id="rId14" Type="http://schemas.openxmlformats.org/officeDocument/2006/relationships/image" Target="../media/image83.png"/><Relationship Id="rId22" Type="http://schemas.openxmlformats.org/officeDocument/2006/relationships/image" Target="../media/image90.jpeg"/><Relationship Id="rId27" Type="http://schemas.openxmlformats.org/officeDocument/2006/relationships/image" Target="../media/image95.png"/><Relationship Id="rId30" Type="http://schemas.openxmlformats.org/officeDocument/2006/relationships/image" Target="../media/image98.jpeg"/><Relationship Id="rId35" Type="http://schemas.openxmlformats.org/officeDocument/2006/relationships/image" Target="../media/image102.png"/><Relationship Id="rId8" Type="http://schemas.openxmlformats.org/officeDocument/2006/relationships/image" Target="../media/image80.png"/><Relationship Id="rId3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0D_221930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21_E9CFF1DA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3.em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tmp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microsoft.com/office/2018/10/relationships/comments" Target="../comments/modernComment_22A_F221CCD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4.png"/><Relationship Id="rId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47.tmp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463245" y="438497"/>
            <a:ext cx="9141044" cy="13209"/>
          </a:xfrm>
          <a:prstGeom prst="line">
            <a:avLst/>
          </a:prstGeom>
          <a:ln w="952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01" y="1118920"/>
            <a:ext cx="5262800" cy="140776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11678" y="3083889"/>
            <a:ext cx="5444181" cy="162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66" b="1" dirty="0">
                <a:solidFill>
                  <a:schemeClr val="tx2"/>
                </a:solidFill>
                <a:latin typeface="Arial Narrow" panose="020B0606020202030204" pitchFamily="34" charset="0"/>
              </a:rPr>
              <a:t>Unidad de Inteligencia Financiera</a:t>
            </a:r>
          </a:p>
          <a:p>
            <a:pPr algn="ctr"/>
            <a:endParaRPr lang="es-PE" sz="1924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PE" sz="1924" b="1" dirty="0">
                <a:solidFill>
                  <a:schemeClr val="tx2"/>
                </a:solidFill>
                <a:latin typeface="Arial Narrow" panose="020B0606020202030204" pitchFamily="34" charset="0"/>
              </a:rPr>
              <a:t>Daniel Linares Ruesta</a:t>
            </a:r>
          </a:p>
          <a:p>
            <a:pPr algn="ctr"/>
            <a:r>
              <a:rPr lang="es-PE" sz="1924" b="1" dirty="0">
                <a:solidFill>
                  <a:schemeClr val="tx2"/>
                </a:solidFill>
                <a:latin typeface="Arial Narrow" panose="020B0606020202030204" pitchFamily="34" charset="0"/>
              </a:rPr>
              <a:t>Intendente de Análisis Operativo</a:t>
            </a:r>
          </a:p>
          <a:p>
            <a:pPr algn="ctr"/>
            <a:r>
              <a:rPr lang="es-PE" sz="1603" b="1" dirty="0">
                <a:solidFill>
                  <a:schemeClr val="tx2"/>
                </a:solidFill>
                <a:latin typeface="Arial Narrow" panose="020B0606020202030204" pitchFamily="34" charset="0"/>
              </a:rPr>
              <a:t>Agosto 2023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463245" y="5158866"/>
            <a:ext cx="9141044" cy="13209"/>
          </a:xfrm>
          <a:prstGeom prst="line">
            <a:avLst/>
          </a:prstGeom>
          <a:ln w="952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23147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342362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Corrupción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07552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adroTexto 77"/>
          <p:cNvSpPr txBox="1"/>
          <p:nvPr/>
        </p:nvSpPr>
        <p:spPr>
          <a:xfrm>
            <a:off x="107923" y="119914"/>
            <a:ext cx="662612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333" b="1" dirty="0">
                <a:solidFill>
                  <a:srgbClr val="08238B"/>
                </a:solidFill>
                <a:latin typeface="Arial Narrow" panose="020B0606020202030204" pitchFamily="34" charset="0"/>
              </a:rPr>
              <a:t>Gráfico de ruta del dinero</a:t>
            </a:r>
            <a:endParaRPr lang="es-ES" sz="2333" b="1" dirty="0">
              <a:solidFill>
                <a:srgbClr val="08238B"/>
              </a:solidFill>
              <a:latin typeface="Arial Narrow" panose="020B0606020202030204" pitchFamily="34" charset="0"/>
            </a:endParaRP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301" y="83245"/>
            <a:ext cx="825640" cy="78026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5513430" y="538365"/>
            <a:ext cx="1346375" cy="3952355"/>
          </a:xfrm>
          <a:prstGeom prst="roundRect">
            <a:avLst>
              <a:gd name="adj" fmla="val 755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ortar rectángulo de esquina sencilla 7"/>
          <p:cNvSpPr/>
          <p:nvPr/>
        </p:nvSpPr>
        <p:spPr>
          <a:xfrm>
            <a:off x="5780846" y="1609808"/>
            <a:ext cx="694650" cy="292884"/>
          </a:xfrm>
          <a:prstGeom prst="snip1Rect">
            <a:avLst/>
          </a:prstGeom>
          <a:solidFill>
            <a:srgbClr val="BEBAB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>
                <a:solidFill>
                  <a:srgbClr val="080808"/>
                </a:solidFill>
              </a:rPr>
              <a:t>CAMN 1</a:t>
            </a:r>
          </a:p>
        </p:txBody>
      </p:sp>
      <p:sp>
        <p:nvSpPr>
          <p:cNvPr id="9" name="Recortar rectángulo de esquina sencilla 8"/>
          <p:cNvSpPr/>
          <p:nvPr/>
        </p:nvSpPr>
        <p:spPr>
          <a:xfrm>
            <a:off x="5777887" y="2648847"/>
            <a:ext cx="821734" cy="303086"/>
          </a:xfrm>
          <a:prstGeom prst="snip1Rect">
            <a:avLst/>
          </a:prstGeom>
          <a:solidFill>
            <a:srgbClr val="BEBAB9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dirty="0">
                <a:solidFill>
                  <a:srgbClr val="080808"/>
                </a:solidFill>
              </a:rPr>
              <a:t>CAMN 2</a:t>
            </a:r>
          </a:p>
        </p:txBody>
      </p:sp>
      <p:sp>
        <p:nvSpPr>
          <p:cNvPr id="10" name="Recortar rectángulo de esquina sencilla 9"/>
          <p:cNvSpPr/>
          <p:nvPr/>
        </p:nvSpPr>
        <p:spPr>
          <a:xfrm>
            <a:off x="5833674" y="3644972"/>
            <a:ext cx="742614" cy="294170"/>
          </a:xfrm>
          <a:prstGeom prst="snip1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bg1"/>
                </a:solidFill>
              </a:rPr>
              <a:t>CAME 1</a:t>
            </a:r>
          </a:p>
        </p:txBody>
      </p:sp>
      <p:cxnSp>
        <p:nvCxnSpPr>
          <p:cNvPr id="12" name="Conector recto de flecha 11"/>
          <p:cNvCxnSpPr>
            <a:endCxn id="9" idx="3"/>
          </p:cNvCxnSpPr>
          <p:nvPr/>
        </p:nvCxnSpPr>
        <p:spPr>
          <a:xfrm>
            <a:off x="6188754" y="1970667"/>
            <a:ext cx="0" cy="6781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578443" y="1213515"/>
            <a:ext cx="8338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/>
              <a:t>Trabajador 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624924" y="1941855"/>
            <a:ext cx="864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/>
              <a:t>Trabajador 1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821259" y="979541"/>
            <a:ext cx="76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/>
              <a:t>Funcionario</a:t>
            </a:r>
          </a:p>
          <a:p>
            <a:endParaRPr lang="es-PE" sz="8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503338" y="3902043"/>
            <a:ext cx="810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/>
              <a:t>Hija de funcionario</a:t>
            </a:r>
          </a:p>
        </p:txBody>
      </p:sp>
      <p:cxnSp>
        <p:nvCxnSpPr>
          <p:cNvPr id="17" name="Conector recto de flecha 28"/>
          <p:cNvCxnSpPr>
            <a:stCxn id="13" idx="3"/>
            <a:endCxn id="8" idx="3"/>
          </p:cNvCxnSpPr>
          <p:nvPr/>
        </p:nvCxnSpPr>
        <p:spPr>
          <a:xfrm>
            <a:off x="2412261" y="1328931"/>
            <a:ext cx="3715910" cy="280877"/>
          </a:xfrm>
          <a:prstGeom prst="bentConnector2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8" idx="2"/>
          </p:cNvCxnSpPr>
          <p:nvPr/>
        </p:nvCxnSpPr>
        <p:spPr>
          <a:xfrm>
            <a:off x="2281537" y="1748108"/>
            <a:ext cx="3499309" cy="814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34"/>
          <p:cNvCxnSpPr>
            <a:stCxn id="51" idx="0"/>
            <a:endCxn id="9" idx="2"/>
          </p:cNvCxnSpPr>
          <p:nvPr/>
        </p:nvCxnSpPr>
        <p:spPr>
          <a:xfrm rot="5400000" flipH="1" flipV="1">
            <a:off x="4416341" y="2269134"/>
            <a:ext cx="830290" cy="1892802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583612" y="3404963"/>
            <a:ext cx="8640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/>
              <a:t>Trabajador 3</a:t>
            </a:r>
          </a:p>
        </p:txBody>
      </p:sp>
      <p:cxnSp>
        <p:nvCxnSpPr>
          <p:cNvPr id="21" name="Conector recto de flecha 39"/>
          <p:cNvCxnSpPr>
            <a:stCxn id="20" idx="2"/>
            <a:endCxn id="51" idx="1"/>
          </p:cNvCxnSpPr>
          <p:nvPr/>
        </p:nvCxnSpPr>
        <p:spPr>
          <a:xfrm rot="16200000" flipH="1">
            <a:off x="2797015" y="2839025"/>
            <a:ext cx="166968" cy="1729732"/>
          </a:xfrm>
          <a:prstGeom prst="bentConnector2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56"/>
          <p:cNvCxnSpPr/>
          <p:nvPr/>
        </p:nvCxnSpPr>
        <p:spPr>
          <a:xfrm rot="5400000" flipH="1" flipV="1">
            <a:off x="1072336" y="1497176"/>
            <a:ext cx="327742" cy="1133932"/>
          </a:xfrm>
          <a:prstGeom prst="bentConnector2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282570" y="1040139"/>
            <a:ext cx="1188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Transfiere S/ 5,000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454780" y="1769783"/>
            <a:ext cx="1188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Transfiere </a:t>
            </a:r>
            <a:r>
              <a:rPr lang="es-PE" sz="800" b="1" dirty="0">
                <a:solidFill>
                  <a:srgbClr val="FF0000"/>
                </a:solidFill>
              </a:rPr>
              <a:t>S/ 30,000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106986" y="2600161"/>
            <a:ext cx="1128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Transfiere S/ 35,000</a:t>
            </a: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1993201" y="2168807"/>
            <a:ext cx="3630" cy="91137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71600" y="1612617"/>
            <a:ext cx="83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Abonos Yape</a:t>
            </a:r>
          </a:p>
          <a:p>
            <a:pPr algn="ctr"/>
            <a:r>
              <a:rPr lang="es-PE" sz="800" dirty="0"/>
              <a:t>S/ 1,300</a:t>
            </a:r>
          </a:p>
          <a:p>
            <a:pPr algn="ctr"/>
            <a:r>
              <a:rPr lang="es-PE" sz="800" dirty="0"/>
              <a:t>(Jul-Dic 2022)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951948" y="2452497"/>
            <a:ext cx="83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Abonos Yape</a:t>
            </a:r>
          </a:p>
          <a:p>
            <a:pPr algn="ctr"/>
            <a:r>
              <a:rPr lang="es-PE" sz="800" dirty="0"/>
              <a:t>S/ 1,500</a:t>
            </a:r>
          </a:p>
          <a:p>
            <a:pPr algn="ctr"/>
            <a:r>
              <a:rPr lang="es-PE" sz="800" dirty="0"/>
              <a:t>(Abr-Dic 2022)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452318" y="3494057"/>
            <a:ext cx="83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Abonos Yape</a:t>
            </a:r>
          </a:p>
          <a:p>
            <a:pPr algn="ctr"/>
            <a:r>
              <a:rPr lang="es-PE" sz="800" dirty="0"/>
              <a:t>S/ 300</a:t>
            </a:r>
          </a:p>
          <a:p>
            <a:pPr algn="ctr"/>
            <a:r>
              <a:rPr lang="es-PE" sz="800" dirty="0"/>
              <a:t>(Set 2022)</a:t>
            </a:r>
          </a:p>
        </p:txBody>
      </p:sp>
      <p:cxnSp>
        <p:nvCxnSpPr>
          <p:cNvPr id="30" name="Conector recto de flecha 95"/>
          <p:cNvCxnSpPr>
            <a:stCxn id="51" idx="3"/>
            <a:endCxn id="10" idx="2"/>
          </p:cNvCxnSpPr>
          <p:nvPr/>
        </p:nvCxnSpPr>
        <p:spPr>
          <a:xfrm>
            <a:off x="4024804" y="3787375"/>
            <a:ext cx="1808870" cy="46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185899" y="3485920"/>
            <a:ext cx="1171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Transfiere </a:t>
            </a:r>
            <a:r>
              <a:rPr lang="es-PE" sz="800" b="1" dirty="0">
                <a:solidFill>
                  <a:srgbClr val="FF0000"/>
                </a:solidFill>
              </a:rPr>
              <a:t>USD 20,000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309071" y="4195943"/>
            <a:ext cx="126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Realiza depósitos en efectivo</a:t>
            </a:r>
          </a:p>
          <a:p>
            <a:pPr algn="ctr"/>
            <a:r>
              <a:rPr lang="es-PE" sz="800" dirty="0"/>
              <a:t>S/ 35,000 |USD 20,000</a:t>
            </a:r>
          </a:p>
        </p:txBody>
      </p:sp>
      <p:cxnSp>
        <p:nvCxnSpPr>
          <p:cNvPr id="33" name="Conector recto de flecha 102"/>
          <p:cNvCxnSpPr>
            <a:endCxn id="16" idx="2"/>
          </p:cNvCxnSpPr>
          <p:nvPr/>
        </p:nvCxnSpPr>
        <p:spPr>
          <a:xfrm flipV="1">
            <a:off x="2163119" y="4240597"/>
            <a:ext cx="1745238" cy="250123"/>
          </a:xfrm>
          <a:prstGeom prst="bentConnector2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110"/>
          <p:cNvCxnSpPr>
            <a:endCxn id="10" idx="1"/>
          </p:cNvCxnSpPr>
          <p:nvPr/>
        </p:nvCxnSpPr>
        <p:spPr>
          <a:xfrm flipV="1">
            <a:off x="4022822" y="3939142"/>
            <a:ext cx="2182159" cy="1014282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9" idx="1"/>
          </p:cNvCxnSpPr>
          <p:nvPr/>
        </p:nvCxnSpPr>
        <p:spPr>
          <a:xfrm>
            <a:off x="6188754" y="2951933"/>
            <a:ext cx="1940" cy="66847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5933693" y="2989032"/>
            <a:ext cx="1103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Compra ME</a:t>
            </a:r>
          </a:p>
          <a:p>
            <a:pPr algn="ctr"/>
            <a:r>
              <a:rPr lang="es-PE" sz="800" b="1" dirty="0">
                <a:solidFill>
                  <a:srgbClr val="FF0000"/>
                </a:solidFill>
              </a:rPr>
              <a:t>USD 55,000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3372699" y="4973709"/>
            <a:ext cx="1352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b="1" dirty="0"/>
              <a:t>Proveedor del Estado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480514" y="4642263"/>
            <a:ext cx="1266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Transfiere </a:t>
            </a:r>
            <a:r>
              <a:rPr lang="es-PE" sz="800" b="1" dirty="0">
                <a:solidFill>
                  <a:srgbClr val="FF0000"/>
                </a:solidFill>
              </a:rPr>
              <a:t>USD 15,000 </a:t>
            </a:r>
            <a:r>
              <a:rPr lang="es-PE" sz="800" dirty="0"/>
              <a:t>“préstamo” </a:t>
            </a:r>
          </a:p>
        </p:txBody>
      </p:sp>
      <p:cxnSp>
        <p:nvCxnSpPr>
          <p:cNvPr id="39" name="Conector recto de flecha 38"/>
          <p:cNvCxnSpPr/>
          <p:nvPr/>
        </p:nvCxnSpPr>
        <p:spPr>
          <a:xfrm>
            <a:off x="6663833" y="3764363"/>
            <a:ext cx="2131604" cy="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254902" y="2300627"/>
            <a:ext cx="864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Otros trabajadores 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7210664" y="3539781"/>
            <a:ext cx="1232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Destina fondos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8725520" y="3915906"/>
            <a:ext cx="733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/>
              <a:t>USD 90,000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" y="2165720"/>
            <a:ext cx="367613" cy="16857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87" y="4318483"/>
            <a:ext cx="317432" cy="32378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920" y="3486851"/>
            <a:ext cx="598945" cy="468871"/>
          </a:xfrm>
          <a:prstGeom prst="rect">
            <a:avLst/>
          </a:prstGeom>
        </p:spPr>
      </p:pic>
      <p:cxnSp>
        <p:nvCxnSpPr>
          <p:cNvPr id="46" name="Conector recto de flecha 141"/>
          <p:cNvCxnSpPr>
            <a:stCxn id="53" idx="3"/>
          </p:cNvCxnSpPr>
          <p:nvPr/>
        </p:nvCxnSpPr>
        <p:spPr>
          <a:xfrm>
            <a:off x="6405899" y="796607"/>
            <a:ext cx="2669776" cy="2698379"/>
          </a:xfrm>
          <a:prstGeom prst="bentConnector2">
            <a:avLst/>
          </a:prstGeom>
          <a:ln w="127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8443069" y="1822340"/>
            <a:ext cx="709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" dirty="0"/>
              <a:t>Titular de</a:t>
            </a:r>
          </a:p>
          <a:p>
            <a:pPr algn="ctr"/>
            <a:r>
              <a:rPr lang="es-PE" sz="800" dirty="0"/>
              <a:t>inmueble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745" y="4676517"/>
            <a:ext cx="241989" cy="3223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6267" y="3138002"/>
            <a:ext cx="298015" cy="321016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6625" y="1679892"/>
            <a:ext cx="298015" cy="32101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5365" y="3630680"/>
            <a:ext cx="279439" cy="313389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590" y="938912"/>
            <a:ext cx="298015" cy="32101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3693" y="573925"/>
            <a:ext cx="472206" cy="445363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5719081" y="2141304"/>
            <a:ext cx="1095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Traslada   fondos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3505344" y="1159009"/>
            <a:ext cx="6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(Oct 2022)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3599012" y="1900271"/>
            <a:ext cx="6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(Oct 2022)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4467517" y="3597427"/>
            <a:ext cx="6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(Set 2022)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4313376" y="2800390"/>
            <a:ext cx="6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(Mar 2022)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4856828" y="4941522"/>
            <a:ext cx="6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(Oct 2022)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6184765" y="3255019"/>
            <a:ext cx="6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(Oct 2022)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8792953" y="4036198"/>
            <a:ext cx="6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(Oct 2022)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7270209" y="3749789"/>
            <a:ext cx="733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dirty="0">
                <a:solidFill>
                  <a:srgbClr val="FF0000"/>
                </a:solidFill>
              </a:rPr>
              <a:t>USD 90,000</a:t>
            </a:r>
          </a:p>
        </p:txBody>
      </p:sp>
      <p:sp>
        <p:nvSpPr>
          <p:cNvPr id="95" name="Rectángulo redondeado 94"/>
          <p:cNvSpPr/>
          <p:nvPr/>
        </p:nvSpPr>
        <p:spPr>
          <a:xfrm>
            <a:off x="8072120" y="5120640"/>
            <a:ext cx="1248354" cy="436880"/>
          </a:xfrm>
          <a:prstGeom prst="roundRect">
            <a:avLst/>
          </a:prstGeom>
          <a:noFill/>
          <a:ln>
            <a:solidFill>
              <a:srgbClr val="B0AC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cxnSp>
        <p:nvCxnSpPr>
          <p:cNvPr id="97" name="Conector recto 96"/>
          <p:cNvCxnSpPr/>
          <p:nvPr/>
        </p:nvCxnSpPr>
        <p:spPr>
          <a:xfrm>
            <a:off x="8158480" y="5266832"/>
            <a:ext cx="365760" cy="0"/>
          </a:xfrm>
          <a:prstGeom prst="lin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8" name="Conector recto 97"/>
          <p:cNvCxnSpPr/>
          <p:nvPr/>
        </p:nvCxnSpPr>
        <p:spPr>
          <a:xfrm>
            <a:off x="8158480" y="5467873"/>
            <a:ext cx="365760" cy="0"/>
          </a:xfrm>
          <a:prstGeom prst="line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0" name="CuadroTexto 99"/>
          <p:cNvSpPr txBox="1"/>
          <p:nvPr/>
        </p:nvSpPr>
        <p:spPr>
          <a:xfrm>
            <a:off x="8495212" y="5108459"/>
            <a:ext cx="825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" dirty="0">
                <a:solidFill>
                  <a:schemeClr val="bg2">
                    <a:lumMod val="10000"/>
                  </a:schemeClr>
                </a:solidFill>
              </a:rPr>
              <a:t>Destinado a compra de inmueble</a:t>
            </a:r>
          </a:p>
        </p:txBody>
      </p:sp>
      <p:sp>
        <p:nvSpPr>
          <p:cNvPr id="101" name="CuadroTexto 100"/>
          <p:cNvSpPr txBox="1"/>
          <p:nvPr/>
        </p:nvSpPr>
        <p:spPr>
          <a:xfrm>
            <a:off x="8471264" y="5362744"/>
            <a:ext cx="9965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" dirty="0">
                <a:solidFill>
                  <a:schemeClr val="bg2">
                    <a:lumMod val="10000"/>
                  </a:schemeClr>
                </a:solidFill>
              </a:rPr>
              <a:t>Otros depósitos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2082547" y="794875"/>
            <a:ext cx="7098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3" name="Elipse 2"/>
          <p:cNvSpPr/>
          <p:nvPr/>
        </p:nvSpPr>
        <p:spPr>
          <a:xfrm>
            <a:off x="2387907" y="535813"/>
            <a:ext cx="266173" cy="23692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3106492" y="830101"/>
            <a:ext cx="6835748" cy="1292662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lvl="1" algn="just" eaLnBrk="0" fontAlgn="base" hangingPunct="0">
              <a:spcAft>
                <a:spcPct val="0"/>
              </a:spcAft>
            </a:pPr>
            <a:r>
              <a:rPr lang="es-PE" sz="13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466725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fondos transferidos a funcionario proviene de cuenta de haberes de los trabajadores.</a:t>
            </a:r>
          </a:p>
          <a:p>
            <a:pPr marL="466725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el funcionario asumió como titular de un ministerio, los trabajadores 1 y 2 fueron designados como personal de confianza en ministerio.</a:t>
            </a:r>
          </a:p>
          <a:p>
            <a:pPr marL="466725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 1 y 3 reciben múltiples abonos Yape por importes menores.</a:t>
            </a:r>
            <a:endParaRPr lang="es-PE" sz="13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6151157" y="3127498"/>
            <a:ext cx="3791083" cy="692497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lvl="1" algn="just" eaLnBrk="0" fontAlgn="base" hangingPunct="0">
              <a:spcAft>
                <a:spcPct val="0"/>
              </a:spcAft>
            </a:pPr>
            <a:r>
              <a:rPr lang="es-PE" sz="13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466725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se </a:t>
            </a:r>
            <a:r>
              <a:rPr lang="es-ES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trasladaron a diversas cuentas para evitar su identificación.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3086093" y="3132874"/>
            <a:ext cx="7098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71" name="Elipse 70"/>
          <p:cNvSpPr/>
          <p:nvPr/>
        </p:nvSpPr>
        <p:spPr>
          <a:xfrm>
            <a:off x="3311082" y="2886724"/>
            <a:ext cx="266173" cy="23692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392878" y="3509446"/>
            <a:ext cx="5098572" cy="892552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lvl="1" indent="-180975" algn="just" eaLnBrk="0" fontAlgn="base" hangingPunct="0">
              <a:spcAft>
                <a:spcPct val="0"/>
              </a:spcAft>
            </a:pPr>
            <a:r>
              <a:rPr lang="es-PE" sz="13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Señales de alerta identificadas:</a:t>
            </a:r>
          </a:p>
          <a:p>
            <a:pPr marL="266700" lvl="1" indent="-17780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hija de funcionario registra múltiples depósitos en efectivo desde que asumió el cargo, su negocio unipersonal (Nuevo RUS) no justifica la cuantía de fondos canalizados.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7169938" y="2729082"/>
            <a:ext cx="7098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74" name="Elipse 73"/>
          <p:cNvSpPr/>
          <p:nvPr/>
        </p:nvSpPr>
        <p:spPr>
          <a:xfrm>
            <a:off x="6881785" y="2761539"/>
            <a:ext cx="266173" cy="23692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5" name="Elipse 74"/>
          <p:cNvSpPr/>
          <p:nvPr/>
        </p:nvSpPr>
        <p:spPr>
          <a:xfrm>
            <a:off x="3926512" y="5292869"/>
            <a:ext cx="266173" cy="23692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3144068" y="5135922"/>
            <a:ext cx="7098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4467517" y="4676517"/>
            <a:ext cx="4958571" cy="892552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lvl="1" algn="just" eaLnBrk="0" fontAlgn="base" hangingPunct="0">
              <a:spcAft>
                <a:spcPct val="0"/>
              </a:spcAft>
            </a:pPr>
            <a:r>
              <a:rPr lang="es-PE" sz="13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466725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Utilizó fondos de empresa para transferir a funcionario.</a:t>
            </a:r>
          </a:p>
          <a:p>
            <a:pPr marL="466725" lvl="1" indent="-285750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 es proveedor en la región a la que representa el funcionario.</a:t>
            </a:r>
            <a:endParaRPr lang="es-ES" sz="13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4201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0" grpId="0" animBg="1"/>
      <p:bldP spid="10" grpId="1" animBg="1"/>
      <p:bldP spid="13" grpId="0"/>
      <p:bldP spid="14" grpId="0"/>
      <p:bldP spid="15" grpId="0"/>
      <p:bldP spid="16" grpId="0"/>
      <p:bldP spid="20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  <p:bldP spid="36" grpId="0"/>
      <p:bldP spid="37" grpId="0"/>
      <p:bldP spid="38" grpId="0"/>
      <p:bldP spid="40" grpId="0"/>
      <p:bldP spid="41" grpId="0"/>
      <p:bldP spid="42" grpId="0"/>
      <p:bldP spid="47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86" grpId="0"/>
      <p:bldP spid="95" grpId="0" animBg="1"/>
      <p:bldP spid="100" grpId="0"/>
      <p:bldP spid="101" grpId="0"/>
      <p:bldP spid="65" grpId="0" animBg="1"/>
      <p:bldP spid="3" grpId="0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342362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Corrupción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1609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8934432" y="1926217"/>
            <a:ext cx="561568" cy="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Imagen 2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80" y="4732118"/>
            <a:ext cx="487652" cy="487652"/>
          </a:xfrm>
          <a:prstGeom prst="rect">
            <a:avLst/>
          </a:prstGeom>
        </p:spPr>
      </p:pic>
      <p:cxnSp>
        <p:nvCxnSpPr>
          <p:cNvPr id="225" name="Conector recto de flecha 224"/>
          <p:cNvCxnSpPr/>
          <p:nvPr/>
        </p:nvCxnSpPr>
        <p:spPr>
          <a:xfrm flipV="1">
            <a:off x="2774010" y="3917425"/>
            <a:ext cx="2356494" cy="495677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5" name="Imagen 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21" y="4199626"/>
            <a:ext cx="487652" cy="487652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1841123" y="3647949"/>
            <a:ext cx="499251" cy="568967"/>
            <a:chOff x="2209347" y="4377539"/>
            <a:chExt cx="599101" cy="682760"/>
          </a:xfrm>
        </p:grpSpPr>
        <p:sp>
          <p:nvSpPr>
            <p:cNvPr id="215" name="Rectángulo 214"/>
            <p:cNvSpPr/>
            <p:nvPr/>
          </p:nvSpPr>
          <p:spPr>
            <a:xfrm>
              <a:off x="2209347" y="4946806"/>
              <a:ext cx="596464" cy="1134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500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Trabajador 4</a:t>
              </a:r>
              <a:endParaRPr lang="es-ES" sz="500" b="1" dirty="0">
                <a:solidFill>
                  <a:srgbClr val="2D2D8A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4" name="Imagen 2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3266" y="4377539"/>
              <a:ext cx="585182" cy="585182"/>
            </a:xfrm>
            <a:prstGeom prst="rect">
              <a:avLst/>
            </a:prstGeom>
          </p:spPr>
        </p:pic>
      </p:grpSp>
      <p:cxnSp>
        <p:nvCxnSpPr>
          <p:cNvPr id="227" name="Conector recto de flecha 226"/>
          <p:cNvCxnSpPr/>
          <p:nvPr/>
        </p:nvCxnSpPr>
        <p:spPr>
          <a:xfrm>
            <a:off x="2295545" y="3235877"/>
            <a:ext cx="2834958" cy="231921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3" name="Imagen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04" y="2952413"/>
            <a:ext cx="487652" cy="487652"/>
          </a:xfrm>
          <a:prstGeom prst="rect">
            <a:avLst/>
          </a:prstGeom>
        </p:spPr>
      </p:pic>
      <p:cxnSp>
        <p:nvCxnSpPr>
          <p:cNvPr id="228" name="Conector recto de flecha 227"/>
          <p:cNvCxnSpPr/>
          <p:nvPr/>
        </p:nvCxnSpPr>
        <p:spPr>
          <a:xfrm>
            <a:off x="2700065" y="2629646"/>
            <a:ext cx="2430438" cy="606231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2" name="Imagen 2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79" y="2303464"/>
            <a:ext cx="487652" cy="487652"/>
          </a:xfrm>
          <a:prstGeom prst="rect">
            <a:avLst/>
          </a:prstGeom>
        </p:spPr>
      </p:pic>
      <p:sp>
        <p:nvSpPr>
          <p:cNvPr id="260" name="Rectángulo 259"/>
          <p:cNvSpPr/>
          <p:nvPr/>
        </p:nvSpPr>
        <p:spPr>
          <a:xfrm>
            <a:off x="3934028" y="2102786"/>
            <a:ext cx="410788" cy="9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Persona 1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pic>
        <p:nvPicPr>
          <p:cNvPr id="270" name="Imagen 2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346" y="1616396"/>
            <a:ext cx="487652" cy="487652"/>
          </a:xfrm>
          <a:prstGeom prst="rect">
            <a:avLst/>
          </a:prstGeom>
        </p:spPr>
      </p:pic>
      <p:cxnSp>
        <p:nvCxnSpPr>
          <p:cNvPr id="229" name="Conector recto de flecha 228"/>
          <p:cNvCxnSpPr/>
          <p:nvPr/>
        </p:nvCxnSpPr>
        <p:spPr>
          <a:xfrm>
            <a:off x="3348139" y="2231922"/>
            <a:ext cx="1809503" cy="814187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1" name="Imagen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66" y="1880012"/>
            <a:ext cx="487652" cy="48765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282638" y="2332360"/>
            <a:ext cx="965322" cy="361005"/>
          </a:xfrm>
          <a:prstGeom prst="roundRect">
            <a:avLst/>
          </a:prstGeom>
          <a:solidFill>
            <a:srgbClr val="FDEC13"/>
          </a:solidFill>
        </p:spPr>
        <p:txBody>
          <a:bodyPr wrap="square" lIns="0" tIns="60000" rIns="0" bIns="60000" rtlCol="0" anchor="ctr" anchorCtr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rgbClr val="4F81BD"/>
                </a:solidFill>
              </a:defRPr>
            </a:lvl1pPr>
          </a:lstStyle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Banco 1</a:t>
            </a:r>
          </a:p>
        </p:txBody>
      </p:sp>
      <p:pic>
        <p:nvPicPr>
          <p:cNvPr id="195" name="Imagen 194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42" y="905974"/>
            <a:ext cx="348425" cy="354000"/>
          </a:xfrm>
          <a:prstGeom prst="rect">
            <a:avLst/>
          </a:prstGeom>
        </p:spPr>
      </p:pic>
      <p:sp>
        <p:nvSpPr>
          <p:cNvPr id="196" name="CuadroTexto 195"/>
          <p:cNvSpPr txBox="1"/>
          <p:nvPr/>
        </p:nvSpPr>
        <p:spPr>
          <a:xfrm>
            <a:off x="3262634" y="899316"/>
            <a:ext cx="696736" cy="553998"/>
          </a:xfrm>
          <a:prstGeom prst="rect">
            <a:avLst/>
          </a:prstGeom>
          <a:solidFill>
            <a:srgbClr val="F7EDE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pic>
        <p:nvPicPr>
          <p:cNvPr id="197" name="Imagen 196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43" y="1849088"/>
            <a:ext cx="356833" cy="354000"/>
          </a:xfrm>
          <a:prstGeom prst="rect">
            <a:avLst/>
          </a:prstGeom>
        </p:spPr>
      </p:pic>
      <p:sp>
        <p:nvSpPr>
          <p:cNvPr id="198" name="CuadroTexto 197"/>
          <p:cNvSpPr txBox="1"/>
          <p:nvPr/>
        </p:nvSpPr>
        <p:spPr>
          <a:xfrm>
            <a:off x="5633632" y="1844239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alerta</a:t>
            </a:r>
          </a:p>
        </p:txBody>
      </p:sp>
      <p:sp>
        <p:nvSpPr>
          <p:cNvPr id="180" name="Rectángulo 179"/>
          <p:cNvSpPr/>
          <p:nvPr/>
        </p:nvSpPr>
        <p:spPr>
          <a:xfrm>
            <a:off x="2908502" y="5225098"/>
            <a:ext cx="497053" cy="10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Trabajador 6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184" name="Rectángulo 183"/>
          <p:cNvSpPr/>
          <p:nvPr/>
        </p:nvSpPr>
        <p:spPr>
          <a:xfrm>
            <a:off x="2894939" y="2362331"/>
            <a:ext cx="497053" cy="10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Trabajador 1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187" name="Rectángulo 186"/>
          <p:cNvSpPr/>
          <p:nvPr/>
        </p:nvSpPr>
        <p:spPr>
          <a:xfrm>
            <a:off x="1837216" y="3438686"/>
            <a:ext cx="497053" cy="10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Trabajador 3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18" name="Rectángulo 217"/>
          <p:cNvSpPr/>
          <p:nvPr/>
        </p:nvSpPr>
        <p:spPr>
          <a:xfrm>
            <a:off x="2274882" y="2782203"/>
            <a:ext cx="497053" cy="1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Trabajador</a:t>
            </a:r>
            <a:r>
              <a:rPr lang="pt-BR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 2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21" name="Rectángulo 220"/>
          <p:cNvSpPr/>
          <p:nvPr/>
        </p:nvSpPr>
        <p:spPr>
          <a:xfrm>
            <a:off x="2346020" y="4676687"/>
            <a:ext cx="497053" cy="85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Trabajador 5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3" name="Conector recto de flecha 222"/>
          <p:cNvCxnSpPr/>
          <p:nvPr/>
        </p:nvCxnSpPr>
        <p:spPr>
          <a:xfrm flipV="1">
            <a:off x="3379525" y="4139505"/>
            <a:ext cx="1778117" cy="695949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Rectángulo 223"/>
          <p:cNvSpPr/>
          <p:nvPr/>
        </p:nvSpPr>
        <p:spPr>
          <a:xfrm rot="20317299">
            <a:off x="3570815" y="4375004"/>
            <a:ext cx="1065476" cy="167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2 depósitos por S/ 10,700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6" name="Conector recto de flecha 225"/>
          <p:cNvCxnSpPr/>
          <p:nvPr/>
        </p:nvCxnSpPr>
        <p:spPr>
          <a:xfrm flipV="1">
            <a:off x="2295545" y="3691105"/>
            <a:ext cx="2834958" cy="177613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Rectángulo 229"/>
          <p:cNvSpPr/>
          <p:nvPr/>
        </p:nvSpPr>
        <p:spPr>
          <a:xfrm rot="1454479">
            <a:off x="3618605" y="2443268"/>
            <a:ext cx="1172023" cy="167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8 transferencias por S/ 25,312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31" name="Rectángulo 230"/>
          <p:cNvSpPr/>
          <p:nvPr/>
        </p:nvSpPr>
        <p:spPr>
          <a:xfrm rot="847762">
            <a:off x="3241221" y="2756449"/>
            <a:ext cx="1160419" cy="150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3 transferencias por S/ 3,600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32" name="Rectángulo 231"/>
          <p:cNvSpPr/>
          <p:nvPr/>
        </p:nvSpPr>
        <p:spPr>
          <a:xfrm rot="283323">
            <a:off x="3161614" y="3184351"/>
            <a:ext cx="1172023" cy="167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1 transferencia por S/ 2,000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33" name="Rectángulo 232"/>
          <p:cNvSpPr/>
          <p:nvPr/>
        </p:nvSpPr>
        <p:spPr>
          <a:xfrm rot="21402336">
            <a:off x="3202393" y="3601461"/>
            <a:ext cx="1172023" cy="167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3 transferencias por S/ 13,850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34" name="Rectángulo 233"/>
          <p:cNvSpPr/>
          <p:nvPr/>
        </p:nvSpPr>
        <p:spPr>
          <a:xfrm rot="20876645">
            <a:off x="3334814" y="3999824"/>
            <a:ext cx="1172023" cy="167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3 transferencias por S/ 4,400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5" name="Conector angular 234"/>
          <p:cNvCxnSpPr>
            <a:stCxn id="267" idx="3"/>
          </p:cNvCxnSpPr>
          <p:nvPr/>
        </p:nvCxnSpPr>
        <p:spPr>
          <a:xfrm flipV="1">
            <a:off x="885790" y="2117645"/>
            <a:ext cx="2085301" cy="1286479"/>
          </a:xfrm>
          <a:prstGeom prst="bentConnector3">
            <a:avLst>
              <a:gd name="adj1" fmla="val 9963"/>
            </a:avLst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angular 235"/>
          <p:cNvCxnSpPr>
            <a:stCxn id="267" idx="3"/>
          </p:cNvCxnSpPr>
          <p:nvPr/>
        </p:nvCxnSpPr>
        <p:spPr>
          <a:xfrm flipV="1">
            <a:off x="885790" y="2569872"/>
            <a:ext cx="1466701" cy="834252"/>
          </a:xfrm>
          <a:prstGeom prst="bentConnector3">
            <a:avLst>
              <a:gd name="adj1" fmla="val 14310"/>
            </a:avLst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angular 236"/>
          <p:cNvCxnSpPr>
            <a:stCxn id="267" idx="3"/>
          </p:cNvCxnSpPr>
          <p:nvPr/>
        </p:nvCxnSpPr>
        <p:spPr>
          <a:xfrm flipV="1">
            <a:off x="885789" y="3206925"/>
            <a:ext cx="1027035" cy="197198"/>
          </a:xfrm>
          <a:prstGeom prst="bentConnector3">
            <a:avLst>
              <a:gd name="adj1" fmla="val 20322"/>
            </a:avLst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angular 237"/>
          <p:cNvCxnSpPr>
            <a:stCxn id="267" idx="3"/>
          </p:cNvCxnSpPr>
          <p:nvPr/>
        </p:nvCxnSpPr>
        <p:spPr>
          <a:xfrm>
            <a:off x="885789" y="3404124"/>
            <a:ext cx="1002335" cy="529288"/>
          </a:xfrm>
          <a:prstGeom prst="bentConnector3">
            <a:avLst>
              <a:gd name="adj1" fmla="val 20913"/>
            </a:avLst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angular 238"/>
          <p:cNvCxnSpPr>
            <a:stCxn id="267" idx="3"/>
          </p:cNvCxnSpPr>
          <p:nvPr/>
        </p:nvCxnSpPr>
        <p:spPr>
          <a:xfrm>
            <a:off x="885790" y="3404124"/>
            <a:ext cx="1476694" cy="1084633"/>
          </a:xfrm>
          <a:prstGeom prst="bentConnector3">
            <a:avLst>
              <a:gd name="adj1" fmla="val 14328"/>
            </a:avLst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angular 239"/>
          <p:cNvCxnSpPr>
            <a:stCxn id="267" idx="3"/>
          </p:cNvCxnSpPr>
          <p:nvPr/>
        </p:nvCxnSpPr>
        <p:spPr>
          <a:xfrm>
            <a:off x="885790" y="3404124"/>
            <a:ext cx="2098024" cy="1571821"/>
          </a:xfrm>
          <a:prstGeom prst="bentConnector3">
            <a:avLst>
              <a:gd name="adj1" fmla="val 10206"/>
            </a:avLst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ectángulo 240"/>
          <p:cNvSpPr/>
          <p:nvPr/>
        </p:nvSpPr>
        <p:spPr>
          <a:xfrm>
            <a:off x="1477878" y="1887150"/>
            <a:ext cx="727734" cy="167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6 transferencias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por S/ 59,503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42" name="Rectángulo 241"/>
          <p:cNvSpPr/>
          <p:nvPr/>
        </p:nvSpPr>
        <p:spPr>
          <a:xfrm>
            <a:off x="1248560" y="2333903"/>
            <a:ext cx="727734" cy="202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3 transferencias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por S/ 9,582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43" name="Rectángulo 242"/>
          <p:cNvSpPr/>
          <p:nvPr/>
        </p:nvSpPr>
        <p:spPr>
          <a:xfrm>
            <a:off x="1068309" y="2995143"/>
            <a:ext cx="727734" cy="167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1 transferencia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por S/ 8,038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44" name="Rectángulo 243"/>
          <p:cNvSpPr/>
          <p:nvPr/>
        </p:nvSpPr>
        <p:spPr>
          <a:xfrm>
            <a:off x="1085420" y="3694039"/>
            <a:ext cx="727734" cy="22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2 transferencias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por S/ 23,107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45" name="Rectángulo 244"/>
          <p:cNvSpPr/>
          <p:nvPr/>
        </p:nvSpPr>
        <p:spPr>
          <a:xfrm>
            <a:off x="1124208" y="4240244"/>
            <a:ext cx="661577" cy="22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1 transferencia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por S/ 8,939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246" name="Rectángulo 245"/>
          <p:cNvSpPr/>
          <p:nvPr/>
        </p:nvSpPr>
        <p:spPr>
          <a:xfrm>
            <a:off x="1180467" y="4961187"/>
            <a:ext cx="1172023" cy="32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Remuneraciones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Ago.2021 a Dic.2022 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en promedio S/ 3,000 mensual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7" name="Grupo 246"/>
          <p:cNvGrpSpPr/>
          <p:nvPr/>
        </p:nvGrpSpPr>
        <p:grpSpPr>
          <a:xfrm>
            <a:off x="5206647" y="2721708"/>
            <a:ext cx="1172023" cy="2204590"/>
            <a:chOff x="7679023" y="2457197"/>
            <a:chExt cx="1406428" cy="2645508"/>
          </a:xfrm>
        </p:grpSpPr>
        <p:grpSp>
          <p:nvGrpSpPr>
            <p:cNvPr id="248" name="Grupo 247"/>
            <p:cNvGrpSpPr/>
            <p:nvPr/>
          </p:nvGrpSpPr>
          <p:grpSpPr>
            <a:xfrm>
              <a:off x="7860495" y="2457197"/>
              <a:ext cx="1002476" cy="2061336"/>
              <a:chOff x="6691449" y="1713830"/>
              <a:chExt cx="1002476" cy="2061336"/>
            </a:xfrm>
          </p:grpSpPr>
          <p:grpSp>
            <p:nvGrpSpPr>
              <p:cNvPr id="250" name="Grupo 249"/>
              <p:cNvGrpSpPr/>
              <p:nvPr/>
            </p:nvGrpSpPr>
            <p:grpSpPr>
              <a:xfrm>
                <a:off x="6767483" y="3016021"/>
                <a:ext cx="874484" cy="736105"/>
                <a:chOff x="4525266" y="3010629"/>
                <a:chExt cx="1280333" cy="1185505"/>
              </a:xfrm>
            </p:grpSpPr>
            <p:pic>
              <p:nvPicPr>
                <p:cNvPr id="255" name="Imagen 254" descr="Recorte de pantalla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4215" y="3010629"/>
                  <a:ext cx="982498" cy="938412"/>
                </a:xfrm>
                <a:prstGeom prst="rect">
                  <a:avLst/>
                </a:prstGeom>
              </p:spPr>
            </p:pic>
            <p:sp>
              <p:nvSpPr>
                <p:cNvPr id="256" name="Rectángulo 255"/>
                <p:cNvSpPr/>
                <p:nvPr/>
              </p:nvSpPr>
              <p:spPr>
                <a:xfrm>
                  <a:off x="4525266" y="3844325"/>
                  <a:ext cx="1280333" cy="3518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PE" sz="583" b="1" dirty="0">
                      <a:solidFill>
                        <a:srgbClr val="2D2D8A"/>
                      </a:solidFill>
                      <a:latin typeface="Arial Narrow" panose="020B0606020202030204" pitchFamily="34" charset="0"/>
                    </a:rPr>
                    <a:t>CAMN N.° 12345</a:t>
                  </a:r>
                </a:p>
              </p:txBody>
            </p:sp>
          </p:grpSp>
          <p:sp>
            <p:nvSpPr>
              <p:cNvPr id="254" name="Rectángulo 253"/>
              <p:cNvSpPr/>
              <p:nvPr/>
            </p:nvSpPr>
            <p:spPr>
              <a:xfrm>
                <a:off x="6890220" y="2660740"/>
                <a:ext cx="647057" cy="2211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s-PE" sz="583" b="1" dirty="0">
                    <a:solidFill>
                      <a:srgbClr val="2D2D8A"/>
                    </a:solidFill>
                    <a:latin typeface="Arial Narrow" panose="020B0606020202030204" pitchFamily="34" charset="0"/>
                  </a:rPr>
                  <a:t>Familiar funcionario</a:t>
                </a:r>
                <a:endParaRPr lang="es-ES" sz="583" b="1" dirty="0">
                  <a:solidFill>
                    <a:srgbClr val="2D2D8A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52" name="Rectángulo redondeado 251"/>
              <p:cNvSpPr/>
              <p:nvPr/>
            </p:nvSpPr>
            <p:spPr>
              <a:xfrm>
                <a:off x="6691449" y="1713830"/>
                <a:ext cx="1002476" cy="2061336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500"/>
              </a:p>
            </p:txBody>
          </p:sp>
        </p:grpSp>
        <p:sp>
          <p:nvSpPr>
            <p:cNvPr id="249" name="Rectángulo 248"/>
            <p:cNvSpPr/>
            <p:nvPr/>
          </p:nvSpPr>
          <p:spPr>
            <a:xfrm>
              <a:off x="7679023" y="4529058"/>
              <a:ext cx="1406428" cy="573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Entre Ago.2021 y Dic.2022</a:t>
              </a:r>
            </a:p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Total recibido de trabajadores de la Entidad del Estado: </a:t>
              </a:r>
            </a:p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S/ 61,862</a:t>
              </a:r>
              <a:endParaRPr lang="es-ES" sz="667" b="1" dirty="0">
                <a:solidFill>
                  <a:srgbClr val="2D2D8A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257" name="Conector angular 256"/>
          <p:cNvCxnSpPr/>
          <p:nvPr/>
        </p:nvCxnSpPr>
        <p:spPr>
          <a:xfrm rot="5400000" flipH="1" flipV="1">
            <a:off x="3513184" y="1245920"/>
            <a:ext cx="261797" cy="1001241"/>
          </a:xfrm>
          <a:prstGeom prst="bentConnector3">
            <a:avLst>
              <a:gd name="adj1" fmla="val 172766"/>
            </a:avLst>
          </a:prstGeom>
          <a:ln w="63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Rectángulo 260"/>
          <p:cNvSpPr/>
          <p:nvPr/>
        </p:nvSpPr>
        <p:spPr>
          <a:xfrm>
            <a:off x="3452581" y="1441441"/>
            <a:ext cx="410788" cy="1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Hermanos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2" name="Conector recto de flecha 261"/>
          <p:cNvCxnSpPr/>
          <p:nvPr/>
        </p:nvCxnSpPr>
        <p:spPr>
          <a:xfrm>
            <a:off x="4317918" y="1859235"/>
            <a:ext cx="843468" cy="966418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ectángulo 262"/>
          <p:cNvSpPr/>
          <p:nvPr/>
        </p:nvSpPr>
        <p:spPr>
          <a:xfrm>
            <a:off x="4578669" y="2064298"/>
            <a:ext cx="661577" cy="202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1 transferencia 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por S/ 2,000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4" name="Conector recto de flecha 263"/>
          <p:cNvCxnSpPr/>
          <p:nvPr/>
        </p:nvCxnSpPr>
        <p:spPr>
          <a:xfrm flipV="1">
            <a:off x="4449981" y="4347560"/>
            <a:ext cx="745106" cy="588681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Rectángulo 264"/>
          <p:cNvSpPr/>
          <p:nvPr/>
        </p:nvSpPr>
        <p:spPr>
          <a:xfrm>
            <a:off x="4602104" y="4774894"/>
            <a:ext cx="601433" cy="22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27 depósitos </a:t>
            </a:r>
          </a:p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por S/ 37,250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pic>
        <p:nvPicPr>
          <p:cNvPr id="266" name="Picture 2" descr="1,071,273 imágenes de Sombra de persona - Imágenes, fotos y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8302" r="8320" b="8677"/>
          <a:stretch/>
        </p:blipFill>
        <p:spPr bwMode="auto">
          <a:xfrm>
            <a:off x="3857052" y="4920444"/>
            <a:ext cx="547034" cy="3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227364" y="3147333"/>
            <a:ext cx="800508" cy="678648"/>
            <a:chOff x="272837" y="3776799"/>
            <a:chExt cx="960609" cy="814377"/>
          </a:xfrm>
        </p:grpSpPr>
        <p:pic>
          <p:nvPicPr>
            <p:cNvPr id="267" name="Imagen 266" descr="Recorte de pantalla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07"/>
            <a:stretch/>
          </p:blipFill>
          <p:spPr>
            <a:xfrm>
              <a:off x="390647" y="3776799"/>
              <a:ext cx="672300" cy="616297"/>
            </a:xfrm>
            <a:prstGeom prst="rect">
              <a:avLst/>
            </a:prstGeom>
          </p:spPr>
        </p:pic>
        <p:sp>
          <p:nvSpPr>
            <p:cNvPr id="268" name="Rectángulo 267"/>
            <p:cNvSpPr/>
            <p:nvPr/>
          </p:nvSpPr>
          <p:spPr>
            <a:xfrm>
              <a:off x="272837" y="4347894"/>
              <a:ext cx="960609" cy="243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Entidad del Estado</a:t>
              </a:r>
              <a:endParaRPr lang="es-ES" sz="667" b="1" dirty="0">
                <a:solidFill>
                  <a:srgbClr val="2D2D8A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69" name="Rectángulo 268"/>
          <p:cNvSpPr/>
          <p:nvPr/>
        </p:nvSpPr>
        <p:spPr>
          <a:xfrm>
            <a:off x="3717409" y="5275099"/>
            <a:ext cx="800508" cy="16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Ejecutantes de depósitos </a:t>
            </a:r>
          </a:p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No identificados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pic>
        <p:nvPicPr>
          <p:cNvPr id="277" name="Imagen 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241" y="2850756"/>
            <a:ext cx="649064" cy="649064"/>
          </a:xfrm>
          <a:prstGeom prst="rect">
            <a:avLst/>
          </a:prstGeom>
        </p:spPr>
      </p:pic>
      <p:grpSp>
        <p:nvGrpSpPr>
          <p:cNvPr id="278" name="Grupo 277"/>
          <p:cNvGrpSpPr/>
          <p:nvPr/>
        </p:nvGrpSpPr>
        <p:grpSpPr>
          <a:xfrm>
            <a:off x="7377462" y="2123106"/>
            <a:ext cx="800508" cy="586558"/>
            <a:chOff x="5607570" y="2002857"/>
            <a:chExt cx="960609" cy="703870"/>
          </a:xfrm>
        </p:grpSpPr>
        <p:pic>
          <p:nvPicPr>
            <p:cNvPr id="279" name="Imagen 278" descr="Recorte de pantalla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30"/>
            <a:stretch/>
          </p:blipFill>
          <p:spPr>
            <a:xfrm>
              <a:off x="5801141" y="2002857"/>
              <a:ext cx="547326" cy="424846"/>
            </a:xfrm>
            <a:prstGeom prst="rect">
              <a:avLst/>
            </a:prstGeom>
          </p:spPr>
        </p:pic>
        <p:sp>
          <p:nvSpPr>
            <p:cNvPr id="280" name="Rectángulo 279"/>
            <p:cNvSpPr/>
            <p:nvPr/>
          </p:nvSpPr>
          <p:spPr>
            <a:xfrm>
              <a:off x="5607570" y="2402112"/>
              <a:ext cx="960609" cy="30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Retiros en efectivo</a:t>
              </a:r>
            </a:p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S/ 50,000</a:t>
              </a:r>
              <a:endParaRPr lang="es-ES" sz="667" b="1" dirty="0">
                <a:solidFill>
                  <a:srgbClr val="2D2D8A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417272" y="3006241"/>
            <a:ext cx="661577" cy="601515"/>
            <a:chOff x="7468055" y="2932849"/>
            <a:chExt cx="793892" cy="721818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10"/>
            <a:srcRect l="15047" t="16530" r="17448" b="1722"/>
            <a:stretch/>
          </p:blipFill>
          <p:spPr>
            <a:xfrm>
              <a:off x="7585871" y="2932849"/>
              <a:ext cx="517768" cy="488287"/>
            </a:xfrm>
            <a:prstGeom prst="rect">
              <a:avLst/>
            </a:prstGeom>
          </p:spPr>
        </p:pic>
        <p:sp>
          <p:nvSpPr>
            <p:cNvPr id="283" name="Rectángulo 282"/>
            <p:cNvSpPr/>
            <p:nvPr/>
          </p:nvSpPr>
          <p:spPr>
            <a:xfrm>
              <a:off x="7468055" y="3350052"/>
              <a:ext cx="793892" cy="30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Consumos</a:t>
              </a:r>
            </a:p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S/ 23,500</a:t>
              </a:r>
            </a:p>
          </p:txBody>
        </p:sp>
      </p:grpSp>
      <p:grpSp>
        <p:nvGrpSpPr>
          <p:cNvPr id="284" name="Grupo 283"/>
          <p:cNvGrpSpPr/>
          <p:nvPr/>
        </p:nvGrpSpPr>
        <p:grpSpPr>
          <a:xfrm>
            <a:off x="7368761" y="4147012"/>
            <a:ext cx="800508" cy="626747"/>
            <a:chOff x="4959871" y="4150497"/>
            <a:chExt cx="960609" cy="752096"/>
          </a:xfrm>
        </p:grpSpPr>
        <p:pic>
          <p:nvPicPr>
            <p:cNvPr id="285" name="Picture 2" descr="1,071,273 imágenes de Sombra de persona - Imágenes, fotos y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5" t="8302" r="8320" b="8677"/>
            <a:stretch/>
          </p:blipFill>
          <p:spPr bwMode="auto">
            <a:xfrm>
              <a:off x="5074000" y="4150497"/>
              <a:ext cx="656441" cy="43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" name="Rectángulo 285"/>
            <p:cNvSpPr/>
            <p:nvPr/>
          </p:nvSpPr>
          <p:spPr>
            <a:xfrm>
              <a:off x="4959871" y="4597978"/>
              <a:ext cx="960609" cy="304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667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Transferencias a terceros S/ 25,500</a:t>
              </a:r>
            </a:p>
          </p:txBody>
        </p:sp>
      </p:grpSp>
      <p:sp>
        <p:nvSpPr>
          <p:cNvPr id="289" name="Rectángulo 288"/>
          <p:cNvSpPr/>
          <p:nvPr/>
        </p:nvSpPr>
        <p:spPr>
          <a:xfrm>
            <a:off x="8923849" y="2459335"/>
            <a:ext cx="601433" cy="29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667" b="1" dirty="0">
                <a:solidFill>
                  <a:srgbClr val="2D2D8A"/>
                </a:solidFill>
                <a:latin typeface="Arial Narrow" panose="020B0606020202030204" pitchFamily="34" charset="0"/>
              </a:rPr>
              <a:t>Funcionario del Estado</a:t>
            </a:r>
            <a:endParaRPr lang="es-ES" sz="667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0" name="Conector recto de flecha 289"/>
          <p:cNvCxnSpPr/>
          <p:nvPr/>
        </p:nvCxnSpPr>
        <p:spPr>
          <a:xfrm>
            <a:off x="8140084" y="4335966"/>
            <a:ext cx="849714" cy="24318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Rectángulo 290"/>
          <p:cNvSpPr/>
          <p:nvPr/>
        </p:nvSpPr>
        <p:spPr>
          <a:xfrm>
            <a:off x="8257918" y="4348125"/>
            <a:ext cx="601433" cy="231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83" b="1" dirty="0">
                <a:solidFill>
                  <a:srgbClr val="2D2D8A"/>
                </a:solidFill>
                <a:latin typeface="Arial Narrow" panose="020B0606020202030204" pitchFamily="34" charset="0"/>
              </a:rPr>
              <a:t>1 transferencia Efectivo móvil</a:t>
            </a:r>
          </a:p>
        </p:txBody>
      </p:sp>
      <p:sp>
        <p:nvSpPr>
          <p:cNvPr id="297" name="Rectángulo 296"/>
          <p:cNvSpPr/>
          <p:nvPr/>
        </p:nvSpPr>
        <p:spPr>
          <a:xfrm>
            <a:off x="9199232" y="2794644"/>
            <a:ext cx="255068" cy="1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00" b="1" dirty="0">
                <a:solidFill>
                  <a:srgbClr val="2D2D8A"/>
                </a:solidFill>
                <a:latin typeface="Arial Narrow" panose="020B0606020202030204" pitchFamily="34" charset="0"/>
              </a:rPr>
              <a:t>Hijo</a:t>
            </a:r>
            <a:endParaRPr lang="es-ES" sz="500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8" name="Conector recto de flecha 297"/>
          <p:cNvCxnSpPr>
            <a:stCxn id="289" idx="2"/>
          </p:cNvCxnSpPr>
          <p:nvPr/>
        </p:nvCxnSpPr>
        <p:spPr>
          <a:xfrm>
            <a:off x="9224566" y="2756158"/>
            <a:ext cx="7814" cy="253312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9" name="Picture 4" descr="Se puede localizar un teléfono si está apagado?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7"/>
          <a:stretch/>
        </p:blipFill>
        <p:spPr bwMode="auto">
          <a:xfrm>
            <a:off x="8924248" y="4120594"/>
            <a:ext cx="669995" cy="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Rectángulo 299"/>
          <p:cNvSpPr/>
          <p:nvPr/>
        </p:nvSpPr>
        <p:spPr>
          <a:xfrm>
            <a:off x="9011082" y="4534085"/>
            <a:ext cx="661577" cy="409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83" dirty="0">
                <a:solidFill>
                  <a:srgbClr val="2D2D8A"/>
                </a:solidFill>
                <a:latin typeface="Arial Narrow" panose="020B0606020202030204" pitchFamily="34" charset="0"/>
              </a:rPr>
              <a:t>Referencia</a:t>
            </a:r>
            <a:r>
              <a:rPr lang="es-PE" sz="583" b="1" dirty="0">
                <a:solidFill>
                  <a:srgbClr val="2D2D8A"/>
                </a:solidFill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s-PE" sz="583" b="1" dirty="0">
                <a:solidFill>
                  <a:srgbClr val="2D2D8A"/>
                </a:solidFill>
                <a:latin typeface="Arial Narrow" panose="020B0606020202030204" pitchFamily="34" charset="0"/>
              </a:rPr>
              <a:t>Nombre del funcionario</a:t>
            </a:r>
          </a:p>
        </p:txBody>
      </p:sp>
      <p:cxnSp>
        <p:nvCxnSpPr>
          <p:cNvPr id="301" name="Conector angular 300"/>
          <p:cNvCxnSpPr>
            <a:endCxn id="299" idx="3"/>
          </p:cNvCxnSpPr>
          <p:nvPr/>
        </p:nvCxnSpPr>
        <p:spPr>
          <a:xfrm>
            <a:off x="9514703" y="2203334"/>
            <a:ext cx="79540" cy="2135224"/>
          </a:xfrm>
          <a:prstGeom prst="bentConnector3">
            <a:avLst>
              <a:gd name="adj1" fmla="val 339502"/>
            </a:avLst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>
            <a:off x="9011076" y="3072789"/>
            <a:ext cx="487652" cy="591169"/>
            <a:chOff x="7896918" y="1282837"/>
            <a:chExt cx="585182" cy="709403"/>
          </a:xfrm>
        </p:grpSpPr>
        <p:pic>
          <p:nvPicPr>
            <p:cNvPr id="302" name="Imagen 3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918" y="1282837"/>
              <a:ext cx="585182" cy="585182"/>
            </a:xfrm>
            <a:prstGeom prst="rect">
              <a:avLst/>
            </a:prstGeom>
          </p:spPr>
        </p:pic>
        <p:sp>
          <p:nvSpPr>
            <p:cNvPr id="303" name="Rectángulo 302"/>
            <p:cNvSpPr/>
            <p:nvPr/>
          </p:nvSpPr>
          <p:spPr>
            <a:xfrm>
              <a:off x="7948249" y="1867398"/>
              <a:ext cx="492945" cy="1248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PE" sz="500" b="1" dirty="0">
                  <a:solidFill>
                    <a:srgbClr val="2D2D8A"/>
                  </a:solidFill>
                  <a:latin typeface="Arial Narrow" panose="020B0606020202030204" pitchFamily="34" charset="0"/>
                </a:rPr>
                <a:t>Persona 2</a:t>
              </a:r>
              <a:endParaRPr lang="es-ES" sz="500" b="1" dirty="0">
                <a:solidFill>
                  <a:srgbClr val="2D2D8A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04" name="Conector recto de flecha 303"/>
          <p:cNvCxnSpPr/>
          <p:nvPr/>
        </p:nvCxnSpPr>
        <p:spPr>
          <a:xfrm flipV="1">
            <a:off x="8120899" y="3556946"/>
            <a:ext cx="813533" cy="656433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Rectángulo 305"/>
          <p:cNvSpPr/>
          <p:nvPr/>
        </p:nvSpPr>
        <p:spPr>
          <a:xfrm rot="19330208">
            <a:off x="8174099" y="3726991"/>
            <a:ext cx="601433" cy="15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583" b="1" dirty="0">
                <a:solidFill>
                  <a:srgbClr val="2D2D8A"/>
                </a:solidFill>
                <a:latin typeface="Arial Narrow" panose="020B0606020202030204" pitchFamily="34" charset="0"/>
              </a:rPr>
              <a:t>1 transferencia</a:t>
            </a:r>
          </a:p>
        </p:txBody>
      </p:sp>
      <p:cxnSp>
        <p:nvCxnSpPr>
          <p:cNvPr id="308" name="Conector recto de flecha 307"/>
          <p:cNvCxnSpPr>
            <a:endCxn id="280" idx="1"/>
          </p:cNvCxnSpPr>
          <p:nvPr/>
        </p:nvCxnSpPr>
        <p:spPr>
          <a:xfrm flipV="1">
            <a:off x="6247960" y="2582742"/>
            <a:ext cx="1129502" cy="525224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Conector recto de flecha 308"/>
          <p:cNvCxnSpPr>
            <a:endCxn id="283" idx="1"/>
          </p:cNvCxnSpPr>
          <p:nvPr/>
        </p:nvCxnSpPr>
        <p:spPr>
          <a:xfrm>
            <a:off x="6292486" y="3480833"/>
            <a:ext cx="1124786" cy="1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Conector recto de flecha 309"/>
          <p:cNvCxnSpPr/>
          <p:nvPr/>
        </p:nvCxnSpPr>
        <p:spPr>
          <a:xfrm>
            <a:off x="6303266" y="3877749"/>
            <a:ext cx="1074196" cy="425492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Imagen 58" descr="Recorte de pantall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12" y="1627753"/>
            <a:ext cx="352564" cy="363294"/>
          </a:xfrm>
          <a:prstGeom prst="rect">
            <a:avLst/>
          </a:prstGeom>
        </p:spPr>
      </p:pic>
      <p:sp>
        <p:nvSpPr>
          <p:cNvPr id="313" name="CuadroTexto 312"/>
          <p:cNvSpPr txBox="1"/>
          <p:nvPr/>
        </p:nvSpPr>
        <p:spPr>
          <a:xfrm>
            <a:off x="7522590" y="1608537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317" name="Rectángulo 316"/>
          <p:cNvSpPr/>
          <p:nvPr/>
        </p:nvSpPr>
        <p:spPr>
          <a:xfrm>
            <a:off x="1355386" y="1132506"/>
            <a:ext cx="1065476" cy="2968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833" b="1" dirty="0">
                <a:solidFill>
                  <a:srgbClr val="2D2D8A"/>
                </a:solidFill>
                <a:latin typeface="Arial Narrow" panose="020B0606020202030204" pitchFamily="34" charset="0"/>
              </a:rPr>
              <a:t>Transferencias por concepto de haberes</a:t>
            </a:r>
            <a:endParaRPr lang="es-ES" sz="833" b="1" dirty="0">
              <a:solidFill>
                <a:srgbClr val="2D2D8A"/>
              </a:solidFill>
              <a:latin typeface="Arial Narrow" panose="020B0606020202030204" pitchFamily="34" charset="0"/>
            </a:endParaRPr>
          </a:p>
        </p:txBody>
      </p:sp>
      <p:sp>
        <p:nvSpPr>
          <p:cNvPr id="316" name="CuadroTexto 315"/>
          <p:cNvSpPr txBox="1"/>
          <p:nvPr/>
        </p:nvSpPr>
        <p:spPr>
          <a:xfrm>
            <a:off x="4961948" y="2542024"/>
            <a:ext cx="5049018" cy="1528175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0806" lvl="1" algn="just" eaLnBrk="0" fontAlgn="base" hangingPunct="0">
              <a:spcAft>
                <a:spcPct val="0"/>
              </a:spcAft>
            </a:pPr>
            <a:r>
              <a:rPr lang="es-PE" sz="1333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ordenadas a favor de un PEP o sus familiares.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si el PEP o sus familiares beneficiarios de fondos están relacionados con la Entidad del Estado.</a:t>
            </a:r>
            <a:endParaRPr lang="es-PE" sz="13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Retiros de efectivo realizados en agencias cercanas a la Entidad del Estado. </a:t>
            </a:r>
          </a:p>
        </p:txBody>
      </p:sp>
      <p:sp>
        <p:nvSpPr>
          <p:cNvPr id="315" name="CuadroTexto 314"/>
          <p:cNvSpPr txBox="1"/>
          <p:nvPr/>
        </p:nvSpPr>
        <p:spPr>
          <a:xfrm>
            <a:off x="5110127" y="2368344"/>
            <a:ext cx="4411622" cy="1117935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0806" lvl="1" algn="just" eaLnBrk="0" fontAlgn="base" hangingPunct="0">
              <a:spcAft>
                <a:spcPct val="0"/>
              </a:spcAft>
            </a:pPr>
            <a:r>
              <a:rPr lang="es-PE" sz="1333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alerta identificada: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si el cliente es PEP o familiar de PEP. Puede contrastarse esta información con las declaraciones de intereses de funcionarios públicos que se presentan a la CGR.</a:t>
            </a:r>
          </a:p>
        </p:txBody>
      </p:sp>
      <p:sp>
        <p:nvSpPr>
          <p:cNvPr id="314" name="CuadroTexto 313"/>
          <p:cNvSpPr txBox="1"/>
          <p:nvPr/>
        </p:nvSpPr>
        <p:spPr>
          <a:xfrm>
            <a:off x="644487" y="1343955"/>
            <a:ext cx="5616188" cy="1938416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0806" lvl="1" algn="just" eaLnBrk="0" fontAlgn="base" hangingPunct="0">
              <a:spcAft>
                <a:spcPct val="0"/>
              </a:spcAft>
            </a:pPr>
            <a:r>
              <a:rPr lang="es-PE" sz="1333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ordenadas por trabajadores de una misma entidad del estado a favor de un mismo beneficiario, especialmente realizadas luego de recibir sus haberes. </a:t>
            </a:r>
            <a:endParaRPr lang="es-PE" sz="13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Depósitos en efectivo recibidos por debajo del umbral los cuales no guardan relación con la actividad económica del beneficiario de estos fondos. 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ES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Depósitos en efectivo realizados en agencias cercanas a la Entidad del Estado.</a:t>
            </a:r>
            <a:endParaRPr lang="es-PE" sz="1333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8301" y="83245"/>
            <a:ext cx="825640" cy="780261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107923" y="119914"/>
            <a:ext cx="662612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333" b="1" dirty="0">
                <a:solidFill>
                  <a:srgbClr val="08238B"/>
                </a:solidFill>
                <a:latin typeface="Arial Narrow" panose="020B0606020202030204" pitchFamily="34" charset="0"/>
              </a:rPr>
              <a:t>Gráfico de ruta del dinero</a:t>
            </a:r>
            <a:endParaRPr lang="es-ES" sz="2333" b="1" dirty="0">
              <a:solidFill>
                <a:srgbClr val="08238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666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14" grpId="0" animBg="1"/>
      <p:bldP spid="196" grpId="0" animBg="1"/>
      <p:bldP spid="198" grpId="0" animBg="1"/>
      <p:bldP spid="180" grpId="0"/>
      <p:bldP spid="184" grpId="0"/>
      <p:bldP spid="187" grpId="0"/>
      <p:bldP spid="218" grpId="0"/>
      <p:bldP spid="221" grpId="0"/>
      <p:bldP spid="224" grpId="0"/>
      <p:bldP spid="230" grpId="0"/>
      <p:bldP spid="231" grpId="0"/>
      <p:bldP spid="232" grpId="0"/>
      <p:bldP spid="233" grpId="0"/>
      <p:bldP spid="234" grpId="0"/>
      <p:bldP spid="241" grpId="0"/>
      <p:bldP spid="242" grpId="0"/>
      <p:bldP spid="243" grpId="0"/>
      <p:bldP spid="244" grpId="0"/>
      <p:bldP spid="245" grpId="0"/>
      <p:bldP spid="246" grpId="0"/>
      <p:bldP spid="261" grpId="0"/>
      <p:bldP spid="263" grpId="0"/>
      <p:bldP spid="265" grpId="0"/>
      <p:bldP spid="269" grpId="0"/>
      <p:bldP spid="289" grpId="0"/>
      <p:bldP spid="291" grpId="0"/>
      <p:bldP spid="297" grpId="0"/>
      <p:bldP spid="300" grpId="0"/>
      <p:bldP spid="306" grpId="0"/>
      <p:bldP spid="313" grpId="0" animBg="1"/>
      <p:bldP spid="317" grpId="0" animBg="1"/>
      <p:bldP spid="316" grpId="0" animBg="1"/>
      <p:bldP spid="316" grpId="1" animBg="1"/>
      <p:bldP spid="315" grpId="0" animBg="1"/>
      <p:bldP spid="315" grpId="1" animBg="1"/>
      <p:bldP spid="314" grpId="0" animBg="1"/>
      <p:bldP spid="3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344787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Corrupción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3226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47" y="2569737"/>
            <a:ext cx="348552" cy="5273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298" y="2561413"/>
            <a:ext cx="348552" cy="5273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819" y="3105436"/>
            <a:ext cx="348552" cy="52737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141417" y="2441347"/>
            <a:ext cx="1211763" cy="122064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17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15248" y="4787070"/>
            <a:ext cx="926280" cy="29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33" dirty="0"/>
              <a:t>Cuenta 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16695" y="4798077"/>
            <a:ext cx="926280" cy="29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33" dirty="0"/>
              <a:t>Cuenta 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134" y="282605"/>
            <a:ext cx="787068" cy="8910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286" y="3909925"/>
            <a:ext cx="647709" cy="7891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981" y="3920932"/>
            <a:ext cx="647709" cy="7891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69" y="1626213"/>
            <a:ext cx="636889" cy="75738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493773" y="1347405"/>
            <a:ext cx="926280" cy="29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33" dirty="0"/>
              <a:t>PEP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7067" y="2725372"/>
            <a:ext cx="676203" cy="6762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134" y="3977385"/>
            <a:ext cx="676203" cy="6762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134" y="1666803"/>
            <a:ext cx="676203" cy="67620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3666" y="589453"/>
            <a:ext cx="876012" cy="62780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1" y="3822547"/>
            <a:ext cx="348552" cy="52737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2" y="3814223"/>
            <a:ext cx="348552" cy="52737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73" y="4358246"/>
            <a:ext cx="348552" cy="527374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116471" y="3694157"/>
            <a:ext cx="1211763" cy="1220648"/>
          </a:xfrm>
          <a:prstGeom prst="ellipse">
            <a:avLst/>
          </a:prstGeom>
          <a:solidFill>
            <a:schemeClr val="accent2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17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699" y="2343004"/>
            <a:ext cx="863888" cy="891577"/>
          </a:xfrm>
          <a:prstGeom prst="rect">
            <a:avLst/>
          </a:prstGeom>
        </p:spPr>
      </p:pic>
      <p:cxnSp>
        <p:nvCxnSpPr>
          <p:cNvPr id="40" name="Conector recto de flecha 39"/>
          <p:cNvCxnSpPr>
            <a:stCxn id="26" idx="6"/>
            <a:endCxn id="15" idx="1"/>
          </p:cNvCxnSpPr>
          <p:nvPr/>
        </p:nvCxnSpPr>
        <p:spPr>
          <a:xfrm flipV="1">
            <a:off x="1328233" y="4304480"/>
            <a:ext cx="1087052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15" idx="3"/>
            <a:endCxn id="16" idx="1"/>
          </p:cNvCxnSpPr>
          <p:nvPr/>
        </p:nvCxnSpPr>
        <p:spPr>
          <a:xfrm>
            <a:off x="3062995" y="4304480"/>
            <a:ext cx="1592986" cy="1100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Rectángulo 59"/>
          <p:cNvSpPr/>
          <p:nvPr/>
        </p:nvSpPr>
        <p:spPr>
          <a:xfrm>
            <a:off x="6413162" y="192505"/>
            <a:ext cx="1378527" cy="5210768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/>
          </a:p>
        </p:txBody>
      </p:sp>
      <p:cxnSp>
        <p:nvCxnSpPr>
          <p:cNvPr id="61" name="Conector recto de flecha 60"/>
          <p:cNvCxnSpPr/>
          <p:nvPr/>
        </p:nvCxnSpPr>
        <p:spPr>
          <a:xfrm>
            <a:off x="3259678" y="903357"/>
            <a:ext cx="3424456" cy="624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3353179" y="3051671"/>
            <a:ext cx="3353888" cy="118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5303690" y="4315487"/>
            <a:ext cx="1380444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/>
          <p:nvPr/>
        </p:nvCxnSpPr>
        <p:spPr>
          <a:xfrm>
            <a:off x="5275358" y="2004904"/>
            <a:ext cx="1408776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>
            <a:stCxn id="60" idx="3"/>
            <a:endCxn id="27" idx="1"/>
          </p:cNvCxnSpPr>
          <p:nvPr/>
        </p:nvCxnSpPr>
        <p:spPr>
          <a:xfrm flipV="1">
            <a:off x="7791688" y="2788792"/>
            <a:ext cx="1290010" cy="909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CuadroTexto 68"/>
          <p:cNvSpPr txBox="1"/>
          <p:nvPr/>
        </p:nvSpPr>
        <p:spPr>
          <a:xfrm>
            <a:off x="7852611" y="5121144"/>
            <a:ext cx="2089393" cy="29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33" dirty="0"/>
              <a:t>Total movilizado S/ 442,000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6514387" y="1072082"/>
            <a:ext cx="1152403" cy="502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333" dirty="0"/>
              <a:t>Conviviente PEP</a:t>
            </a:r>
          </a:p>
        </p:txBody>
      </p:sp>
      <p:sp>
        <p:nvSpPr>
          <p:cNvPr id="76" name="Rectángulo redondeado 75"/>
          <p:cNvSpPr/>
          <p:nvPr/>
        </p:nvSpPr>
        <p:spPr>
          <a:xfrm>
            <a:off x="372144" y="1704744"/>
            <a:ext cx="1488028" cy="6724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67" dirty="0">
                <a:solidFill>
                  <a:srgbClr val="002060"/>
                </a:solidFill>
              </a:rPr>
              <a:t>Depositantes tenían vinculación con lugar de trabajo del PEP</a:t>
            </a:r>
          </a:p>
        </p:txBody>
      </p:sp>
      <p:sp>
        <p:nvSpPr>
          <p:cNvPr id="77" name="Rectángulo redondeado 76"/>
          <p:cNvSpPr/>
          <p:nvPr/>
        </p:nvSpPr>
        <p:spPr>
          <a:xfrm>
            <a:off x="341817" y="2568607"/>
            <a:ext cx="1488028" cy="6724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67" dirty="0">
                <a:solidFill>
                  <a:srgbClr val="002060"/>
                </a:solidFill>
              </a:rPr>
              <a:t>Operaciones estructuradas en agencias cercanas </a:t>
            </a:r>
          </a:p>
        </p:txBody>
      </p:sp>
      <p:sp>
        <p:nvSpPr>
          <p:cNvPr id="78" name="Rectángulo redondeado 77"/>
          <p:cNvSpPr/>
          <p:nvPr/>
        </p:nvSpPr>
        <p:spPr>
          <a:xfrm>
            <a:off x="350448" y="4973155"/>
            <a:ext cx="1488028" cy="6724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67" dirty="0">
                <a:solidFill>
                  <a:srgbClr val="002060"/>
                </a:solidFill>
              </a:rPr>
              <a:t>Transferencias de USD 10,000 cada una en minutos consecutivos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3963102" y="433064"/>
            <a:ext cx="1881158" cy="425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083" dirty="0">
                <a:solidFill>
                  <a:srgbClr val="002060"/>
                </a:solidFill>
              </a:rPr>
              <a:t>S/ 20,600 </a:t>
            </a:r>
          </a:p>
          <a:p>
            <a:pPr algn="ctr"/>
            <a:r>
              <a:rPr lang="es-PE" sz="1083" dirty="0">
                <a:solidFill>
                  <a:srgbClr val="002060"/>
                </a:solidFill>
              </a:rPr>
              <a:t>(Depósitos efectivo)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3942591" y="2561413"/>
            <a:ext cx="1881158" cy="4256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083" dirty="0">
                <a:solidFill>
                  <a:srgbClr val="002060"/>
                </a:solidFill>
              </a:rPr>
              <a:t>S/ 100,000 </a:t>
            </a:r>
          </a:p>
          <a:p>
            <a:pPr algn="ctr"/>
            <a:r>
              <a:rPr lang="es-PE" sz="1083" dirty="0">
                <a:solidFill>
                  <a:srgbClr val="002060"/>
                </a:solidFill>
              </a:rPr>
              <a:t>(Depósitos efectivo)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7791689" y="2248986"/>
            <a:ext cx="1211178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000" dirty="0">
                <a:solidFill>
                  <a:srgbClr val="002060"/>
                </a:solidFill>
              </a:rPr>
              <a:t>S/ 412,000</a:t>
            </a:r>
          </a:p>
          <a:p>
            <a:pPr algn="ctr"/>
            <a:r>
              <a:rPr lang="es-PE" sz="1000" dirty="0">
                <a:solidFill>
                  <a:srgbClr val="002060"/>
                </a:solidFill>
              </a:rPr>
              <a:t>Compra en efectivo</a:t>
            </a:r>
          </a:p>
        </p:txBody>
      </p:sp>
      <p:sp>
        <p:nvSpPr>
          <p:cNvPr id="82" name="CuadroTexto 81"/>
          <p:cNvSpPr txBox="1"/>
          <p:nvPr/>
        </p:nvSpPr>
        <p:spPr>
          <a:xfrm>
            <a:off x="1333122" y="3826466"/>
            <a:ext cx="979291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000" dirty="0">
                <a:solidFill>
                  <a:srgbClr val="002060"/>
                </a:solidFill>
              </a:rPr>
              <a:t>S/ 441,000</a:t>
            </a:r>
          </a:p>
          <a:p>
            <a:pPr algn="ctr"/>
            <a:r>
              <a:rPr lang="es-PE" sz="1000" dirty="0">
                <a:solidFill>
                  <a:srgbClr val="002060"/>
                </a:solidFill>
              </a:rPr>
              <a:t>(Transferencia)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3292690" y="3833081"/>
            <a:ext cx="979291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000" dirty="0">
                <a:solidFill>
                  <a:srgbClr val="002060"/>
                </a:solidFill>
              </a:rPr>
              <a:t>USD 207,523</a:t>
            </a:r>
          </a:p>
          <a:p>
            <a:pPr algn="ctr"/>
            <a:r>
              <a:rPr lang="es-PE" sz="1000" dirty="0">
                <a:solidFill>
                  <a:srgbClr val="002060"/>
                </a:solidFill>
              </a:rPr>
              <a:t>(Transferencia)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5413274" y="3839074"/>
            <a:ext cx="979291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000" dirty="0">
                <a:solidFill>
                  <a:srgbClr val="002060"/>
                </a:solidFill>
              </a:rPr>
              <a:t>USD 70,000</a:t>
            </a:r>
          </a:p>
          <a:p>
            <a:pPr algn="ctr"/>
            <a:r>
              <a:rPr lang="es-PE" sz="1000" dirty="0">
                <a:solidFill>
                  <a:srgbClr val="002060"/>
                </a:solidFill>
              </a:rPr>
              <a:t>(Transferencia)</a:t>
            </a:r>
          </a:p>
        </p:txBody>
      </p:sp>
      <p:sp>
        <p:nvSpPr>
          <p:cNvPr id="86" name="Arco 85"/>
          <p:cNvSpPr/>
          <p:nvPr/>
        </p:nvSpPr>
        <p:spPr>
          <a:xfrm rot="447010">
            <a:off x="1860173" y="2040948"/>
            <a:ext cx="712850" cy="400398"/>
          </a:xfrm>
          <a:prstGeom prst="arc">
            <a:avLst>
              <a:gd name="adj1" fmla="val 12803540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500"/>
          </a:p>
        </p:txBody>
      </p:sp>
      <p:sp>
        <p:nvSpPr>
          <p:cNvPr id="87" name="Arco 86"/>
          <p:cNvSpPr/>
          <p:nvPr/>
        </p:nvSpPr>
        <p:spPr>
          <a:xfrm rot="20840463">
            <a:off x="1629207" y="2416247"/>
            <a:ext cx="712850" cy="400398"/>
          </a:xfrm>
          <a:prstGeom prst="arc">
            <a:avLst>
              <a:gd name="adj1" fmla="val 12803540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500"/>
          </a:p>
        </p:txBody>
      </p:sp>
      <p:sp>
        <p:nvSpPr>
          <p:cNvPr id="88" name="Arco 87"/>
          <p:cNvSpPr/>
          <p:nvPr/>
        </p:nvSpPr>
        <p:spPr>
          <a:xfrm rot="1709655">
            <a:off x="1138165" y="4574957"/>
            <a:ext cx="712850" cy="400398"/>
          </a:xfrm>
          <a:prstGeom prst="arc">
            <a:avLst>
              <a:gd name="adj1" fmla="val 12803540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500"/>
          </a:p>
        </p:txBody>
      </p:sp>
      <p:sp>
        <p:nvSpPr>
          <p:cNvPr id="45" name="CuadroTexto 44"/>
          <p:cNvSpPr txBox="1"/>
          <p:nvPr/>
        </p:nvSpPr>
        <p:spPr>
          <a:xfrm>
            <a:off x="107923" y="119914"/>
            <a:ext cx="662612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333" b="1" dirty="0">
                <a:solidFill>
                  <a:srgbClr val="08238B"/>
                </a:solidFill>
                <a:latin typeface="Arial Narrow" panose="020B0606020202030204" pitchFamily="34" charset="0"/>
              </a:rPr>
              <a:t>Gráfico de ruta del dinero</a:t>
            </a:r>
            <a:endParaRPr lang="es-ES" sz="2333" b="1" dirty="0">
              <a:solidFill>
                <a:srgbClr val="08238B"/>
              </a:solidFill>
              <a:latin typeface="Arial Narrow" panose="020B0606020202030204" pitchFamily="3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8301" y="83245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4000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8" grpId="0" animBg="1"/>
      <p:bldP spid="26" grpId="0" animBg="1"/>
      <p:bldP spid="60" grpId="0" animBg="1"/>
      <p:bldP spid="69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344787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Estafa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6862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adroTexto 58"/>
          <p:cNvSpPr txBox="1"/>
          <p:nvPr/>
        </p:nvSpPr>
        <p:spPr>
          <a:xfrm>
            <a:off x="159454" y="214527"/>
            <a:ext cx="81219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rgbClr val="08238B"/>
                </a:solidFill>
              </a:rPr>
              <a:t>Cobro de pólizas de seguros de vehículos siniestrados sobrevaluados al momento inicial de compra</a:t>
            </a:r>
          </a:p>
        </p:txBody>
      </p:sp>
      <p:sp>
        <p:nvSpPr>
          <p:cNvPr id="22" name="88 Rectángulo redondeado"/>
          <p:cNvSpPr/>
          <p:nvPr/>
        </p:nvSpPr>
        <p:spPr>
          <a:xfrm>
            <a:off x="65314" y="97194"/>
            <a:ext cx="10029372" cy="5556120"/>
          </a:xfrm>
          <a:prstGeom prst="roundRect">
            <a:avLst>
              <a:gd name="adj" fmla="val 5203"/>
            </a:avLst>
          </a:prstGeom>
          <a:noFill/>
          <a:ln w="28575">
            <a:solidFill>
              <a:srgbClr val="6790B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/>
          </a:p>
        </p:txBody>
      </p:sp>
      <p:cxnSp>
        <p:nvCxnSpPr>
          <p:cNvPr id="82" name="Conector recto de flecha 81"/>
          <p:cNvCxnSpPr/>
          <p:nvPr/>
        </p:nvCxnSpPr>
        <p:spPr>
          <a:xfrm>
            <a:off x="1788277" y="4396114"/>
            <a:ext cx="1778476" cy="1986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uadroTexto 85"/>
          <p:cNvSpPr txBox="1"/>
          <p:nvPr/>
        </p:nvSpPr>
        <p:spPr>
          <a:xfrm>
            <a:off x="67306" y="2150124"/>
            <a:ext cx="951359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/>
              <a:t>USD 100</a:t>
            </a:r>
          </a:p>
        </p:txBody>
      </p:sp>
      <p:cxnSp>
        <p:nvCxnSpPr>
          <p:cNvPr id="93" name="Conector recto de flecha 92"/>
          <p:cNvCxnSpPr/>
          <p:nvPr/>
        </p:nvCxnSpPr>
        <p:spPr>
          <a:xfrm>
            <a:off x="6804587" y="4450421"/>
            <a:ext cx="1153130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/>
          <p:cNvCxnSpPr/>
          <p:nvPr/>
        </p:nvCxnSpPr>
        <p:spPr>
          <a:xfrm>
            <a:off x="7033402" y="2993488"/>
            <a:ext cx="1850878" cy="3274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ángulo redondeado 124"/>
          <p:cNvSpPr/>
          <p:nvPr/>
        </p:nvSpPr>
        <p:spPr>
          <a:xfrm>
            <a:off x="3577921" y="2752299"/>
            <a:ext cx="1047767" cy="2825888"/>
          </a:xfrm>
          <a:prstGeom prst="roundRect">
            <a:avLst>
              <a:gd name="adj" fmla="val 6245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grpSp>
        <p:nvGrpSpPr>
          <p:cNvPr id="19" name="Grupo 18"/>
          <p:cNvGrpSpPr/>
          <p:nvPr/>
        </p:nvGrpSpPr>
        <p:grpSpPr>
          <a:xfrm>
            <a:off x="-350681" y="2601157"/>
            <a:ext cx="2131162" cy="2202450"/>
            <a:chOff x="1062346" y="2750598"/>
            <a:chExt cx="2557394" cy="2642939"/>
          </a:xfrm>
        </p:grpSpPr>
        <p:sp>
          <p:nvSpPr>
            <p:cNvPr id="90" name="Rectángulo redondeado 89"/>
            <p:cNvSpPr/>
            <p:nvPr/>
          </p:nvSpPr>
          <p:spPr>
            <a:xfrm>
              <a:off x="1881437" y="2750598"/>
              <a:ext cx="1191368" cy="1790248"/>
            </a:xfrm>
            <a:prstGeom prst="roundRect">
              <a:avLst>
                <a:gd name="adj" fmla="val 6245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1654986" y="4574952"/>
              <a:ext cx="1964754" cy="705535"/>
            </a:xfrm>
            <a:prstGeom prst="roundRect">
              <a:avLst/>
            </a:prstGeom>
            <a:solidFill>
              <a:srgbClr val="FDEC13"/>
            </a:solidFill>
          </p:spPr>
          <p:txBody>
            <a:bodyPr wrap="square" lIns="0" tIns="60000" rIns="0" bIns="60000" rtlCol="0" anchor="ctr" anchorCtr="0">
              <a:spAutoFit/>
            </a:bodyPr>
            <a:lstStyle>
              <a:defPPr>
                <a:defRPr lang="es-PE"/>
              </a:defPPr>
              <a:lvl1pPr algn="ctr">
                <a:defRPr sz="1600" b="1">
                  <a:solidFill>
                    <a:srgbClr val="4F81BD"/>
                  </a:solidFill>
                </a:defRPr>
              </a:lvl1pPr>
            </a:lstStyle>
            <a:p>
              <a:r>
                <a:rPr lang="es-ES" sz="1333" dirty="0">
                  <a:solidFill>
                    <a:schemeClr val="accent5">
                      <a:lumMod val="50000"/>
                    </a:schemeClr>
                  </a:solidFill>
                </a:rPr>
                <a:t>Cabecillas de</a:t>
              </a:r>
            </a:p>
            <a:p>
              <a:r>
                <a:rPr lang="es-ES" sz="1333" dirty="0">
                  <a:solidFill>
                    <a:schemeClr val="accent5">
                      <a:lumMod val="50000"/>
                    </a:schemeClr>
                  </a:solidFill>
                </a:rPr>
                <a:t> organización criminal</a:t>
              </a:r>
            </a:p>
          </p:txBody>
        </p:sp>
        <p:sp>
          <p:nvSpPr>
            <p:cNvPr id="62" name="41 CuadroTexto"/>
            <p:cNvSpPr txBox="1"/>
            <p:nvPr/>
          </p:nvSpPr>
          <p:spPr>
            <a:xfrm>
              <a:off x="1062346" y="5067216"/>
              <a:ext cx="221677" cy="3263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algn="ctr">
                <a:defRPr sz="1400" b="1"/>
              </a:lvl1pPr>
            </a:lstStyle>
            <a:p>
              <a:endParaRPr lang="es-PE" sz="1167" dirty="0"/>
            </a:p>
          </p:txBody>
        </p:sp>
      </p:grpSp>
      <p:cxnSp>
        <p:nvCxnSpPr>
          <p:cNvPr id="52" name="Conector recto 51"/>
          <p:cNvCxnSpPr/>
          <p:nvPr/>
        </p:nvCxnSpPr>
        <p:spPr>
          <a:xfrm>
            <a:off x="219460" y="697260"/>
            <a:ext cx="7806940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/>
          <p:nvPr/>
        </p:nvCxnSpPr>
        <p:spPr>
          <a:xfrm flipH="1" flipV="1">
            <a:off x="7016208" y="3139681"/>
            <a:ext cx="1280264" cy="905711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41 CuadroTexto"/>
          <p:cNvSpPr txBox="1"/>
          <p:nvPr/>
        </p:nvSpPr>
        <p:spPr>
          <a:xfrm>
            <a:off x="1934745" y="3605717"/>
            <a:ext cx="1204497" cy="50257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sz="1400" b="1"/>
            </a:lvl1pPr>
          </a:lstStyle>
          <a:p>
            <a:r>
              <a:rPr lang="es-PE" sz="1333" dirty="0"/>
              <a:t>Transferencias</a:t>
            </a:r>
          </a:p>
          <a:p>
            <a:r>
              <a:rPr lang="es-PE" sz="1333" dirty="0"/>
              <a:t>de propiedad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71431" y="790038"/>
            <a:ext cx="951359" cy="783645"/>
            <a:chOff x="9497107" y="2621957"/>
            <a:chExt cx="1141631" cy="940374"/>
          </a:xfrm>
        </p:grpSpPr>
        <p:pic>
          <p:nvPicPr>
            <p:cNvPr id="13" name="Imagen 12" descr="Recorte de pantall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805" y="2621957"/>
              <a:ext cx="686377" cy="645225"/>
            </a:xfrm>
            <a:prstGeom prst="rect">
              <a:avLst/>
            </a:prstGeom>
          </p:spPr>
        </p:pic>
        <p:sp>
          <p:nvSpPr>
            <p:cNvPr id="49" name="CuadroTexto 48"/>
            <p:cNvSpPr txBox="1"/>
            <p:nvPr/>
          </p:nvSpPr>
          <p:spPr>
            <a:xfrm>
              <a:off x="9497107" y="3236010"/>
              <a:ext cx="1141631" cy="32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Cía. Seguros</a:t>
              </a:r>
            </a:p>
          </p:txBody>
        </p:sp>
      </p:grpSp>
      <p:sp>
        <p:nvSpPr>
          <p:cNvPr id="56" name="CuadroTexto 55"/>
          <p:cNvSpPr txBox="1"/>
          <p:nvPr/>
        </p:nvSpPr>
        <p:spPr>
          <a:xfrm>
            <a:off x="2249402" y="4432417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65" name="41 CuadroTexto"/>
          <p:cNvSpPr txBox="1"/>
          <p:nvPr/>
        </p:nvSpPr>
        <p:spPr>
          <a:xfrm>
            <a:off x="0" y="1508094"/>
            <a:ext cx="178048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PE" sz="1333" dirty="0">
                <a:solidFill>
                  <a:srgbClr val="FF0000"/>
                </a:solidFill>
              </a:rPr>
              <a:t>Venta de vehículos siniestrados</a:t>
            </a:r>
          </a:p>
        </p:txBody>
      </p:sp>
      <p:sp>
        <p:nvSpPr>
          <p:cNvPr id="118" name="CuadroTexto 117"/>
          <p:cNvSpPr txBox="1"/>
          <p:nvPr/>
        </p:nvSpPr>
        <p:spPr>
          <a:xfrm>
            <a:off x="3620499" y="5051113"/>
            <a:ext cx="949034" cy="361005"/>
          </a:xfrm>
          <a:prstGeom prst="roundRect">
            <a:avLst/>
          </a:prstGeom>
          <a:solidFill>
            <a:srgbClr val="FDEC13"/>
          </a:solidFill>
        </p:spPr>
        <p:txBody>
          <a:bodyPr wrap="square" lIns="0" tIns="60000" rIns="0" bIns="60000" rtlCol="0" anchor="ctr" anchorCtr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rgbClr val="4F81BD"/>
                </a:solidFill>
              </a:defRPr>
            </a:lvl1pPr>
          </a:lstStyle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Testaferros</a:t>
            </a:r>
          </a:p>
        </p:txBody>
      </p:sp>
      <p:pic>
        <p:nvPicPr>
          <p:cNvPr id="6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408307" y="3348384"/>
            <a:ext cx="822193" cy="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393164" y="2666720"/>
            <a:ext cx="799922" cy="6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Conector recto de flecha 77"/>
          <p:cNvCxnSpPr/>
          <p:nvPr/>
        </p:nvCxnSpPr>
        <p:spPr>
          <a:xfrm flipH="1">
            <a:off x="890240" y="2006730"/>
            <a:ext cx="1375" cy="571662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320657" y="4841509"/>
            <a:ext cx="3063910" cy="990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>
                <a:solidFill>
                  <a:srgbClr val="FF0000"/>
                </a:solidFill>
              </a:rPr>
              <a:t>Transferencia en cortos espacios de tiempo</a:t>
            </a:r>
          </a:p>
          <a:p>
            <a:pPr algn="ctr"/>
            <a:r>
              <a:rPr lang="es-PE" sz="1167" b="1" dirty="0">
                <a:solidFill>
                  <a:srgbClr val="FF0000"/>
                </a:solidFill>
              </a:rPr>
              <a:t>Contratos de venta simulados</a:t>
            </a:r>
          </a:p>
          <a:p>
            <a:pPr algn="ctr"/>
            <a:r>
              <a:rPr lang="es-PE" sz="1167" b="1" dirty="0">
                <a:solidFill>
                  <a:srgbClr val="FF0000"/>
                </a:solidFill>
              </a:rPr>
              <a:t>Testaferros sin perfil económico aparente</a:t>
            </a:r>
          </a:p>
          <a:p>
            <a:pPr algn="ctr"/>
            <a:r>
              <a:rPr lang="es-PE" sz="1167" b="1" dirty="0">
                <a:solidFill>
                  <a:srgbClr val="FF0000"/>
                </a:solidFill>
              </a:rPr>
              <a:t>Incremento fraudulento del precio del vehículo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70" y="4641072"/>
            <a:ext cx="1040947" cy="600467"/>
          </a:xfrm>
          <a:prstGeom prst="rect">
            <a:avLst/>
          </a:prstGeom>
        </p:spPr>
      </p:pic>
      <p:sp>
        <p:nvSpPr>
          <p:cNvPr id="84" name="CuadroTexto 83"/>
          <p:cNvSpPr txBox="1"/>
          <p:nvPr/>
        </p:nvSpPr>
        <p:spPr>
          <a:xfrm>
            <a:off x="6775769" y="3805904"/>
            <a:ext cx="108956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33" b="1" dirty="0"/>
              <a:t>Reporte</a:t>
            </a:r>
          </a:p>
          <a:p>
            <a:pPr algn="ctr"/>
            <a:r>
              <a:rPr lang="es-PE" sz="1333" b="1" dirty="0"/>
              <a:t>de siniestro</a:t>
            </a:r>
          </a:p>
        </p:txBody>
      </p:sp>
      <p:grpSp>
        <p:nvGrpSpPr>
          <p:cNvPr id="85" name="Grupo 84"/>
          <p:cNvGrpSpPr/>
          <p:nvPr/>
        </p:nvGrpSpPr>
        <p:grpSpPr>
          <a:xfrm>
            <a:off x="7930646" y="4052505"/>
            <a:ext cx="1001329" cy="783645"/>
            <a:chOff x="9497107" y="2621957"/>
            <a:chExt cx="1141631" cy="940374"/>
          </a:xfrm>
        </p:grpSpPr>
        <p:pic>
          <p:nvPicPr>
            <p:cNvPr id="87" name="Imagen 86" descr="Recorte de pantall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805" y="2621957"/>
              <a:ext cx="686377" cy="645225"/>
            </a:xfrm>
            <a:prstGeom prst="rect">
              <a:avLst/>
            </a:prstGeom>
          </p:spPr>
        </p:pic>
        <p:sp>
          <p:nvSpPr>
            <p:cNvPr id="91" name="CuadroTexto 90"/>
            <p:cNvSpPr txBox="1"/>
            <p:nvPr/>
          </p:nvSpPr>
          <p:spPr>
            <a:xfrm>
              <a:off x="9497107" y="3236010"/>
              <a:ext cx="1141631" cy="32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Cía. Seguros</a:t>
              </a:r>
            </a:p>
          </p:txBody>
        </p:sp>
      </p:grpSp>
      <p:sp>
        <p:nvSpPr>
          <p:cNvPr id="92" name="CuadroTexto 91"/>
          <p:cNvSpPr txBox="1"/>
          <p:nvPr/>
        </p:nvSpPr>
        <p:spPr>
          <a:xfrm>
            <a:off x="2033064" y="4135567"/>
            <a:ext cx="951359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/>
              <a:t>USD 10,000</a:t>
            </a:r>
          </a:p>
        </p:txBody>
      </p:sp>
      <p:pic>
        <p:nvPicPr>
          <p:cNvPr id="11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3688648" y="2793819"/>
            <a:ext cx="822193" cy="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3648139" y="3499047"/>
            <a:ext cx="822193" cy="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3633875" y="4263808"/>
            <a:ext cx="822193" cy="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4" name="Conector recto de flecha 113"/>
          <p:cNvCxnSpPr/>
          <p:nvPr/>
        </p:nvCxnSpPr>
        <p:spPr>
          <a:xfrm>
            <a:off x="4625688" y="4436600"/>
            <a:ext cx="1146086" cy="6345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ángulo redondeado 114"/>
          <p:cNvSpPr/>
          <p:nvPr/>
        </p:nvSpPr>
        <p:spPr>
          <a:xfrm>
            <a:off x="5756820" y="2759737"/>
            <a:ext cx="1047767" cy="2825888"/>
          </a:xfrm>
          <a:prstGeom prst="roundRect">
            <a:avLst>
              <a:gd name="adj" fmla="val 6245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16" name="CuadroTexto 115"/>
          <p:cNvSpPr txBox="1"/>
          <p:nvPr/>
        </p:nvSpPr>
        <p:spPr>
          <a:xfrm>
            <a:off x="5799398" y="5058551"/>
            <a:ext cx="949034" cy="361005"/>
          </a:xfrm>
          <a:prstGeom prst="roundRect">
            <a:avLst/>
          </a:prstGeom>
          <a:solidFill>
            <a:srgbClr val="FDEC13"/>
          </a:solidFill>
        </p:spPr>
        <p:txBody>
          <a:bodyPr wrap="square" lIns="0" tIns="60000" rIns="0" bIns="60000" rtlCol="0" anchor="ctr" anchorCtr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rgbClr val="4F81BD"/>
                </a:solidFill>
              </a:defRPr>
            </a:lvl1pPr>
          </a:lstStyle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Testaferros</a:t>
            </a:r>
          </a:p>
        </p:txBody>
      </p:sp>
      <p:pic>
        <p:nvPicPr>
          <p:cNvPr id="11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5867547" y="2801256"/>
            <a:ext cx="822193" cy="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5827038" y="3506485"/>
            <a:ext cx="822193" cy="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5812774" y="4271245"/>
            <a:ext cx="822193" cy="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41 CuadroTexto"/>
          <p:cNvSpPr txBox="1"/>
          <p:nvPr/>
        </p:nvSpPr>
        <p:spPr>
          <a:xfrm>
            <a:off x="4615626" y="3632985"/>
            <a:ext cx="1204497" cy="50257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sz="1400" b="1"/>
            </a:lvl1pPr>
          </a:lstStyle>
          <a:p>
            <a:r>
              <a:rPr lang="es-PE" sz="1333" dirty="0"/>
              <a:t>Transferencias</a:t>
            </a:r>
          </a:p>
          <a:p>
            <a:r>
              <a:rPr lang="es-PE" sz="1333" dirty="0"/>
              <a:t>de propiedad</a:t>
            </a:r>
          </a:p>
        </p:txBody>
      </p:sp>
      <p:sp>
        <p:nvSpPr>
          <p:cNvPr id="122" name="CuadroTexto 121"/>
          <p:cNvSpPr txBox="1"/>
          <p:nvPr/>
        </p:nvSpPr>
        <p:spPr>
          <a:xfrm>
            <a:off x="4693278" y="4146527"/>
            <a:ext cx="951359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/>
              <a:t>USD 20,000</a:t>
            </a:r>
          </a:p>
        </p:txBody>
      </p:sp>
      <p:sp>
        <p:nvSpPr>
          <p:cNvPr id="123" name="CuadroTexto 122"/>
          <p:cNvSpPr txBox="1"/>
          <p:nvPr/>
        </p:nvSpPr>
        <p:spPr>
          <a:xfrm rot="2106090">
            <a:off x="7444779" y="3106458"/>
            <a:ext cx="1089562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33" b="1" dirty="0"/>
              <a:t>Ordena cheque USD 20,500</a:t>
            </a:r>
          </a:p>
        </p:txBody>
      </p:sp>
      <p:pic>
        <p:nvPicPr>
          <p:cNvPr id="12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434" r="9837" b="14021"/>
          <a:stretch>
            <a:fillRect/>
          </a:stretch>
        </p:blipFill>
        <p:spPr bwMode="auto">
          <a:xfrm>
            <a:off x="9026025" y="2810231"/>
            <a:ext cx="769192" cy="658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CuadroTexto 125"/>
          <p:cNvSpPr txBox="1"/>
          <p:nvPr/>
        </p:nvSpPr>
        <p:spPr>
          <a:xfrm>
            <a:off x="8884280" y="3477997"/>
            <a:ext cx="1100788" cy="814888"/>
          </a:xfrm>
          <a:prstGeom prst="roundRect">
            <a:avLst/>
          </a:prstGeom>
          <a:solidFill>
            <a:srgbClr val="FDEC13"/>
          </a:solidFill>
        </p:spPr>
        <p:txBody>
          <a:bodyPr wrap="square" lIns="0" tIns="60000" rIns="0" bIns="60000" rtlCol="0" anchor="ctr" anchorCtr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rgbClr val="4F81BD"/>
                </a:solidFill>
              </a:defRPr>
            </a:lvl1pPr>
          </a:lstStyle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Cabecilla</a:t>
            </a:r>
          </a:p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Organización</a:t>
            </a:r>
          </a:p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criminal</a:t>
            </a:r>
          </a:p>
        </p:txBody>
      </p:sp>
      <p:sp>
        <p:nvSpPr>
          <p:cNvPr id="127" name="41 CuadroTexto"/>
          <p:cNvSpPr txBox="1"/>
          <p:nvPr/>
        </p:nvSpPr>
        <p:spPr>
          <a:xfrm>
            <a:off x="7095654" y="2297435"/>
            <a:ext cx="1724126" cy="70769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sz="1400" b="1"/>
            </a:lvl1pPr>
          </a:lstStyle>
          <a:p>
            <a:r>
              <a:rPr lang="es-PE" sz="1333" dirty="0"/>
              <a:t>Cobra cheque</a:t>
            </a:r>
          </a:p>
          <a:p>
            <a:r>
              <a:rPr lang="es-PE" sz="1333" dirty="0"/>
              <a:t>Ordena transferencia </a:t>
            </a:r>
          </a:p>
          <a:p>
            <a:r>
              <a:rPr lang="es-PE" sz="1333" dirty="0"/>
              <a:t>USD 20,000</a:t>
            </a:r>
          </a:p>
        </p:txBody>
      </p:sp>
      <p:sp>
        <p:nvSpPr>
          <p:cNvPr id="128" name="CuadroTexto 127"/>
          <p:cNvSpPr txBox="1"/>
          <p:nvPr/>
        </p:nvSpPr>
        <p:spPr>
          <a:xfrm>
            <a:off x="6851251" y="4229297"/>
            <a:ext cx="951359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/>
              <a:t>USD 20,500</a:t>
            </a:r>
          </a:p>
        </p:txBody>
      </p:sp>
      <p:sp>
        <p:nvSpPr>
          <p:cNvPr id="129" name="CuadroTexto 128"/>
          <p:cNvSpPr txBox="1"/>
          <p:nvPr/>
        </p:nvSpPr>
        <p:spPr>
          <a:xfrm>
            <a:off x="1662332" y="1561906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alerta</a:t>
            </a:r>
          </a:p>
        </p:txBody>
      </p:sp>
      <p:sp>
        <p:nvSpPr>
          <p:cNvPr id="130" name="CuadroTexto 129"/>
          <p:cNvSpPr txBox="1"/>
          <p:nvPr/>
        </p:nvSpPr>
        <p:spPr>
          <a:xfrm>
            <a:off x="1385018" y="2016759"/>
            <a:ext cx="1558211" cy="2719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>
                <a:solidFill>
                  <a:srgbClr val="FF0000"/>
                </a:solidFill>
              </a:rPr>
              <a:t>Vehículo de alta gama</a:t>
            </a:r>
          </a:p>
        </p:txBody>
      </p:sp>
      <p:sp>
        <p:nvSpPr>
          <p:cNvPr id="131" name="CuadroTexto 130"/>
          <p:cNvSpPr txBox="1"/>
          <p:nvPr/>
        </p:nvSpPr>
        <p:spPr>
          <a:xfrm>
            <a:off x="4826888" y="3154732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132" name="CuadroTexto 131"/>
          <p:cNvSpPr txBox="1"/>
          <p:nvPr/>
        </p:nvSpPr>
        <p:spPr>
          <a:xfrm>
            <a:off x="3637002" y="1840578"/>
            <a:ext cx="3063910" cy="990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>
                <a:solidFill>
                  <a:srgbClr val="FF0000"/>
                </a:solidFill>
              </a:rPr>
              <a:t>Transferencia en cortos espacios de tiempo</a:t>
            </a:r>
          </a:p>
          <a:p>
            <a:pPr algn="ctr"/>
            <a:r>
              <a:rPr lang="es-PE" sz="1167" b="1" dirty="0">
                <a:solidFill>
                  <a:srgbClr val="FF0000"/>
                </a:solidFill>
              </a:rPr>
              <a:t>Contratos de venta simulados</a:t>
            </a:r>
          </a:p>
          <a:p>
            <a:pPr algn="ctr"/>
            <a:r>
              <a:rPr lang="es-PE" sz="1167" b="1" dirty="0">
                <a:solidFill>
                  <a:srgbClr val="FF0000"/>
                </a:solidFill>
              </a:rPr>
              <a:t>Testaferros sin perfil económico aparente</a:t>
            </a:r>
          </a:p>
          <a:p>
            <a:pPr algn="ctr"/>
            <a:r>
              <a:rPr lang="es-PE" sz="1167" b="1" dirty="0">
                <a:solidFill>
                  <a:srgbClr val="FF0000"/>
                </a:solidFill>
              </a:rPr>
              <a:t>Incremento fraudulento del precio del vehículo</a:t>
            </a:r>
          </a:p>
        </p:txBody>
      </p:sp>
      <p:sp>
        <p:nvSpPr>
          <p:cNvPr id="133" name="CuadroTexto 132"/>
          <p:cNvSpPr txBox="1"/>
          <p:nvPr/>
        </p:nvSpPr>
        <p:spPr>
          <a:xfrm>
            <a:off x="7181116" y="5226603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alerta</a:t>
            </a:r>
          </a:p>
        </p:txBody>
      </p:sp>
      <p:sp>
        <p:nvSpPr>
          <p:cNvPr id="134" name="CuadroTexto 133"/>
          <p:cNvSpPr txBox="1"/>
          <p:nvPr/>
        </p:nvSpPr>
        <p:spPr>
          <a:xfrm>
            <a:off x="7957717" y="4996174"/>
            <a:ext cx="2069970" cy="4515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>
                <a:solidFill>
                  <a:srgbClr val="FF0000"/>
                </a:solidFill>
              </a:rPr>
              <a:t>Aseguramiento sobrevalorado</a:t>
            </a:r>
          </a:p>
          <a:p>
            <a:pPr algn="ctr"/>
            <a:r>
              <a:rPr lang="es-PE" sz="1167" b="1" dirty="0">
                <a:solidFill>
                  <a:srgbClr val="FF0000"/>
                </a:solidFill>
              </a:rPr>
              <a:t> del vehículo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301" y="83245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5535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25" grpId="0" animBg="1"/>
      <p:bldP spid="76" grpId="0"/>
      <p:bldP spid="56" grpId="0" animBg="1"/>
      <p:bldP spid="65" grpId="0"/>
      <p:bldP spid="118" grpId="0" animBg="1"/>
      <p:bldP spid="77" grpId="0" animBg="1"/>
      <p:bldP spid="84" grpId="0"/>
      <p:bldP spid="92" grpId="0"/>
      <p:bldP spid="115" grpId="0" animBg="1"/>
      <p:bldP spid="116" grpId="0" animBg="1"/>
      <p:bldP spid="121" grpId="0"/>
      <p:bldP spid="122" grpId="0"/>
      <p:bldP spid="123" grpId="0"/>
      <p:bldP spid="126" grpId="0" animBg="1"/>
      <p:bldP spid="127" grpId="0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12606"/>
      </p:ext>
    </p:extLst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1358" r="25868"/>
          <a:stretch/>
        </p:blipFill>
        <p:spPr>
          <a:xfrm>
            <a:off x="6585415" y="1"/>
            <a:ext cx="3066586" cy="517518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04868" y="4211328"/>
            <a:ext cx="47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8238B"/>
                </a:solidFill>
              </a:rPr>
              <a:t>Labor de la UIF-Perú</a:t>
            </a:r>
            <a:endParaRPr lang="es-ES" sz="3200" b="1" dirty="0">
              <a:solidFill>
                <a:srgbClr val="08238B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259187" y="4791676"/>
            <a:ext cx="4702342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87" y="432052"/>
            <a:ext cx="743076" cy="7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15718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298821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Crimen Organizado - TID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84724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124 Grupo"/>
          <p:cNvGrpSpPr/>
          <p:nvPr/>
        </p:nvGrpSpPr>
        <p:grpSpPr>
          <a:xfrm>
            <a:off x="672402" y="3962069"/>
            <a:ext cx="8760295" cy="1439698"/>
            <a:chOff x="-12200" y="4959744"/>
            <a:chExt cx="12140309" cy="199518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00" y="4959744"/>
              <a:ext cx="6121085" cy="1954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939" y="5003888"/>
              <a:ext cx="6149170" cy="19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" name="12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69" b="90846" l="19462" r="85538">
                        <a14:foregroundMark x1="50000" y1="45077" x2="50000" y2="45077"/>
                        <a14:foregroundMark x1="45538" y1="51462" x2="45538" y2="51462"/>
                        <a14:foregroundMark x1="43769" y1="57615" x2="43769" y2="57615"/>
                        <a14:foregroundMark x1="43769" y1="63846" x2="43769" y2="63846"/>
                        <a14:foregroundMark x1="43000" y1="69385" x2="43000" y2="69385"/>
                        <a14:foregroundMark x1="60154" y1="29385" x2="60154" y2="29385"/>
                        <a14:foregroundMark x1="54000" y1="31692" x2="54000" y2="31692"/>
                        <a14:foregroundMark x1="58846" y1="37923" x2="58846" y2="37923"/>
                        <a14:foregroundMark x1="66000" y1="41769" x2="66000" y2="41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9359" r="20671" b="12926"/>
          <a:stretch/>
        </p:blipFill>
        <p:spPr>
          <a:xfrm>
            <a:off x="7351580" y="391816"/>
            <a:ext cx="1008263" cy="1048154"/>
          </a:xfrm>
          <a:prstGeom prst="rect">
            <a:avLst/>
          </a:prstGeom>
        </p:spPr>
      </p:pic>
      <p:sp>
        <p:nvSpPr>
          <p:cNvPr id="47" name="46 Paralelogramo"/>
          <p:cNvSpPr/>
          <p:nvPr/>
        </p:nvSpPr>
        <p:spPr>
          <a:xfrm rot="15361794" flipV="1">
            <a:off x="1492756" y="3456892"/>
            <a:ext cx="805292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4" name="30 Rectángulo redondeado"/>
          <p:cNvSpPr/>
          <p:nvPr/>
        </p:nvSpPr>
        <p:spPr>
          <a:xfrm>
            <a:off x="1101729" y="3940173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5" name="31 Rectángulo redondeado"/>
          <p:cNvSpPr/>
          <p:nvPr/>
        </p:nvSpPr>
        <p:spPr>
          <a:xfrm>
            <a:off x="2305897" y="3939286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6" name="32 Rectángulo redondeado"/>
          <p:cNvSpPr/>
          <p:nvPr/>
        </p:nvSpPr>
        <p:spPr>
          <a:xfrm>
            <a:off x="3353619" y="3930272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7" name="33 Rectángulo redondeado"/>
          <p:cNvSpPr/>
          <p:nvPr/>
        </p:nvSpPr>
        <p:spPr>
          <a:xfrm>
            <a:off x="4548513" y="3910421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8" name="34 Rectángulo redondeado"/>
          <p:cNvSpPr/>
          <p:nvPr/>
        </p:nvSpPr>
        <p:spPr>
          <a:xfrm>
            <a:off x="5562452" y="3940173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9" name="35 Rectángulo redondeado"/>
          <p:cNvSpPr/>
          <p:nvPr/>
        </p:nvSpPr>
        <p:spPr>
          <a:xfrm>
            <a:off x="6799709" y="3896710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100" name="37 Rectángulo redondeado"/>
          <p:cNvSpPr/>
          <p:nvPr/>
        </p:nvSpPr>
        <p:spPr>
          <a:xfrm>
            <a:off x="8987014" y="3873601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 dirty="0">
              <a:solidFill>
                <a:prstClr val="black"/>
              </a:solidFill>
            </a:endParaRPr>
          </a:p>
        </p:txBody>
      </p:sp>
      <p:sp>
        <p:nvSpPr>
          <p:cNvPr id="101" name="38 Rectángulo redondeado"/>
          <p:cNvSpPr/>
          <p:nvPr/>
        </p:nvSpPr>
        <p:spPr>
          <a:xfrm>
            <a:off x="7771550" y="3924673"/>
            <a:ext cx="43987" cy="4676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pic>
        <p:nvPicPr>
          <p:cNvPr id="103" name="Picture 2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094" y1="6383" x2="40094" y2="6383"/>
                        <a14:foregroundMark x1="74057" y1="29078" x2="74057" y2="29078"/>
                        <a14:foregroundMark x1="62736" y1="21986" x2="62736" y2="21986"/>
                        <a14:foregroundMark x1="62736" y1="21986" x2="62736" y2="21986"/>
                        <a14:foregroundMark x1="70755" y1="13475" x2="70755" y2="13475"/>
                        <a14:foregroundMark x1="90566" y1="14894" x2="90566" y2="14894"/>
                        <a14:foregroundMark x1="89623" y1="29078" x2="89623" y2="29078"/>
                        <a14:foregroundMark x1="90566" y1="29078" x2="93868" y2="26950"/>
                        <a14:foregroundMark x1="67925" y1="18440" x2="67925" y2="18440"/>
                        <a14:foregroundMark x1="60377" y1="18440" x2="60377" y2="18440"/>
                        <a14:foregroundMark x1="56604" y1="17021" x2="54245" y2="14894"/>
                        <a14:foregroundMark x1="54245" y1="14894" x2="54245" y2="14894"/>
                        <a14:foregroundMark x1="54245" y1="14894" x2="54245" y2="14894"/>
                        <a14:foregroundMark x1="38679" y1="4965" x2="38679" y2="4965"/>
                        <a14:foregroundMark x1="31604" y1="4965" x2="31604" y2="4965"/>
                        <a14:foregroundMark x1="27358" y1="4965" x2="27358" y2="4965"/>
                        <a14:foregroundMark x1="25472" y1="4965" x2="23113" y2="4965"/>
                        <a14:foregroundMark x1="20283" y1="2837" x2="20283" y2="2837"/>
                        <a14:foregroundMark x1="20283" y1="1418" x2="20283" y2="1418"/>
                        <a14:foregroundMark x1="77358" y1="34043" x2="77358" y2="34043"/>
                        <a14:foregroundMark x1="77358" y1="34043" x2="80189" y2="37589"/>
                        <a14:foregroundMark x1="86792" y1="37589" x2="86792" y2="37589"/>
                        <a14:foregroundMark x1="80660" y1="37589" x2="68868" y2="26950"/>
                        <a14:foregroundMark x1="34906" y1="13475" x2="28302" y2="13475"/>
                        <a14:foregroundMark x1="27358" y1="13475" x2="27358" y2="13475"/>
                        <a14:foregroundMark x1="27358" y1="13475" x2="24528" y2="12057"/>
                        <a14:foregroundMark x1="21226" y1="2837" x2="21226" y2="2837"/>
                        <a14:foregroundMark x1="21226" y1="2837" x2="21226" y2="2837"/>
                        <a14:foregroundMark x1="26415" y1="6383" x2="30660" y2="8511"/>
                        <a14:foregroundMark x1="62736" y1="21986" x2="62736" y2="21986"/>
                        <a14:foregroundMark x1="68868" y1="20567" x2="72170" y2="20567"/>
                        <a14:foregroundMark x1="77358" y1="20567" x2="82547" y2="14894"/>
                        <a14:foregroundMark x1="85377" y1="13475" x2="85377" y2="13475"/>
                        <a14:foregroundMark x1="85377" y1="13475" x2="82547" y2="9929"/>
                        <a14:foregroundMark x1="80660" y1="6383" x2="75943" y2="6383"/>
                        <a14:foregroundMark x1="75943" y1="6383" x2="75943" y2="6383"/>
                        <a14:foregroundMark x1="80660" y1="9929" x2="83491" y2="9929"/>
                        <a14:foregroundMark x1="91038" y1="24113" x2="91038" y2="24113"/>
                        <a14:foregroundMark x1="92925" y1="29078" x2="92925" y2="29078"/>
                        <a14:foregroundMark x1="93868" y1="34043" x2="93868" y2="34043"/>
                        <a14:foregroundMark x1="93868" y1="34043" x2="93868" y2="34043"/>
                        <a14:foregroundMark x1="94811" y1="17021" x2="94811" y2="17021"/>
                        <a14:foregroundMark x1="94811" y1="14894" x2="94811" y2="14894"/>
                        <a14:foregroundMark x1="94811" y1="13475" x2="94811" y2="13475"/>
                        <a14:foregroundMark x1="94811" y1="6383" x2="94811" y2="6383"/>
                        <a14:foregroundMark x1="94811" y1="6383" x2="94811" y2="6383"/>
                        <a14:foregroundMark x1="89623" y1="1418" x2="89623" y2="1418"/>
                        <a14:foregroundMark x1="85849" y1="13475" x2="85849" y2="20567"/>
                        <a14:foregroundMark x1="85849" y1="20567" x2="85849" y2="20567"/>
                        <a14:foregroundMark x1="85377" y1="21986" x2="85377" y2="21986"/>
                        <a14:foregroundMark x1="81604" y1="24113" x2="81604" y2="24113"/>
                        <a14:foregroundMark x1="81604" y1="24113" x2="81604" y2="24113"/>
                        <a14:foregroundMark x1="80660" y1="24113" x2="71226" y2="21986"/>
                        <a14:foregroundMark x1="61792" y1="20567" x2="49057" y2="9929"/>
                        <a14:foregroundMark x1="34434" y1="6383" x2="27358" y2="6383"/>
                        <a14:foregroundMark x1="17925" y1="6383" x2="17925" y2="6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40" y="4358400"/>
            <a:ext cx="848911" cy="42419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6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0" b="86000" l="9639" r="95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2" t="8481" r="10586" b="17269"/>
          <a:stretch/>
        </p:blipFill>
        <p:spPr bwMode="auto">
          <a:xfrm>
            <a:off x="3016563" y="4354805"/>
            <a:ext cx="817592" cy="55707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Imagen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5" b="98895" l="10727" r="96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21883" r="11040" b="8410"/>
          <a:stretch/>
        </p:blipFill>
        <p:spPr bwMode="auto">
          <a:xfrm>
            <a:off x="6366880" y="4342599"/>
            <a:ext cx="925955" cy="37867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" descr="Resultado de imagen para casa en fondo blanco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621" b="90365" l="11296" r="88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8" t="16539" r="13073" b="18932"/>
          <a:stretch/>
        </p:blipFill>
        <p:spPr bwMode="auto">
          <a:xfrm>
            <a:off x="5261580" y="4342281"/>
            <a:ext cx="882496" cy="58211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4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81" b="11628"/>
          <a:stretch/>
        </p:blipFill>
        <p:spPr bwMode="auto">
          <a:xfrm>
            <a:off x="8598685" y="4341931"/>
            <a:ext cx="815956" cy="711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9" name="Imagen 10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7" y="4299823"/>
            <a:ext cx="1550585" cy="896719"/>
          </a:xfrm>
          <a:prstGeom prst="rect">
            <a:avLst/>
          </a:prstGeom>
          <a:ln w="12700">
            <a:noFill/>
          </a:ln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511066">
            <a:off x="2547427" y="3092287"/>
            <a:ext cx="753396" cy="121207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445539">
            <a:off x="6981537" y="3092287"/>
            <a:ext cx="753396" cy="121207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484862">
            <a:off x="4898875" y="3092287"/>
            <a:ext cx="753396" cy="1212076"/>
          </a:xfrm>
          <a:prstGeom prst="rect">
            <a:avLst/>
          </a:prstGeom>
        </p:spPr>
      </p:pic>
      <p:sp>
        <p:nvSpPr>
          <p:cNvPr id="4" name="3 Paralelogramo"/>
          <p:cNvSpPr/>
          <p:nvPr/>
        </p:nvSpPr>
        <p:spPr>
          <a:xfrm rot="19904251">
            <a:off x="3156591" y="1764274"/>
            <a:ext cx="1752438" cy="41143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0" name="39 Paralelogramo"/>
          <p:cNvSpPr/>
          <p:nvPr/>
        </p:nvSpPr>
        <p:spPr>
          <a:xfrm rot="1695749" flipV="1">
            <a:off x="5281205" y="1761662"/>
            <a:ext cx="1725734" cy="38880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6" name="65 Paralelogramo"/>
          <p:cNvSpPr/>
          <p:nvPr/>
        </p:nvSpPr>
        <p:spPr>
          <a:xfrm rot="6253066" flipV="1">
            <a:off x="7863679" y="3382921"/>
            <a:ext cx="821290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7" name="66 Paralelogramo"/>
          <p:cNvSpPr/>
          <p:nvPr/>
        </p:nvSpPr>
        <p:spPr>
          <a:xfrm rot="15361794" flipV="1">
            <a:off x="8143647" y="3441393"/>
            <a:ext cx="805292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4" name="63 Paralelogramo"/>
          <p:cNvSpPr/>
          <p:nvPr/>
        </p:nvSpPr>
        <p:spPr>
          <a:xfrm rot="6253066" flipV="1">
            <a:off x="5706001" y="3397534"/>
            <a:ext cx="821290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5" name="64 Paralelogramo"/>
          <p:cNvSpPr/>
          <p:nvPr/>
        </p:nvSpPr>
        <p:spPr>
          <a:xfrm rot="15361794" flipV="1">
            <a:off x="5985970" y="3456004"/>
            <a:ext cx="805292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2" name="61 Paralelogramo"/>
          <p:cNvSpPr/>
          <p:nvPr/>
        </p:nvSpPr>
        <p:spPr>
          <a:xfrm rot="6253066" flipV="1">
            <a:off x="3445154" y="3460420"/>
            <a:ext cx="821290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3" name="62 Paralelogramo"/>
          <p:cNvSpPr/>
          <p:nvPr/>
        </p:nvSpPr>
        <p:spPr>
          <a:xfrm rot="15361794" flipV="1">
            <a:off x="3712862" y="3466930"/>
            <a:ext cx="805292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1" name="40 Paralelogramo"/>
          <p:cNvSpPr/>
          <p:nvPr/>
        </p:nvSpPr>
        <p:spPr>
          <a:xfrm rot="7765944">
            <a:off x="1945109" y="2614712"/>
            <a:ext cx="889403" cy="56522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2" name="41 Paralelogramo"/>
          <p:cNvSpPr/>
          <p:nvPr/>
        </p:nvSpPr>
        <p:spPr>
          <a:xfrm rot="3117830" flipV="1">
            <a:off x="2922232" y="2576662"/>
            <a:ext cx="856828" cy="58562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4" name="43 Paralelogramo"/>
          <p:cNvSpPr/>
          <p:nvPr/>
        </p:nvSpPr>
        <p:spPr>
          <a:xfrm rot="7340079" flipV="1">
            <a:off x="6449819" y="2546247"/>
            <a:ext cx="824992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5" name="44 Paralelogramo"/>
          <p:cNvSpPr/>
          <p:nvPr/>
        </p:nvSpPr>
        <p:spPr>
          <a:xfrm rot="3406903">
            <a:off x="7310139" y="2582450"/>
            <a:ext cx="781191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" name="6 Disco magnético"/>
          <p:cNvSpPr/>
          <p:nvPr/>
        </p:nvSpPr>
        <p:spPr>
          <a:xfrm>
            <a:off x="2514972" y="1639748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" name="7 Disco magnético"/>
          <p:cNvSpPr/>
          <p:nvPr/>
        </p:nvSpPr>
        <p:spPr>
          <a:xfrm>
            <a:off x="6881769" y="1639748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13" name="12 Disco magnético"/>
          <p:cNvSpPr/>
          <p:nvPr/>
        </p:nvSpPr>
        <p:spPr>
          <a:xfrm>
            <a:off x="1359622" y="2426141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6" name="45 Paralelogramo"/>
          <p:cNvSpPr/>
          <p:nvPr/>
        </p:nvSpPr>
        <p:spPr>
          <a:xfrm rot="6253066" flipV="1">
            <a:off x="1247893" y="3441393"/>
            <a:ext cx="753337" cy="4398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23" name="22 Disco magnético"/>
          <p:cNvSpPr/>
          <p:nvPr/>
        </p:nvSpPr>
        <p:spPr>
          <a:xfrm>
            <a:off x="758026" y="3234064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25" name="24 Disco magnético"/>
          <p:cNvSpPr/>
          <p:nvPr/>
        </p:nvSpPr>
        <p:spPr>
          <a:xfrm>
            <a:off x="3016563" y="3309902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26" name="25 Disco magnético"/>
          <p:cNvSpPr/>
          <p:nvPr/>
        </p:nvSpPr>
        <p:spPr>
          <a:xfrm>
            <a:off x="4189465" y="3310858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27" name="26 Disco magnético"/>
          <p:cNvSpPr/>
          <p:nvPr/>
        </p:nvSpPr>
        <p:spPr>
          <a:xfrm>
            <a:off x="7389777" y="3292708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28" name="27 Disco magnético"/>
          <p:cNvSpPr/>
          <p:nvPr/>
        </p:nvSpPr>
        <p:spPr>
          <a:xfrm>
            <a:off x="8627965" y="3272106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29" name="28 Disco magnético"/>
          <p:cNvSpPr/>
          <p:nvPr/>
        </p:nvSpPr>
        <p:spPr>
          <a:xfrm>
            <a:off x="5233241" y="3316397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30" name="29 Disco magnético"/>
          <p:cNvSpPr/>
          <p:nvPr/>
        </p:nvSpPr>
        <p:spPr>
          <a:xfrm>
            <a:off x="6466089" y="3302704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0" name="59 Disco magnético"/>
          <p:cNvSpPr/>
          <p:nvPr/>
        </p:nvSpPr>
        <p:spPr>
          <a:xfrm>
            <a:off x="1977075" y="3316397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431358">
            <a:off x="2461475" y="2269750"/>
            <a:ext cx="817120" cy="131459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471317">
            <a:off x="6935752" y="2300402"/>
            <a:ext cx="753396" cy="1212076"/>
          </a:xfrm>
          <a:prstGeom prst="rect">
            <a:avLst/>
          </a:prstGeom>
        </p:spPr>
      </p:pic>
      <p:sp>
        <p:nvSpPr>
          <p:cNvPr id="14" name="13 Disco magnético"/>
          <p:cNvSpPr/>
          <p:nvPr/>
        </p:nvSpPr>
        <p:spPr>
          <a:xfrm>
            <a:off x="3583522" y="2435279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15" name="14 Disco magnético"/>
          <p:cNvSpPr/>
          <p:nvPr/>
        </p:nvSpPr>
        <p:spPr>
          <a:xfrm>
            <a:off x="5861180" y="2426141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16" name="15 Disco magnético"/>
          <p:cNvSpPr/>
          <p:nvPr/>
        </p:nvSpPr>
        <p:spPr>
          <a:xfrm>
            <a:off x="7935166" y="2420684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36" name="3 Paralelogramo"/>
          <p:cNvSpPr/>
          <p:nvPr/>
        </p:nvSpPr>
        <p:spPr>
          <a:xfrm rot="19904251">
            <a:off x="3156591" y="1762865"/>
            <a:ext cx="1752438" cy="41143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37" name="39 Paralelogramo"/>
          <p:cNvSpPr/>
          <p:nvPr/>
        </p:nvSpPr>
        <p:spPr>
          <a:xfrm rot="1695749" flipV="1">
            <a:off x="5281205" y="1760252"/>
            <a:ext cx="1725734" cy="38880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39" name="31 Disco magnético"/>
          <p:cNvSpPr/>
          <p:nvPr/>
        </p:nvSpPr>
        <p:spPr>
          <a:xfrm>
            <a:off x="6881769" y="1976078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8" name="67 Disco magnético"/>
          <p:cNvSpPr/>
          <p:nvPr/>
        </p:nvSpPr>
        <p:spPr>
          <a:xfrm>
            <a:off x="4698372" y="867418"/>
            <a:ext cx="762081" cy="675481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3" name="32 Disco magnético"/>
          <p:cNvSpPr/>
          <p:nvPr/>
        </p:nvSpPr>
        <p:spPr>
          <a:xfrm>
            <a:off x="4698372" y="1206566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49" name="30 Disco magnético"/>
          <p:cNvSpPr/>
          <p:nvPr/>
        </p:nvSpPr>
        <p:spPr>
          <a:xfrm>
            <a:off x="2514972" y="2002059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8" name="67 Disco magnético"/>
          <p:cNvSpPr/>
          <p:nvPr/>
        </p:nvSpPr>
        <p:spPr>
          <a:xfrm>
            <a:off x="4698372" y="870235"/>
            <a:ext cx="762081" cy="67548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0" name="6 Disco magnético"/>
          <p:cNvSpPr/>
          <p:nvPr/>
        </p:nvSpPr>
        <p:spPr>
          <a:xfrm>
            <a:off x="2508461" y="1639318"/>
            <a:ext cx="762081" cy="67548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1" name="7 Disco magnético"/>
          <p:cNvSpPr/>
          <p:nvPr/>
        </p:nvSpPr>
        <p:spPr>
          <a:xfrm>
            <a:off x="6875260" y="1639318"/>
            <a:ext cx="762081" cy="67548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2" name="40 Paralelogramo"/>
          <p:cNvSpPr/>
          <p:nvPr/>
        </p:nvSpPr>
        <p:spPr>
          <a:xfrm rot="7765944">
            <a:off x="1958355" y="2568146"/>
            <a:ext cx="935120" cy="67818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3" name="41 Paralelogramo"/>
          <p:cNvSpPr/>
          <p:nvPr/>
        </p:nvSpPr>
        <p:spPr>
          <a:xfrm rot="3117830" flipV="1">
            <a:off x="2922539" y="2553594"/>
            <a:ext cx="841951" cy="70200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4" name="43 Paralelogramo"/>
          <p:cNvSpPr/>
          <p:nvPr/>
        </p:nvSpPr>
        <p:spPr>
          <a:xfrm rot="7340079" flipV="1">
            <a:off x="6449819" y="2546247"/>
            <a:ext cx="824992" cy="43987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5" name="44 Paralelogramo"/>
          <p:cNvSpPr/>
          <p:nvPr/>
        </p:nvSpPr>
        <p:spPr>
          <a:xfrm rot="3406903">
            <a:off x="7310139" y="2582450"/>
            <a:ext cx="781191" cy="43987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6" name="30 Disco magnético"/>
          <p:cNvSpPr/>
          <p:nvPr/>
        </p:nvSpPr>
        <p:spPr>
          <a:xfrm>
            <a:off x="1359622" y="2763881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7" name="31 Disco magnético"/>
          <p:cNvSpPr/>
          <p:nvPr/>
        </p:nvSpPr>
        <p:spPr>
          <a:xfrm>
            <a:off x="3583522" y="2808419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8" name="32 Disco magnético"/>
          <p:cNvSpPr/>
          <p:nvPr/>
        </p:nvSpPr>
        <p:spPr>
          <a:xfrm>
            <a:off x="5861180" y="2780320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59" name="33 Disco magnético"/>
          <p:cNvSpPr/>
          <p:nvPr/>
        </p:nvSpPr>
        <p:spPr>
          <a:xfrm>
            <a:off x="7935166" y="2773018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1" name="34 Disco magnético"/>
          <p:cNvSpPr/>
          <p:nvPr/>
        </p:nvSpPr>
        <p:spPr>
          <a:xfrm>
            <a:off x="2514972" y="1977057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69" name="35 Disco magnético"/>
          <p:cNvSpPr/>
          <p:nvPr/>
        </p:nvSpPr>
        <p:spPr>
          <a:xfrm>
            <a:off x="6881769" y="1977487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0" name="12 Disco magnético"/>
          <p:cNvSpPr/>
          <p:nvPr/>
        </p:nvSpPr>
        <p:spPr>
          <a:xfrm>
            <a:off x="1353555" y="2424175"/>
            <a:ext cx="762081" cy="67548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1" name="13 Disco magnético"/>
          <p:cNvSpPr/>
          <p:nvPr/>
        </p:nvSpPr>
        <p:spPr>
          <a:xfrm>
            <a:off x="3589367" y="2433869"/>
            <a:ext cx="762081" cy="67548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2" name="14 Disco magnético"/>
          <p:cNvSpPr/>
          <p:nvPr/>
        </p:nvSpPr>
        <p:spPr>
          <a:xfrm>
            <a:off x="5855114" y="2424175"/>
            <a:ext cx="762081" cy="67548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3" name="15 Disco magnético"/>
          <p:cNvSpPr/>
          <p:nvPr/>
        </p:nvSpPr>
        <p:spPr>
          <a:xfrm>
            <a:off x="7929098" y="2418718"/>
            <a:ext cx="762081" cy="67548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4" name="33 Disco magnético"/>
          <p:cNvSpPr/>
          <p:nvPr/>
        </p:nvSpPr>
        <p:spPr>
          <a:xfrm>
            <a:off x="1359622" y="2763881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5" name="34 Disco magnético"/>
          <p:cNvSpPr/>
          <p:nvPr/>
        </p:nvSpPr>
        <p:spPr>
          <a:xfrm>
            <a:off x="3583522" y="2758426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6" name="35 Disco magnético"/>
          <p:cNvSpPr/>
          <p:nvPr/>
        </p:nvSpPr>
        <p:spPr>
          <a:xfrm>
            <a:off x="5856629" y="2763881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7" name="36 Disco magnético"/>
          <p:cNvSpPr/>
          <p:nvPr/>
        </p:nvSpPr>
        <p:spPr>
          <a:xfrm>
            <a:off x="7935166" y="2756459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8" name="37 Disco magnético"/>
          <p:cNvSpPr/>
          <p:nvPr/>
        </p:nvSpPr>
        <p:spPr>
          <a:xfrm>
            <a:off x="755615" y="3599150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79" name="42 Disco magnético"/>
          <p:cNvSpPr/>
          <p:nvPr/>
        </p:nvSpPr>
        <p:spPr>
          <a:xfrm>
            <a:off x="3016563" y="3665760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0" name="53 Disco magnético"/>
          <p:cNvSpPr/>
          <p:nvPr/>
        </p:nvSpPr>
        <p:spPr>
          <a:xfrm>
            <a:off x="4194040" y="3654136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1" name="54 Disco magnético"/>
          <p:cNvSpPr/>
          <p:nvPr/>
        </p:nvSpPr>
        <p:spPr>
          <a:xfrm>
            <a:off x="5233241" y="3654136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2" name="55 Disco magnético"/>
          <p:cNvSpPr/>
          <p:nvPr/>
        </p:nvSpPr>
        <p:spPr>
          <a:xfrm>
            <a:off x="6466089" y="3665760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3" name="56 Disco magnético"/>
          <p:cNvSpPr/>
          <p:nvPr/>
        </p:nvSpPr>
        <p:spPr>
          <a:xfrm>
            <a:off x="7389777" y="3647641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4" name="57 Disco magnético"/>
          <p:cNvSpPr/>
          <p:nvPr/>
        </p:nvSpPr>
        <p:spPr>
          <a:xfrm>
            <a:off x="8627965" y="3616320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5" name="60 Disco magnético"/>
          <p:cNvSpPr/>
          <p:nvPr/>
        </p:nvSpPr>
        <p:spPr>
          <a:xfrm>
            <a:off x="1977075" y="3679238"/>
            <a:ext cx="762081" cy="33774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6" name="22 Disco magnético"/>
          <p:cNvSpPr/>
          <p:nvPr/>
        </p:nvSpPr>
        <p:spPr>
          <a:xfrm>
            <a:off x="758026" y="3231637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7" name="24 Disco magnético"/>
          <p:cNvSpPr/>
          <p:nvPr/>
        </p:nvSpPr>
        <p:spPr>
          <a:xfrm>
            <a:off x="3016563" y="3307473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8" name="25 Disco magnético"/>
          <p:cNvSpPr/>
          <p:nvPr/>
        </p:nvSpPr>
        <p:spPr>
          <a:xfrm>
            <a:off x="4189465" y="3308431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89" name="26 Disco magnético"/>
          <p:cNvSpPr/>
          <p:nvPr/>
        </p:nvSpPr>
        <p:spPr>
          <a:xfrm>
            <a:off x="7389777" y="3290282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0" name="27 Disco magnético"/>
          <p:cNvSpPr/>
          <p:nvPr/>
        </p:nvSpPr>
        <p:spPr>
          <a:xfrm>
            <a:off x="8627965" y="3269679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1" name="28 Disco magnético"/>
          <p:cNvSpPr/>
          <p:nvPr/>
        </p:nvSpPr>
        <p:spPr>
          <a:xfrm>
            <a:off x="5233241" y="3313969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2" name="29 Disco magnético"/>
          <p:cNvSpPr/>
          <p:nvPr/>
        </p:nvSpPr>
        <p:spPr>
          <a:xfrm>
            <a:off x="6466089" y="3300278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sp>
        <p:nvSpPr>
          <p:cNvPr id="93" name="59 Disco magnético"/>
          <p:cNvSpPr/>
          <p:nvPr/>
        </p:nvSpPr>
        <p:spPr>
          <a:xfrm>
            <a:off x="1977075" y="3313969"/>
            <a:ext cx="762081" cy="686451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99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9" y="539696"/>
            <a:ext cx="1396348" cy="8014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r="31074" b="43482"/>
          <a:stretch/>
        </p:blipFill>
        <p:spPr>
          <a:xfrm>
            <a:off x="2612282" y="1685560"/>
            <a:ext cx="567460" cy="5772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17" b="58423"/>
          <a:stretch/>
        </p:blipFill>
        <p:spPr>
          <a:xfrm>
            <a:off x="6922862" y="1693648"/>
            <a:ext cx="626173" cy="560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4"/>
          <a:stretch/>
        </p:blipFill>
        <p:spPr>
          <a:xfrm>
            <a:off x="8009307" y="2672742"/>
            <a:ext cx="601953" cy="3433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/>
        </p:blipFill>
        <p:spPr>
          <a:xfrm>
            <a:off x="3666442" y="2672739"/>
            <a:ext cx="586710" cy="3818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6321" r="36560" b="60080"/>
          <a:stretch/>
        </p:blipFill>
        <p:spPr>
          <a:xfrm>
            <a:off x="1466738" y="2513089"/>
            <a:ext cx="554241" cy="5196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7947" r="20037" b="50057"/>
          <a:stretch/>
        </p:blipFill>
        <p:spPr>
          <a:xfrm>
            <a:off x="5894284" y="2488007"/>
            <a:ext cx="662798" cy="57584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1" t="4238" r="28700" b="48722"/>
          <a:stretch/>
        </p:blipFill>
        <p:spPr>
          <a:xfrm>
            <a:off x="843324" y="3325780"/>
            <a:ext cx="570462" cy="5989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0" t="14300" r="39500" b="58400"/>
          <a:stretch/>
        </p:blipFill>
        <p:spPr>
          <a:xfrm>
            <a:off x="3156623" y="3350866"/>
            <a:ext cx="509822" cy="58479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0" b="40378"/>
          <a:stretch/>
        </p:blipFill>
        <p:spPr>
          <a:xfrm>
            <a:off x="5302311" y="3327408"/>
            <a:ext cx="621389" cy="6456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4" b="39875"/>
          <a:stretch/>
        </p:blipFill>
        <p:spPr>
          <a:xfrm>
            <a:off x="7493497" y="3284069"/>
            <a:ext cx="610532" cy="65724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7"/>
          <a:stretch/>
        </p:blipFill>
        <p:spPr>
          <a:xfrm>
            <a:off x="6531383" y="3547844"/>
            <a:ext cx="622737" cy="376831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4"/>
          <a:stretch/>
        </p:blipFill>
        <p:spPr>
          <a:xfrm>
            <a:off x="8708656" y="3547845"/>
            <a:ext cx="636067" cy="348868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88" y="3322779"/>
            <a:ext cx="832241" cy="649401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778" b="9911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63" y="3328783"/>
            <a:ext cx="832241" cy="649401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53987" y="4392313"/>
            <a:ext cx="950223" cy="967819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8" y="4400934"/>
            <a:ext cx="1266049" cy="582587"/>
          </a:xfrm>
          <a:prstGeom prst="rect">
            <a:avLst/>
          </a:prstGeom>
        </p:spPr>
      </p:pic>
      <p:pic>
        <p:nvPicPr>
          <p:cNvPr id="117" name="Imagen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25" y="426560"/>
            <a:ext cx="664138" cy="654334"/>
          </a:xfrm>
          <a:prstGeom prst="rect">
            <a:avLst/>
          </a:prstGeom>
        </p:spPr>
      </p:pic>
      <p:cxnSp>
        <p:nvCxnSpPr>
          <p:cNvPr id="119" name="118 Conector recto"/>
          <p:cNvCxnSpPr/>
          <p:nvPr/>
        </p:nvCxnSpPr>
        <p:spPr>
          <a:xfrm flipV="1">
            <a:off x="2053229" y="1068419"/>
            <a:ext cx="2594256" cy="12478"/>
          </a:xfrm>
          <a:prstGeom prst="line">
            <a:avLst/>
          </a:prstGeom>
          <a:ln w="41275">
            <a:solidFill>
              <a:schemeClr val="accent3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121 Imagen"/>
          <p:cNvPicPr>
            <a:picLocks noChangeAspect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3497" b="89510" l="7273" r="89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93" y="878159"/>
            <a:ext cx="862010" cy="747075"/>
          </a:xfrm>
          <a:prstGeom prst="rect">
            <a:avLst/>
          </a:prstGeom>
        </p:spPr>
      </p:pic>
      <p:pic>
        <p:nvPicPr>
          <p:cNvPr id="124" name="123 Imagen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t="19106" r="27530" b="14968"/>
          <a:stretch/>
        </p:blipFill>
        <p:spPr>
          <a:xfrm>
            <a:off x="8598682" y="1542900"/>
            <a:ext cx="698943" cy="5118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20" y="488064"/>
            <a:ext cx="743442" cy="71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5339" y="105584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2492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500" fill="hold"/>
                                        <p:tgtEl>
                                          <p:spTgt spid="12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C 0.00117 -0.00347 0.00169 -0.00764 0.00339 -0.01041 C 0.00469 -0.0125 0.00677 -0.01203 0.00834 -0.01342 C 0.01888 -0.02199 0.02878 -0.02801 0.03998 -0.03264 C 0.07448 -0.06319 0.11185 -0.07893 0.15 -0.0875 C 0.17617 -0.08588 0.20222 -0.08472 0.22839 -0.08287 C 0.23412 -0.0824 0.23985 -0.07407 0.24505 -0.06967 C 0.25104 -0.06435 0.28008 -0.07777 0.28568 -0.07777 " pathEditMode="relative" rAng="0" ptsTypes="ffffffff">
                                      <p:cBhvr>
                                        <p:cTn id="28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-4375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5.18519E-6 C 0.00052 -0.0095 0.00026 -0.01968 0.00325 -0.02802 C 0.00417 -0.03427 0.00547 -0.03982 0.00664 -0.04584 C 0.01042 -0.06621 0.01172 -0.08843 0.01836 -0.10672 C 0.02031 -0.12084 0.0263 -0.12825 0.03164 -0.13774 C 0.03268 -0.13959 0.03307 -0.14214 0.03411 -0.14376 C 0.03737 -0.14885 0.0388 -0.147 0.04167 -0.15255 C 0.0474 -0.16367 0.05169 -0.17709 0.05742 -0.1882 " pathEditMode="relative" ptsTypes="fffffffA">
                                      <p:cBhvr>
                                        <p:cTn id="2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22222E-6 C -0.00026 -0.25903 0.01159 -0.14653 -0.00183 -0.225 C -0.00469 -0.27384 -0.04558 -0.33495 -0.04558 -0.38912 " pathEditMode="relative" rAng="0" ptsTypes="fff">
                                      <p:cBhvr>
                                        <p:cTn id="2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19468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C 0.00313 -0.00856 0.00651 -0.01273 0.01172 -0.01643 C 0.0138 -0.02199 0.01693 -0.02407 0.02005 -0.02824 C 0.02513 -0.03518 0.03151 -0.04699 0.0375 -0.05046 C 0.04206 -0.05648 0.04701 -0.06319 0.05261 -0.06527 C 0.0569 -0.07037 0.05886 -0.07152 0.06341 -0.07407 C 0.06732 -0.07893 0.07005 -0.07939 0.075 -0.08148 C 0.08021 -0.08356 0.08516 -0.09004 0.09011 -0.09352 C 0.09284 -0.09537 0.0957 -0.09629 0.09844 -0.09791 C 0.10117 -0.10115 0.10365 -0.10208 0.10677 -0.1037 C 0.11146 -0.11041 0.11758 -0.1162 0.12344 -0.11852 C 0.13099 -0.12708 0.12761 -0.12477 0.13333 -0.12754 C 0.13646 -0.13125 0.14011 -0.13171 0.14336 -0.13495 C 0.15 -0.14143 0.15404 -0.14652 0.16172 -0.14814 C 0.16862 -0.15833 0.17578 -0.15949 0.18412 -0.1618 C 0.18906 -0.16435 0.19167 -0.17129 0.19675 -0.17361 C 0.21042 -0.18588 0.1931 -0.17129 0.20677 -0.17939 C 0.21302 -0.1831 0.21771 -0.18773 0.22422 -0.18981 C 0.23203 -0.19606 0.24076 -0.20115 0.24922 -0.20301 C 0.25716 -0.20926 0.26419 -0.20902 0.27253 -0.21227 C 0.27852 -0.21435 0.28477 -0.21713 0.29089 -0.21944 C 0.29792 -0.22731 0.30794 -0.22615 0.31589 -0.22963 C 0.33294 -0.23703 0.34922 -0.24629 0.36511 -0.25949 C 0.36862 -0.26203 0.37279 -0.26203 0.37669 -0.26412 C 0.38021 -0.26805 0.38229 -0.26852 0.38672 -0.26967 C 0.3931 -0.27384 0.39688 -0.27615 0.40326 -0.27893 C 0.40482 -0.28009 0.40612 -0.28194 0.40742 -0.2831 C 0.4086 -0.28402 0.40977 -0.28356 0.41081 -0.28449 C 0.41276 -0.28611 0.41393 -0.28889 0.41589 -0.29051 C 0.41849 -0.29282 0.42162 -0.29282 0.42422 -0.2949 C 0.42865 -0.29861 0.43177 -0.30208 0.43659 -0.3037 C 0.44232 -0.30995 0.45026 -0.31296 0.45677 -0.31574 C 0.4599 -0.31713 0.46589 -0.32014 0.46589 -0.32014 C 0.47344 -0.32939 0.48503 -0.33819 0.49427 -0.34074 C 0.4987 -0.34375 0.50195 -0.3456 0.50677 -0.34676 C 0.51172 -0.35115 0.5155 -0.35463 0.52083 -0.35717 C 0.52331 -0.35833 0.52839 -0.36018 0.52839 -0.36018 C 0.53242 -0.36504 0.53477 -0.36643 0.53919 -0.36898 C 0.54297 -0.37384 0.54636 -0.37592 0.55091 -0.37777 C 0.55365 -0.38125 0.55651 -0.38472 0.55925 -0.38819 C 0.5612 -0.39074 0.56667 -0.39143 0.56667 -0.39143 C 0.57448 -0.39814 0.57096 -0.39606 0.57669 -0.39861 C 0.58047 -0.40208 0.58841 -0.4074 0.58841 -0.4074 C 0.59987 -0.42407 0.58503 -0.40393 0.59753 -0.41643 C 0.59857 -0.41736 0.59896 -0.4199 0.6 -0.42083 C 0.60651 -0.42639 0.6168 -0.43217 0.62422 -0.43426 C 0.63412 -0.43981 0.64388 -0.44722 0.65339 -0.45486 C 0.65638 -0.4574 0.65768 -0.4618 0.66094 -0.46389 C 0.66745 -0.47222 0.66445 -0.47014 0.66927 -0.47268 C 0.67253 -0.47847 0.67748 -0.48333 0.68177 -0.48611 C 0.68555 -0.49143 0.68672 -0.49467 0.69167 -0.49629 C 0.69258 -0.49791 0.69323 -0.49977 0.69427 -0.50092 C 0.69583 -0.50231 0.69922 -0.5037 0.69922 -0.5037 C 0.70326 -0.50856 0.71328 -0.51551 0.71589 -0.52014 C 0.72331 -0.53333 0.7349 -0.54004 0.74414 -0.54814 C 0.74766 -0.55115 0.75065 -0.55555 0.75417 -0.55856 " pathEditMode="relative" ptsTypes="fffffffffffffffffffffffffffffffffffffffffffffffffffffffA">
                                      <p:cBhvr>
                                        <p:cTn id="2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C 0.00209 -0.00741 0.00274 -0.01111 0.00586 -0.01783 C 0.00964 -0.03773 0.00508 -0.01945 0.01003 -0.02963 C 0.02188 -0.05394 0.0086 -0.02894 0.01498 -0.04306 C 0.02058 -0.05533 0.0267 -0.06667 0.03255 -0.07847 C 0.0362 -0.08565 0.03672 -0.09121 0.04167 -0.0963 C 0.04401 -0.10209 0.05117 -0.11875 0.05508 -0.12153 C 0.05651 -0.12246 0.05795 -0.12315 0.05925 -0.12454 C 0.0681 -0.13403 0.05977 -0.12801 0.06589 -0.13195 C 0.0694 -0.1382 0.07045 -0.13889 0.075 -0.14074 C 0.07644 -0.14213 0.07774 -0.14398 0.07917 -0.14514 C 0.08021 -0.14607 0.08151 -0.14584 0.08255 -0.14676 C 0.09193 -0.15602 0.08229 -0.15023 0.08998 -0.15417 C 0.09649 -0.16111 0.10352 -0.16273 0.11081 -0.16597 C 0.1181 -0.16922 0.12513 -0.17408 0.13255 -0.17639 C 0.14089 -0.18241 0.15026 -0.18334 0.15925 -0.18519 C 0.16524 -0.18912 0.16927 -0.19144 0.17591 -0.19259 C 0.18334 -0.20162 0.19297 -0.20695 0.2017 -0.21042 C 0.2069 -0.2125 0.21068 -0.21875 0.21589 -0.22084 C 0.22409 -0.23033 0.23021 -0.23565 0.23998 -0.23704 C 0.24935 -0.2463 0.25964 -0.25371 0.27005 -0.25787 C 0.27526 -0.26412 0.27865 -0.26482 0.2849 -0.26667 C 0.2974 -0.27477 0.31042 -0.27709 0.32331 -0.28148 C 0.32995 -0.28727 0.33594 -0.28797 0.34336 -0.28889 C 0.36732 -0.29746 0.3931 -0.29329 0.41758 -0.29491 C 0.42865 -0.29954 0.41641 -0.29468 0.44336 -0.29931 C 0.45716 -0.30162 0.4711 -0.30509 0.48503 -0.30672 C 0.50013 -0.30857 0.51576 -0.29051 0.53086 -0.29051 " pathEditMode="relative" rAng="0" ptsTypes="ffffffffffffffffffffffffffff">
                                      <p:cBhvr>
                                        <p:cTn id="2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15440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0.00222 -0.00046 0.00456 -3.7037E-7 0.00664 -0.00139 C 0.00886 -0.00301 0.01055 -0.00625 0.0125 -0.0088 C 0.01758 -0.01505 0.02292 -0.0213 0.02839 -0.02685 C 0.03243 -0.03079 0.03308 -0.03079 0.03841 -0.03403 C 0.0392 -0.03449 0.04089 -0.03542 0.04089 -0.03518 C 0.04362 -0.03866 0.0461 -0.04097 0.04922 -0.04282 C 0.05951 -0.05556 0.07084 -0.06343 0.08164 -0.07407 C 0.08594 -0.07824 0.08959 -0.08403 0.09414 -0.0875 C 0.09584 -0.08843 0.09922 -0.09028 0.09922 -0.09005 C 0.10274 -0.09676 0.10365 -0.09699 0.10834 -0.09907 C 0.11446 -0.10648 0.12292 -0.11088 0.13008 -0.11389 C 0.13386 -0.11736 0.1375 -0.11944 0.14167 -0.1213 C 0.14558 -0.12477 0.15417 -0.12731 0.15417 -0.12708 C 0.15782 -0.13171 0.16107 -0.13287 0.16498 -0.13611 C 0.16641 -0.13727 0.16758 -0.13981 0.16914 -0.14074 C 0.17227 -0.14259 0.17735 -0.14282 0.18086 -0.14514 C 0.18659 -0.14907 0.1905 -0.15116 0.19675 -0.15255 C 0.20287 -0.15995 0.21146 -0.15972 0.21836 -0.16435 C 0.2198 -0.16528 0.22123 -0.1662 0.22253 -0.16736 C 0.22344 -0.16806 0.22409 -0.16968 0.225 -0.17037 C 0.22813 -0.17268 0.23177 -0.17268 0.23503 -0.17477 C 0.24388 -0.18056 0.253 -0.18518 0.2625 -0.18796 C 0.26927 -0.19236 0.27644 -0.19352 0.28334 -0.19699 C 0.28855 -0.20347 0.29792 -0.20556 0.30417 -0.20741 C 0.30756 -0.20833 0.3142 -0.21018 0.3142 -0.20995 C 0.32149 -0.21898 0.33425 -0.22222 0.34323 -0.225 C 0.34466 -0.22546 0.34623 -0.22593 0.3474 -0.22662 C 0.34883 -0.22731 0.35026 -0.22917 0.3517 -0.22963 C 0.36485 -0.23449 0.37891 -0.23704 0.39245 -0.23843 C 0.40417 -0.24167 0.41094 -0.24329 0.42422 -0.24444 C 0.43659 -0.25139 0.44974 -0.25278 0.4625 -0.25463 C 0.47097 -0.26018 0.48034 -0.26412 0.4892 -0.26667 C 0.49662 -0.26898 0.5043 -0.27407 0.51172 -0.27685 C 0.52956 -0.28356 0.54688 -0.29606 0.56498 -0.29907 C 0.57644 -0.30949 0.58985 -0.31134 0.60248 -0.3125 C 0.61797 -0.31875 0.61849 -0.33912 0.63412 -0.34213 C 0.63985 -0.34329 0.65078 -0.34954 0.65664 -0.34954 " pathEditMode="relative" rAng="0" ptsTypes="ffffffffffffffffffffffffffffffffffffff">
                                      <p:cBhvr>
                                        <p:cTn id="3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26" y="-17477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C 0.00442 -0.00047 0.00885 -0.00047 0.01328 -0.00162 C 0.01432 -0.00185 0.01497 -0.00394 0.01588 -0.0044 C 0.01836 -0.00579 0.0233 -0.00741 0.0233 -0.00718 C 0.02773 -0.01528 0.03411 -0.01945 0.03919 -0.02662 C 0.04166 -0.0301 0.04362 -0.03519 0.04661 -0.03704 C 0.0483 -0.03797 0.05169 -0.04005 0.05169 -0.03982 C 0.05781 -0.04746 0.05 -0.03889 0.05755 -0.04445 C 0.05963 -0.04607 0.06119 -0.04885 0.06328 -0.05047 C 0.06757 -0.05371 0.07226 -0.05672 0.07669 -0.05926 C 0.07916 -0.06065 0.08177 -0.06505 0.08411 -0.06667 C 0.08906 -0.07037 0.0957 -0.07547 0.10078 -0.07847 C 0.10742 -0.08241 0.11276 -0.0882 0.11914 -0.09329 C 0.12174 -0.09537 0.12747 -0.09792 0.12747 -0.09769 C 0.13033 -0.10301 0.13229 -0.10232 0.1358 -0.10533 C 0.1427 -0.11135 0.15013 -0.11459 0.15755 -0.11852 C 0.16406 -0.12176 0.17109 -0.12338 0.17747 -0.12755 C 0.18437 -0.13218 0.19114 -0.13611 0.1983 -0.13935 C 0.20143 -0.14074 0.20377 -0.14491 0.20664 -0.14676 C 0.20911 -0.14838 0.21172 -0.14861 0.21419 -0.14977 C 0.22148 -0.15972 0.21302 -0.14954 0.22161 -0.15556 C 0.22747 -0.15949 0.23294 -0.16621 0.23919 -0.16898 C 0.24062 -0.16968 0.24192 -0.16968 0.24336 -0.17037 C 0.24635 -0.17176 0.24948 -0.17338 0.25247 -0.17477 C 0.25846 -0.17755 0.26393 -0.18264 0.27005 -0.18519 C 0.27083 -0.18658 0.27135 -0.18889 0.27252 -0.18959 C 0.27604 -0.19144 0.28333 -0.1926 0.28333 -0.19236 C 0.28854 -0.19908 0.29583 -0.20185 0.30169 -0.20602 C 0.30716 -0.20972 0.31302 -0.21343 0.31836 -0.21783 C 0.32734 -0.22523 0.322 -0.22269 0.32838 -0.22523 C 0.33411 -0.23287 0.34297 -0.24167 0.35 -0.24445 C 0.35612 -0.25185 0.36406 -0.2581 0.37083 -0.26366 C 0.37356 -0.26875 0.37708 -0.27199 0.38086 -0.27408 C 0.38476 -0.28102 0.38971 -0.28496 0.39505 -0.2875 C 0.40117 -0.29491 0.38502 -0.29121 0.39231 -0.29676 C 0.40104 -0.30347 0.38672 -0.30648 0.3957 -0.31158 C 0.39908 -0.3176 0.40026 -0.31505 0.40156 -0.32199 C 0.40182 -0.32338 0.40651 -0.33102 0.40651 -0.33079 " pathEditMode="relative" rAng="0" ptsTypes="ffffffffffffffffffffffffffffffffffffff">
                                      <p:cBhvr>
                                        <p:cTn id="3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16551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612 -0.00046 0.01237 0.00023 0.01836 -0.00139 C 0.02643 -0.0037 0.03398 -0.01481 0.04167 -0.01921 C 0.0487 -0.02777 0.05638 -0.03287 0.06328 -0.04282 C 0.07018 -0.05277 0.07773 -0.06157 0.08411 -0.07245 C 0.08854 -0.07986 0.09193 -0.08703 0.09661 -0.09328 C 0.09974 -0.10277 0.10364 -0.11111 0.10742 -0.1199 C 0.11002 -0.12592 0.11146 -0.1331 0.11419 -0.13912 C 0.11549 -0.14699 0.11771 -0.15393 0.12161 -0.15856 C 0.12252 -0.1618 0.12292 -0.16574 0.12409 -0.16875 C 0.12695 -0.17592 0.13112 -0.1824 0.13411 -0.18958 C 0.13802 -0.19907 0.14023 -0.20949 0.14583 -0.2162 C 0.14896 -0.2243 0.15182 -0.23217 0.15495 -0.24004 C 0.15807 -0.24791 0.16028 -0.25648 0.16497 -0.26227 C 0.16862 -0.27176 0.17318 -0.27523 0.17747 -0.28287 C 0.17838 -0.28796 0.16341 -0.30347 0.16562 -0.30694 " pathEditMode="relative" rAng="0" ptsTypes="ffffffffffffffff">
                                      <p:cBhvr>
                                        <p:cTn id="3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-15347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3" dur="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7.40741E-7 C 0.00624 -0.00139 0.01197 -0.0044 0.01822 -0.00579 C 0.02265 -0.00926 0.03033 -0.01644 0.03489 -0.01921 C 0.03892 -0.02153 0.04322 -0.02176 0.04739 -0.02361 C 0.05286 -0.03079 0.05937 -0.03009 0.06575 -0.03264 C 0.07148 -0.03912 0.07499 -0.03981 0.08163 -0.04144 C 0.08463 -0.04352 0.08762 -0.04583 0.09075 -0.04745 C 0.0927 -0.04838 0.09478 -0.04792 0.09661 -0.04884 C 0.10429 -0.05301 0.11106 -0.05903 0.11913 -0.06227 C 0.12695 -0.06898 0.13567 -0.07222 0.14322 -0.07986 C 0.15416 -0.09097 0.16445 -0.10463 0.17655 -0.11111 C 0.18736 -0.12384 0.197 -0.1294 0.20911 -0.13773 C 0.23932 -0.15833 0.21158 -0.14676 0.23072 -0.15394 C 0.24023 -0.16435 0.24895 -0.16597 0.25833 -0.17477 C 0.27057 -0.18634 0.2608 -0.18194 0.27083 -0.18519 C 0.27773 -0.1912 0.28307 -0.19792 0.29075 -0.2 C 0.2953 -0.20509 0.29895 -0.20787 0.30416 -0.21042 C 0.31471 -0.22153 0.32708 -0.23125 0.33905 -0.23704 C 0.34387 -0.24236 0.34908 -0.24769 0.35416 -0.25185 C 0.36471 -0.26042 0.35546 -0.25 0.36405 -0.25764 C 0.37408 -0.26667 0.38385 -0.27454 0.39491 -0.27986 C 0.40624 -0.29236 0.41939 -0.30023 0.43163 -0.30949 C 0.44817 -0.32199 0.46679 -0.3412 0.48411 -0.34815 C 0.4957 -0.36551 0.5082 -0.375 0.52083 -0.38819 C 0.52864 -0.3963 0.53606 -0.4081 0.54491 -0.41181 C 0.54609 -0.41319 0.547 -0.41528 0.5483 -0.4162 C 0.55012 -0.41759 0.55416 -0.41921 0.55416 -0.41921 C 0.56236 -0.43032 0.57109 -0.44097 0.57994 -0.45023 C 0.58267 -0.45764 0.58775 -0.46111 0.59244 -0.46366 C 0.59843 -0.47106 0.59036 -0.46204 0.59999 -0.46806 C 0.60155 -0.46898 0.6026 -0.47153 0.60416 -0.47245 C 0.60754 -0.47454 0.61301 -0.47569 0.61666 -0.47708 C 0.61952 -0.48102 0.622 -0.48241 0.62499 -0.48588 C 0.62551 -0.49074 0.62655 -0.50069 0.62655 -0.50069 " pathEditMode="relative" ptsTypes="fffffffffffffffffffffffffffffffffA">
                                      <p:cBhvr>
                                        <p:cTn id="31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7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C 0.02773 -0.00324 0.01719 -0.00093 0.03164 -0.0044 C 0.03385 -0.00579 0.03594 -0.0081 0.03828 -0.0088 C 0.04414 -0.01065 0.05586 -0.01181 0.05586 -0.01181 C 0.06823 -0.01806 0.08073 -0.02778 0.09336 -0.02963 C 0.09961 -0.03426 0.11328 -0.03704 0.11328 -0.03704 C 0.11927 -0.04213 0.12435 -0.04398 0.13086 -0.04583 C 0.14141 -0.05347 0.15313 -0.05532 0.16419 -0.05926 C 0.17487 -0.06296 0.18333 -0.06991 0.19414 -0.07269 C 0.20234 -0.07732 0.21094 -0.08333 0.21914 -0.0875 C 0.22435 -0.09005 0.23047 -0.08982 0.23581 -0.0919 C 0.24232 -0.09931 0.24844 -0.09815 0.25586 -0.1007 C 0.26693 -0.11412 0.2543 -0.1007 0.26667 -0.1081 C 0.27253 -0.11157 0.28034 -0.11806 0.28581 -0.12292 C 0.29336 -0.12963 0.30026 -0.1375 0.30833 -0.14213 C 0.31471 -0.15394 0.30573 -0.13889 0.31589 -0.14954 C 0.31719 -0.15093 0.31784 -0.15394 0.31914 -0.15556 C 0.3207 -0.15741 0.32266 -0.1581 0.32422 -0.15995 C 0.33047 -0.16736 0.33659 -0.1757 0.34245 -0.1838 C 0.34766 -0.19097 0.34792 -0.19514 0.35495 -0.19699 C 0.35755 -0.20602 0.36068 -0.21111 0.36589 -0.21482 C 0.37188 -0.22384 0.37852 -0.23009 0.38411 -0.24005 C 0.38906 -0.24884 0.39336 -0.26088 0.39922 -0.26806 C 0.40339 -0.27315 0.40768 -0.27894 0.41172 -0.28449 C 0.41615 -0.29074 0.42031 -0.29884 0.42578 -0.30232 C 0.42813 -0.30625 0.43073 -0.31088 0.43333 -0.31412 C 0.44297 -0.32616 0.42956 -0.30602 0.44089 -0.32153 C 0.45221 -0.33704 0.43555 -0.31782 0.44831 -0.33195 C 0.45234 -0.34236 0.45677 -0.35278 0.46172 -0.36157 C 0.46445 -0.36644 0.46836 -0.36921 0.47083 -0.37477 C 0.4793 -0.39421 0.4681 -0.37292 0.47995 -0.39398 C 0.48086 -0.3956 0.48255 -0.39861 0.48255 -0.39861 C 0.48815 -0.41945 0.4793 -0.3875 0.48672 -0.41042 C 0.48711 -0.41181 0.48698 -0.41366 0.4875 -0.41482 C 0.49531 -0.43125 0.48685 -0.40671 0.49336 -0.42523 C 0.49701 -0.43565 0.49987 -0.44468 0.50586 -0.45185 C 0.50703 -0.45509 0.50885 -0.45741 0.51003 -0.46065 C 0.51471 -0.47361 0.5056 -0.45602 0.51328 -0.46968 C 0.5138 -0.47315 0.51458 -0.47662 0.51497 -0.48009 C 0.51536 -0.48333 0.51589 -0.49028 0.51589 -0.49028 " pathEditMode="relative" ptsTypes="fffffffffffffffffffffffffffffffffffffffA">
                                      <p:cBhvr>
                                        <p:cTn id="3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C 0.00377 -0.00278 0.00703 -0.00579 0.01094 -0.00741 C 0.01875 -0.01806 0.00846 -0.0051 0.02005 -0.01482 C 0.03099 -0.02408 0.01836 -0.01945 0.03177 -0.02223 C 0.04049 -0.0294 0.05169 -0.03959 0.06094 -0.04306 C 0.07096 -0.05186 0.07969 -0.06412 0.08919 -0.07408 C 0.08997 -0.07477 0.09088 -0.075 0.09166 -0.0757 C 0.09453 -0.07801 0.09739 -0.0801 0.1 -0.08311 C 0.10534 -0.08936 0.11133 -0.09815 0.11758 -0.1007 C 0.11992 -0.10348 0.12291 -0.10487 0.125 -0.10811 C 0.13281 -0.12014 0.12331 -0.11158 0.13333 -0.12153 C 0.1375 -0.1257 0.13828 -0.12362 0.14258 -0.12894 C 0.14609 -0.13334 0.14922 -0.13889 0.1526 -0.14375 C 0.16159 -0.15695 0.172 -0.16713 0.18086 -0.18079 C 0.1914 -0.19699 0.20156 -0.21783 0.21341 -0.23125 C 0.21797 -0.23658 0.22396 -0.23889 0.2276 -0.24607 C 0.23359 -0.25834 0.23021 -0.25463 0.23672 -0.25949 C 0.23919 -0.26297 0.24206 -0.26574 0.24427 -0.26968 C 0.24492 -0.27084 0.24505 -0.27292 0.24583 -0.27408 C 0.25273 -0.28449 0.24609 -0.26968 0.25169 -0.28149 C 0.2526 -0.28334 0.25351 -0.28542 0.25416 -0.2875 C 0.25456 -0.28889 0.25456 -0.29051 0.25508 -0.2919 C 0.25872 -0.30139 0.26354 -0.30811 0.26758 -0.31713 C 0.27422 -0.33149 0.26875 -0.32431 0.27591 -0.33195 C 0.27929 -0.34051 0.28034 -0.34422 0.28502 -0.35255 C 0.28776 -0.35718 0.28893 -0.36436 0.29166 -0.36899 C 0.29414 -0.37338 0.29765 -0.37662 0.29922 -0.38218 C 0.30169 -0.39098 0.30521 -0.39908 0.30833 -0.40741 C 0.30976 -0.41135 0.31263 -0.41274 0.31419 -0.41644 C 0.31484 -0.41829 0.3151 -0.42061 0.31588 -0.42223 C 0.31992 -0.43056 0.32617 -0.4375 0.33008 -0.44607 C 0.3319 -0.45 0.33672 -0.45625 0.33672 -0.45625 C 0.34088 -0.46783 0.33528 -0.45417 0.34166 -0.46366 C 0.34674 -0.4713 0.33997 -0.46644 0.34583 -0.46968 C 0.34674 -0.47107 0.34739 -0.47292 0.34844 -0.47408 C 0.34922 -0.475 0.35026 -0.47477 0.35091 -0.4757 C 0.35416 -0.48033 0.35651 -0.48843 0.36002 -0.49329 C 0.36992 -0.50695 0.35742 -0.49028 0.36666 -0.5007 C 0.36979 -0.50417 0.372 -0.50903 0.375 -0.51274 C 0.37708 -0.52269 0.37422 -0.51181 0.37838 -0.52014 C 0.38138 -0.52616 0.38268 -0.53218 0.38594 -0.53774 C 0.38685 -0.54329 0.38802 -0.54306 0.3901 -0.54676 " pathEditMode="relative" ptsTypes="fffffffffffffffffffffffffffffffffffffffffA">
                                      <p:cBhvr>
                                        <p:cTn id="3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5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77778E-6 C 0.01106 -0.00186 0.0134 -0.00464 0.0233 -0.01019 C 0.02734 -0.01575 0.03072 -0.01527 0.03502 -0.01922 C 0.03593 -0.02015 0.03658 -0.02153 0.03749 -0.02223 C 0.03958 -0.02362 0.04413 -0.02501 0.04413 -0.02501 C 0.04531 -0.02593 0.04635 -0.02732 0.04752 -0.02802 C 0.04882 -0.02894 0.05038 -0.02871 0.05169 -0.02964 C 0.06002 -0.03566 0.06783 -0.04538 0.07669 -0.04885 C 0.08046 -0.05394 0.08424 -0.05672 0.08827 -0.06066 C 0.09426 -0.06667 0.0996 -0.07431 0.10585 -0.07987 C 0.11145 -0.09028 0.12187 -0.10325 0.12916 -0.1095 C 0.13411 -0.11853 0.14036 -0.12663 0.14491 -0.13612 C 0.14583 -0.13797 0.14674 -0.14005 0.14752 -0.14214 C 0.14817 -0.14399 0.1483 -0.14653 0.14908 -0.14816 C 0.15468 -0.15996 0.15038 -0.14561 0.15494 -0.15695 C 0.15728 -0.16274 0.15741 -0.16621 0.1608 -0.17038 C 0.16353 -0.17987 0.16523 -0.18288 0.16835 -0.19098 C 0.1707 -0.2051 0.17525 -0.21505 0.17994 -0.22663 C 0.18489 -0.23866 0.18632 -0.25348 0.19166 -0.26505 C 0.19361 -0.2757 0.19635 -0.29121 0.20077 -0.29908 C 0.20221 -0.31042 0.20585 -0.31968 0.20833 -0.33033 C 0.21028 -0.34931 0.20728 -0.32686 0.21158 -0.34353 C 0.21523 -0.35765 0.2095 -0.34515 0.21497 -0.35556 C 0.21744 -0.36621 0.21588 -0.36066 0.21991 -0.37177 L 0.21991 -0.37177 C 0.22291 -0.38265 0.22525 -0.3926 0.22916 -0.40278 C 0.23059 -0.41135 0.2289 -0.40394 0.23241 -0.41181 C 0.23424 -0.41598 0.23515 -0.42177 0.23749 -0.42501 C 0.24101 -0.4301 0.24413 -0.43589 0.24752 -0.44144 C 0.24869 -0.44769 0.25637 -0.46505 0.25833 -0.46945 C 0.25924 -0.47153 0.2608 -0.47547 0.2608 -0.47547 C 0.2621 -0.48241 0.26393 -0.48241 0.26497 -0.49028 C 0.26575 -0.50417 0.26327 -0.50371 0.26666 -0.50371 " pathEditMode="relative" ptsTypes="fffffffffffffffffffffffFffffffffA">
                                      <p:cBhvr>
                                        <p:cTn id="3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03704E-6 C 0.00118 -0.00278 0.00209 -0.00579 0.00339 -0.00857 C 0.00521 -0.01228 0.00925 -0.01899 0.00925 -0.01899 C 0.01107 -0.02848 0.01016 -0.02663 0.01342 -0.0338 C 0.01615 -0.03982 0.02175 -0.05163 0.02175 -0.05163 C 0.02422 -0.06274 0.03086 -0.07223 0.03503 -0.08126 C 0.03868 -0.08936 0.04076 -0.09839 0.04428 -0.10649 C 0.04597 -0.11459 0.0487 -0.12107 0.05092 -0.12871 C 0.05209 -0.13959 0.05534 -0.1514 0.05925 -0.15973 C 0.06094 -0.17825 0.06849 -0.19885 0.07175 -0.21783 C 0.07331 -0.22663 0.07839 -0.2426 0.07839 -0.2426 C 0.08008 -0.26274 0.07748 -0.24075 0.08256 -0.26065 C 0.08477 -0.26922 0.08581 -0.28959 0.08672 -0.29607 C 0.08907 -0.31251 0.09258 -0.32709 0.09506 -0.34353 C 0.09675 -0.3544 0.09857 -0.36621 0.09922 -0.37755 C 0.10013 -0.3919 0.10027 -0.40278 0.10339 -0.41598 C 0.10378 -0.42524 0.10404 -0.43357 0.10508 -0.44283 C 0.10586 -0.44862 0.10756 -0.46042 0.10756 -0.46042 C 0.11068 -0.50834 0.10964 -0.54214 0.10834 -0.59538 C 0.10808 -0.6044 0.10652 -0.61204 0.10508 -0.62038 C 0.10443 -0.62431 0.10339 -0.63241 0.10339 -0.63241 " pathEditMode="relative" ptsTypes="ffffffffffffffffffffA">
                                      <p:cBhvr>
                                        <p:cTn id="3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3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7037E-6 C 0.00144 -0.02176 0.00469 -0.05602 0.01159 -0.07546 C 0.01329 -0.0919 0.01524 -0.10787 0.01667 -0.12431 C 0.01485 -0.28102 0.01394 -0.33958 0.01498 -0.51412 C 0.01511 -0.53565 0.02162 -0.55532 0.02162 -0.57616 " pathEditMode="relative" ptsTypes="ffffA">
                                      <p:cBhvr>
                                        <p:cTn id="3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00235 -0.00672 -0.0043 -0.01412 -0.00664 -0.02084 C -0.00847 -0.02593 -0.01133 -0.0301 -0.0125 -0.03565 C -0.01576 -0.05116 -0.02149 -0.07014 -0.02592 -0.08449 C -0.02839 -0.10324 -0.02422 -0.07362 -0.02917 -0.09931 C -0.0306 -0.10695 -0.03073 -0.11181 -0.03334 -0.11852 C -0.03503 -0.1301 -0.03776 -0.13982 -0.04258 -0.14815 C -0.0461 -0.16181 -0.05013 -0.17362 -0.05586 -0.18519 C -0.05821 -0.19537 -0.06263 -0.20139 -0.06589 -0.21042 C -0.07487 -0.23542 -0.08399 -0.26019 -0.09258 -0.28612 C -0.10131 -0.31227 -0.10469 -0.34399 -0.11498 -0.36899 C -0.11654 -0.37848 -0.11693 -0.38357 -0.12006 -0.39121 C -0.1224 -0.40556 -0.12605 -0.42338 -0.13086 -0.43565 C -0.13112 -0.4375 -0.13125 -0.43959 -0.13164 -0.44144 C -0.13204 -0.44306 -0.13308 -0.44422 -0.13334 -0.44607 C -0.13581 -0.45996 -0.13607 -0.47338 -0.14089 -0.48588 C -0.14245 -0.49792 -0.1444 -0.50903 -0.14753 -0.52014 C -0.14857 -0.52801 -0.14922 -0.53496 -0.15248 -0.54074 C -0.15456 -0.55811 -0.15196 -0.53912 -0.15508 -0.55417 C -0.1573 -0.56482 -0.15404 -0.5551 -0.15664 -0.56899 C -0.1569 -0.57061 -0.15782 -0.57176 -0.15834 -0.57338 C -0.15873 -0.57477 -0.15899 -0.57616 -0.15925 -0.57778 C -0.1599 -0.58172 -0.16003 -0.58588 -0.16081 -0.58959 C -0.16146 -0.5926 -0.16159 -0.59584 -0.1625 -0.59862 C -0.16602 -0.60996 -0.16589 -0.60348 -0.16589 -0.60903 " pathEditMode="relative" ptsTypes="ffffffffffffffffffffffffA">
                                      <p:cBhvr>
                                        <p:cTn id="33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C 0.00912 0.00254 0.01745 0.0081 0.0267 0.01018 C 0.02839 0.01134 0.02982 0.01389 0.03164 0.01481 C 0.03529 0.0169 0.03959 0.01736 0.04336 0.01921 C 0.05222 0.02384 0.05782 0.02801 0.06745 0.02963 C 0.07149 0.03403 0.07526 0.03541 0.07995 0.03703 C 0.0823 0.03958 0.08503 0.04259 0.0875 0.04444 C 0.08907 0.0456 0.09245 0.04722 0.09245 0.04722 C 0.09336 0.04815 0.09414 0.04953 0.09506 0.05023 C 0.0961 0.05115 0.0974 0.05092 0.09831 0.05185 C 0.09935 0.05301 0.09974 0.05532 0.10078 0.05625 C 0.10261 0.05787 0.10664 0.05926 0.10664 0.05926 C 0.11107 0.07083 0.10469 0.05625 0.1125 0.06504 C 0.11368 0.06643 0.11407 0.06921 0.11498 0.07106 C 0.11641 0.07384 0.11849 0.07453 0.12006 0.07685 C 0.12097 0.07824 0.12149 0.08032 0.12253 0.08148 C 0.12409 0.0831 0.12748 0.08426 0.12748 0.08426 C 0.12826 0.08588 0.12904 0.0875 0.12995 0.08889 C 0.13073 0.09004 0.1319 0.09051 0.13256 0.09166 C 0.13321 0.09282 0.13347 0.09514 0.13412 0.09629 C 0.13672 0.10092 0.14063 0.1037 0.14336 0.1081 C 0.1474 0.11458 0.15026 0.12245 0.15417 0.1287 " pathEditMode="relative" ptsTypes="fffffffffffffffffffffA">
                                      <p:cBhvr>
                                        <p:cTn id="38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500"/>
                            </p:stCondLst>
                            <p:childTnLst>
                              <p:par>
                                <p:cTn id="3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9" dur="2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9" grpId="0" animBg="1"/>
      <p:bldP spid="49" grpId="1" animBg="1"/>
      <p:bldP spid="68" grpId="0" animBg="1"/>
      <p:bldP spid="6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1358" r="25868"/>
          <a:stretch/>
        </p:blipFill>
        <p:spPr>
          <a:xfrm>
            <a:off x="6585415" y="1"/>
            <a:ext cx="3066586" cy="517518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04868" y="4211328"/>
            <a:ext cx="47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08238B"/>
                </a:solidFill>
              </a:rPr>
              <a:t>Estadísticas</a:t>
            </a:r>
            <a:endParaRPr lang="es-ES" sz="3200" b="1" dirty="0">
              <a:solidFill>
                <a:srgbClr val="08238B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259187" y="4791676"/>
            <a:ext cx="4702342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87" y="432052"/>
            <a:ext cx="743076" cy="7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82997"/>
      </p:ext>
    </p:extLst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932"/>
          <a:stretch/>
        </p:blipFill>
        <p:spPr>
          <a:xfrm>
            <a:off x="1270001" y="0"/>
            <a:ext cx="7620000" cy="6588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47216" y="657689"/>
            <a:ext cx="7099259" cy="34887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29"/>
              </a:spcBef>
              <a:tabLst>
                <a:tab pos="5210496" algn="l"/>
              </a:tabLst>
            </a:pPr>
            <a:r>
              <a:rPr lang="es-PE" sz="1667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Estadísticas</a:t>
            </a:r>
            <a:endParaRPr lang="es-PE" sz="1667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66257" y="997391"/>
            <a:ext cx="602529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33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Distribución de ROS diseminados por sector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711339" y="1439685"/>
          <a:ext cx="6935135" cy="408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480839" y="5420620"/>
            <a:ext cx="1396536" cy="220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33" dirty="0">
                <a:latin typeface="Arial Narrow" panose="020B0606020202030204" pitchFamily="34" charset="0"/>
              </a:rPr>
              <a:t>* Data recopilada al 31/07/2023</a:t>
            </a:r>
          </a:p>
        </p:txBody>
      </p:sp>
    </p:spTree>
    <p:extLst>
      <p:ext uri="{BB962C8B-B14F-4D97-AF65-F5344CB8AC3E}">
        <p14:creationId xmlns:p14="http://schemas.microsoft.com/office/powerpoint/2010/main" val="120821896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82614" y="-386671"/>
            <a:ext cx="10458823" cy="6474509"/>
          </a:xfrm>
          <a:prstGeom prst="rect">
            <a:avLst/>
          </a:prstGeom>
          <a:solidFill>
            <a:srgbClr val="082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3" name="CuadroTexto 2"/>
          <p:cNvSpPr txBox="1"/>
          <p:nvPr/>
        </p:nvSpPr>
        <p:spPr>
          <a:xfrm>
            <a:off x="-73407" y="4802818"/>
            <a:ext cx="3250422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67" b="1" dirty="0">
                <a:solidFill>
                  <a:schemeClr val="bg1"/>
                </a:solidFill>
              </a:rPr>
              <a:t>UIF-Perú</a:t>
            </a:r>
          </a:p>
          <a:p>
            <a:r>
              <a:rPr lang="es-PE" sz="2667" b="1" dirty="0">
                <a:solidFill>
                  <a:schemeClr val="bg1"/>
                </a:solidFill>
              </a:rPr>
              <a:t>Daniel Linares</a:t>
            </a:r>
          </a:p>
          <a:p>
            <a:r>
              <a:rPr lang="es-PE" sz="2667" b="1" dirty="0">
                <a:solidFill>
                  <a:schemeClr val="bg1"/>
                </a:solidFill>
              </a:rPr>
              <a:t>dlinares@sbs.gob.pe</a:t>
            </a:r>
            <a:endParaRPr lang="es-ES" sz="26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54749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260" y="2356104"/>
            <a:ext cx="663681" cy="310701"/>
          </a:xfrm>
          <a:prstGeom prst="rect">
            <a:avLst/>
          </a:prstGeom>
        </p:spPr>
      </p:pic>
      <p:sp>
        <p:nvSpPr>
          <p:cNvPr id="140" name="CuadroTexto 139"/>
          <p:cNvSpPr txBox="1"/>
          <p:nvPr/>
        </p:nvSpPr>
        <p:spPr>
          <a:xfrm>
            <a:off x="3307051" y="2835689"/>
            <a:ext cx="1112805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interbancarias (37)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12/01/2021-04/08/2022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35,218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505" y="3673933"/>
            <a:ext cx="704736" cy="3208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742" y="2641857"/>
            <a:ext cx="908728" cy="3896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137" y="1901032"/>
            <a:ext cx="889332" cy="4008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238" y="3693118"/>
            <a:ext cx="1501703" cy="5437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838" y="3444058"/>
            <a:ext cx="876210" cy="6089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7" y="2342216"/>
            <a:ext cx="1218023" cy="4478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4376" y="4995649"/>
            <a:ext cx="348977" cy="27781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7941" y="2301875"/>
            <a:ext cx="977697" cy="3756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7003" y="3354218"/>
            <a:ext cx="838989" cy="8425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0639" y="4990033"/>
            <a:ext cx="270972" cy="28046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7812" y="4338687"/>
            <a:ext cx="270972" cy="2804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6353" y="2836678"/>
            <a:ext cx="270972" cy="2804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1661" y="4415691"/>
            <a:ext cx="314627" cy="32565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763" y="863506"/>
            <a:ext cx="1200770" cy="49300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554" y="3673933"/>
            <a:ext cx="1148423" cy="48401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5180" y="2230439"/>
            <a:ext cx="423173" cy="41141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1661" y="4995649"/>
            <a:ext cx="348977" cy="277813"/>
          </a:xfrm>
          <a:prstGeom prst="rect">
            <a:avLst/>
          </a:prstGeom>
        </p:spPr>
      </p:pic>
      <p:cxnSp>
        <p:nvCxnSpPr>
          <p:cNvPr id="27" name="Conector recto de flecha 26"/>
          <p:cNvCxnSpPr>
            <a:endCxn id="21" idx="3"/>
          </p:cNvCxnSpPr>
          <p:nvPr/>
        </p:nvCxnSpPr>
        <p:spPr>
          <a:xfrm flipH="1">
            <a:off x="1549534" y="1110008"/>
            <a:ext cx="674763" cy="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504407" y="1110008"/>
            <a:ext cx="138509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endCxn id="4" idx="0"/>
          </p:cNvCxnSpPr>
          <p:nvPr/>
        </p:nvCxnSpPr>
        <p:spPr>
          <a:xfrm>
            <a:off x="4889500" y="1110008"/>
            <a:ext cx="297373" cy="2563925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3" idx="1"/>
          </p:cNvCxnSpPr>
          <p:nvPr/>
        </p:nvCxnSpPr>
        <p:spPr>
          <a:xfrm flipH="1">
            <a:off x="837407" y="2436148"/>
            <a:ext cx="487773" cy="66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23" idx="3"/>
          </p:cNvCxnSpPr>
          <p:nvPr/>
        </p:nvCxnSpPr>
        <p:spPr>
          <a:xfrm>
            <a:off x="1748353" y="2436148"/>
            <a:ext cx="132419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23" idx="0"/>
          </p:cNvCxnSpPr>
          <p:nvPr/>
        </p:nvCxnSpPr>
        <p:spPr>
          <a:xfrm flipV="1">
            <a:off x="1536767" y="1853407"/>
            <a:ext cx="50733" cy="37703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V="1">
            <a:off x="1587500" y="1851662"/>
            <a:ext cx="3061808" cy="174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endCxn id="4" idx="0"/>
          </p:cNvCxnSpPr>
          <p:nvPr/>
        </p:nvCxnSpPr>
        <p:spPr>
          <a:xfrm>
            <a:off x="4649308" y="1851661"/>
            <a:ext cx="537566" cy="182227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3258344" y="2436148"/>
            <a:ext cx="138509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endCxn id="4" idx="0"/>
          </p:cNvCxnSpPr>
          <p:nvPr/>
        </p:nvCxnSpPr>
        <p:spPr>
          <a:xfrm>
            <a:off x="4643438" y="2436148"/>
            <a:ext cx="543436" cy="123778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>
            <a:stCxn id="14" idx="2"/>
          </p:cNvCxnSpPr>
          <p:nvPr/>
        </p:nvCxnSpPr>
        <p:spPr>
          <a:xfrm>
            <a:off x="3166789" y="2677488"/>
            <a:ext cx="174393" cy="30238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>
            <a:endCxn id="18" idx="1"/>
          </p:cNvCxnSpPr>
          <p:nvPr/>
        </p:nvCxnSpPr>
        <p:spPr>
          <a:xfrm>
            <a:off x="3341183" y="2976912"/>
            <a:ext cx="1105171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>
            <a:stCxn id="11" idx="3"/>
          </p:cNvCxnSpPr>
          <p:nvPr/>
        </p:nvCxnSpPr>
        <p:spPr>
          <a:xfrm flipV="1">
            <a:off x="3371048" y="3743483"/>
            <a:ext cx="1690239" cy="505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11" idx="1"/>
          </p:cNvCxnSpPr>
          <p:nvPr/>
        </p:nvCxnSpPr>
        <p:spPr>
          <a:xfrm flipH="1" flipV="1">
            <a:off x="1689264" y="3743483"/>
            <a:ext cx="805574" cy="505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>
            <a:stCxn id="17" idx="3"/>
          </p:cNvCxnSpPr>
          <p:nvPr/>
        </p:nvCxnSpPr>
        <p:spPr>
          <a:xfrm>
            <a:off x="3088785" y="4478921"/>
            <a:ext cx="174572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endCxn id="4" idx="2"/>
          </p:cNvCxnSpPr>
          <p:nvPr/>
        </p:nvCxnSpPr>
        <p:spPr>
          <a:xfrm flipV="1">
            <a:off x="4834505" y="3994756"/>
            <a:ext cx="352368" cy="484165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>
            <a:stCxn id="13" idx="3"/>
          </p:cNvCxnSpPr>
          <p:nvPr/>
        </p:nvCxnSpPr>
        <p:spPr>
          <a:xfrm flipV="1">
            <a:off x="3593353" y="5130267"/>
            <a:ext cx="1250216" cy="428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>
            <a:endCxn id="4" idx="2"/>
          </p:cNvCxnSpPr>
          <p:nvPr/>
        </p:nvCxnSpPr>
        <p:spPr>
          <a:xfrm flipV="1">
            <a:off x="4843568" y="3994756"/>
            <a:ext cx="343305" cy="113551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>
            <a:stCxn id="16" idx="3"/>
            <a:endCxn id="13" idx="1"/>
          </p:cNvCxnSpPr>
          <p:nvPr/>
        </p:nvCxnSpPr>
        <p:spPr>
          <a:xfrm>
            <a:off x="2671611" y="5130267"/>
            <a:ext cx="572765" cy="428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 flipV="1">
            <a:off x="5288359" y="2026708"/>
            <a:ext cx="513953" cy="174360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5802312" y="2026708"/>
            <a:ext cx="1640417" cy="529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 flipV="1">
            <a:off x="5288359" y="2734469"/>
            <a:ext cx="513953" cy="103584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/>
          <p:cNvCxnSpPr/>
          <p:nvPr/>
        </p:nvCxnSpPr>
        <p:spPr>
          <a:xfrm>
            <a:off x="5802312" y="2734469"/>
            <a:ext cx="1640417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de flecha 104"/>
          <p:cNvCxnSpPr>
            <a:endCxn id="15" idx="1"/>
          </p:cNvCxnSpPr>
          <p:nvPr/>
        </p:nvCxnSpPr>
        <p:spPr>
          <a:xfrm>
            <a:off x="5288359" y="3770313"/>
            <a:ext cx="1928643" cy="518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ángulo 109"/>
          <p:cNvSpPr/>
          <p:nvPr/>
        </p:nvSpPr>
        <p:spPr>
          <a:xfrm>
            <a:off x="7110438" y="1851661"/>
            <a:ext cx="1025500" cy="122808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/>
          </a:p>
        </p:txBody>
      </p:sp>
      <p:cxnSp>
        <p:nvCxnSpPr>
          <p:cNvPr id="112" name="Conector recto de flecha 111"/>
          <p:cNvCxnSpPr>
            <a:stCxn id="110" idx="3"/>
          </p:cNvCxnSpPr>
          <p:nvPr/>
        </p:nvCxnSpPr>
        <p:spPr>
          <a:xfrm flipV="1">
            <a:off x="8135938" y="2465705"/>
            <a:ext cx="1267354" cy="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de flecha 113"/>
          <p:cNvCxnSpPr>
            <a:stCxn id="15" idx="3"/>
          </p:cNvCxnSpPr>
          <p:nvPr/>
        </p:nvCxnSpPr>
        <p:spPr>
          <a:xfrm flipV="1">
            <a:off x="8055992" y="3770313"/>
            <a:ext cx="955717" cy="5189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/>
          <p:cNvCxnSpPr/>
          <p:nvPr/>
        </p:nvCxnSpPr>
        <p:spPr>
          <a:xfrm>
            <a:off x="5288359" y="3994756"/>
            <a:ext cx="256977" cy="58376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>
            <a:endCxn id="19" idx="1"/>
          </p:cNvCxnSpPr>
          <p:nvPr/>
        </p:nvCxnSpPr>
        <p:spPr>
          <a:xfrm>
            <a:off x="5545336" y="4578517"/>
            <a:ext cx="1946325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/>
          <p:cNvCxnSpPr/>
          <p:nvPr/>
        </p:nvCxnSpPr>
        <p:spPr>
          <a:xfrm>
            <a:off x="5288359" y="3994756"/>
            <a:ext cx="218168" cy="113551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de flecha 131"/>
          <p:cNvCxnSpPr>
            <a:endCxn id="25" idx="1"/>
          </p:cNvCxnSpPr>
          <p:nvPr/>
        </p:nvCxnSpPr>
        <p:spPr>
          <a:xfrm>
            <a:off x="5506528" y="5130267"/>
            <a:ext cx="1985133" cy="4288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uadroTexto 134"/>
          <p:cNvSpPr txBox="1"/>
          <p:nvPr/>
        </p:nvSpPr>
        <p:spPr>
          <a:xfrm>
            <a:off x="3793049" y="971955"/>
            <a:ext cx="998992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del exterior (3)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29/10/2021-18/03/2022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7,616</a:t>
            </a:r>
          </a:p>
        </p:txBody>
      </p:sp>
      <p:sp>
        <p:nvSpPr>
          <p:cNvPr id="136" name="CuadroTexto 135"/>
          <p:cNvSpPr txBox="1"/>
          <p:nvPr/>
        </p:nvSpPr>
        <p:spPr>
          <a:xfrm>
            <a:off x="2710761" y="1708711"/>
            <a:ext cx="1032655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del exterior (23)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21/10/2021-23/08/2022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33,295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3508038" y="2294908"/>
            <a:ext cx="1112805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interbancarias (33)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23/01/2021-05/08/2022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45,931</a:t>
            </a:r>
          </a:p>
        </p:txBody>
      </p:sp>
      <p:sp>
        <p:nvSpPr>
          <p:cNvPr id="146" name="CuadroTexto 145"/>
          <p:cNvSpPr txBox="1"/>
          <p:nvPr/>
        </p:nvSpPr>
        <p:spPr>
          <a:xfrm>
            <a:off x="1849451" y="2294908"/>
            <a:ext cx="1032655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del exterior (34)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11/01/2021-03/08/2022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82,524</a:t>
            </a:r>
          </a:p>
        </p:txBody>
      </p:sp>
      <p:sp>
        <p:nvSpPr>
          <p:cNvPr id="147" name="CuadroTexto 146"/>
          <p:cNvSpPr txBox="1"/>
          <p:nvPr/>
        </p:nvSpPr>
        <p:spPr>
          <a:xfrm>
            <a:off x="107923" y="119914"/>
            <a:ext cx="662612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333" b="1" dirty="0">
                <a:solidFill>
                  <a:srgbClr val="08238B"/>
                </a:solidFill>
                <a:latin typeface="Arial Narrow" panose="020B0606020202030204" pitchFamily="34" charset="0"/>
              </a:rPr>
              <a:t>Gráfico de ruta del dinero</a:t>
            </a:r>
            <a:endParaRPr lang="es-ES" sz="2333" b="1" dirty="0">
              <a:solidFill>
                <a:srgbClr val="08238B"/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CuadroTexto 149"/>
          <p:cNvSpPr txBox="1"/>
          <p:nvPr/>
        </p:nvSpPr>
        <p:spPr>
          <a:xfrm>
            <a:off x="3639623" y="3611236"/>
            <a:ext cx="1019831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nacionales (71)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15/01/2021-22/06/2022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299,729</a:t>
            </a:r>
          </a:p>
        </p:txBody>
      </p:sp>
      <p:sp>
        <p:nvSpPr>
          <p:cNvPr id="151" name="CuadroTexto 150"/>
          <p:cNvSpPr txBox="1"/>
          <p:nvPr/>
        </p:nvSpPr>
        <p:spPr>
          <a:xfrm>
            <a:off x="3564773" y="4333082"/>
            <a:ext cx="1053494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nacionales (490)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06/01/2021-18/08/2022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326,752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3779662" y="4990034"/>
            <a:ext cx="928459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Depósitos en efectivo (129)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11/01/2021-25/06/2022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172,261</a:t>
            </a:r>
          </a:p>
        </p:txBody>
      </p:sp>
      <p:sp>
        <p:nvSpPr>
          <p:cNvPr id="153" name="CuadroTexto 152"/>
          <p:cNvSpPr txBox="1"/>
          <p:nvPr/>
        </p:nvSpPr>
        <p:spPr>
          <a:xfrm>
            <a:off x="5894683" y="1884745"/>
            <a:ext cx="1019831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nacionales (18)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08/07/2021-02/11/2021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86,852</a:t>
            </a:r>
          </a:p>
        </p:txBody>
      </p:sp>
      <p:sp>
        <p:nvSpPr>
          <p:cNvPr id="154" name="CuadroTexto 153"/>
          <p:cNvSpPr txBox="1"/>
          <p:nvPr/>
        </p:nvSpPr>
        <p:spPr>
          <a:xfrm>
            <a:off x="5928418" y="2595401"/>
            <a:ext cx="1019831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nacionales (75)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03/11/2021-20/08/2022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386,509</a:t>
            </a:r>
          </a:p>
        </p:txBody>
      </p:sp>
      <p:sp>
        <p:nvSpPr>
          <p:cNvPr id="155" name="CuadroTexto 154"/>
          <p:cNvSpPr txBox="1"/>
          <p:nvPr/>
        </p:nvSpPr>
        <p:spPr>
          <a:xfrm>
            <a:off x="5794975" y="3634340"/>
            <a:ext cx="1019831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nacionales (30)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25/01/2021-25/05/2022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67,614</a:t>
            </a:r>
          </a:p>
        </p:txBody>
      </p:sp>
      <p:sp>
        <p:nvSpPr>
          <p:cNvPr id="156" name="CuadroTexto 155"/>
          <p:cNvSpPr txBox="1"/>
          <p:nvPr/>
        </p:nvSpPr>
        <p:spPr>
          <a:xfrm>
            <a:off x="5854422" y="4433526"/>
            <a:ext cx="1053494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nacionales (922)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11/01/2021-23/08/2022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312,927</a:t>
            </a:r>
          </a:p>
        </p:txBody>
      </p:sp>
      <p:sp>
        <p:nvSpPr>
          <p:cNvPr id="157" name="CuadroTexto 156"/>
          <p:cNvSpPr txBox="1"/>
          <p:nvPr/>
        </p:nvSpPr>
        <p:spPr>
          <a:xfrm>
            <a:off x="5916198" y="4992438"/>
            <a:ext cx="817853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Retiros en efectivo (11)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30/03/2021-23/05/2022</a:t>
            </a: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USD 28,920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8193604" y="2321776"/>
            <a:ext cx="998992" cy="387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583" dirty="0">
                <a:latin typeface="Arial Narrow" panose="020B0606020202030204" pitchFamily="34" charset="0"/>
              </a:rPr>
              <a:t>Transferencias al exterior (14)</a:t>
            </a:r>
          </a:p>
          <a:p>
            <a:pPr algn="ctr"/>
            <a:endParaRPr lang="es-PE" sz="167" dirty="0">
              <a:latin typeface="Arial Narrow" panose="020B0606020202030204" pitchFamily="34" charset="0"/>
            </a:endParaRPr>
          </a:p>
          <a:p>
            <a:pPr algn="ctr"/>
            <a:r>
              <a:rPr lang="es-PE" sz="583" dirty="0">
                <a:latin typeface="Arial Narrow" panose="020B0606020202030204" pitchFamily="34" charset="0"/>
              </a:rPr>
              <a:t>16/07/2021-08/09/2022</a:t>
            </a:r>
          </a:p>
          <a:p>
            <a:pPr algn="ctr"/>
            <a:r>
              <a:rPr lang="es-PE" sz="583" b="1" dirty="0">
                <a:latin typeface="Arial Narrow" panose="020B0606020202030204" pitchFamily="34" charset="0"/>
              </a:rPr>
              <a:t>USD 4,005,943</a:t>
            </a:r>
          </a:p>
        </p:txBody>
      </p:sp>
      <p:pic>
        <p:nvPicPr>
          <p:cNvPr id="160" name="Imagen 1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6501" y="3536241"/>
            <a:ext cx="190565" cy="1499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18465" y="5393877"/>
            <a:ext cx="248640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33" b="1" dirty="0">
                <a:solidFill>
                  <a:schemeClr val="accent5">
                    <a:lumMod val="75000"/>
                  </a:schemeClr>
                </a:solidFill>
              </a:rPr>
              <a:t>TOTAL INGRESOS: USD 922,177</a:t>
            </a:r>
          </a:p>
        </p:txBody>
      </p:sp>
      <p:sp>
        <p:nvSpPr>
          <p:cNvPr id="72" name="CuadroTexto 71"/>
          <p:cNvSpPr txBox="1"/>
          <p:nvPr/>
        </p:nvSpPr>
        <p:spPr>
          <a:xfrm>
            <a:off x="5539241" y="5395912"/>
            <a:ext cx="275545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33" b="1" dirty="0">
                <a:solidFill>
                  <a:srgbClr val="FF0000"/>
                </a:solidFill>
              </a:rPr>
              <a:t>TOTAL EGRESOS: USD 882,822</a:t>
            </a:r>
          </a:p>
        </p:txBody>
      </p:sp>
      <p:sp>
        <p:nvSpPr>
          <p:cNvPr id="3" name="Flecha izquierda y derecha 2"/>
          <p:cNvSpPr/>
          <p:nvPr/>
        </p:nvSpPr>
        <p:spPr>
          <a:xfrm>
            <a:off x="4834505" y="5462066"/>
            <a:ext cx="645473" cy="141064"/>
          </a:xfrm>
          <a:prstGeom prst="leftRightArrow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24296" y="704338"/>
            <a:ext cx="1290673" cy="7737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95654" y="2250565"/>
            <a:ext cx="163557" cy="10895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82194" y="2092641"/>
            <a:ext cx="232863" cy="19158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43069" y="4647101"/>
            <a:ext cx="1743184" cy="630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PE" sz="875" b="1" dirty="0">
                <a:latin typeface="Arial Narrow" panose="020B0606020202030204" pitchFamily="34" charset="0"/>
              </a:rPr>
              <a:t>Gran volumen de transferencias son abonadas en una cuenta cuyo movimiento no guarda relación con el perfil del cliente.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5810158" y="1130521"/>
            <a:ext cx="2282372" cy="49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s-ES" sz="875" b="1" dirty="0">
                <a:latin typeface="Arial Narrow" panose="020B0606020202030204" pitchFamily="34" charset="0"/>
              </a:rPr>
              <a:t>Transferencias electrónicas múltiples, que individualmente se encuentran por debajo del límite requerido para el registro de operaciones.</a:t>
            </a:r>
            <a:endParaRPr lang="es-PE" sz="875" b="1" dirty="0">
              <a:latin typeface="Arial Narrow" panose="020B0606020202030204" pitchFamily="34" charset="0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8301" y="83245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0364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10" grpId="0" animBg="1"/>
      <p:bldP spid="135" grpId="0"/>
      <p:bldP spid="136" grpId="0"/>
      <p:bldP spid="139" grpId="0"/>
      <p:bldP spid="146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2" grpId="0"/>
      <p:bldP spid="72" grpId="0"/>
      <p:bldP spid="3" grpId="0" animBg="1"/>
      <p:bldP spid="7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284799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Tráfico ilícito de drogas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759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517" y="1633077"/>
            <a:ext cx="1539875" cy="375667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272" y="852991"/>
            <a:ext cx="1873250" cy="482618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929" y="3069269"/>
            <a:ext cx="7938" cy="7938"/>
          </a:xfrm>
          <a:prstGeom prst="rect">
            <a:avLst/>
          </a:prstGeom>
        </p:spPr>
      </p:pic>
      <p:cxnSp>
        <p:nvCxnSpPr>
          <p:cNvPr id="37" name="Conector recto de flecha 36"/>
          <p:cNvCxnSpPr/>
          <p:nvPr/>
        </p:nvCxnSpPr>
        <p:spPr>
          <a:xfrm flipV="1">
            <a:off x="3428677" y="1453057"/>
            <a:ext cx="1740193" cy="72008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3428677" y="3013231"/>
            <a:ext cx="1740193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3428510" y="4033345"/>
            <a:ext cx="1740193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3428510" y="4933445"/>
            <a:ext cx="1740193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943" y="1312725"/>
            <a:ext cx="1365250" cy="4366454"/>
          </a:xfrm>
          <a:prstGeom prst="rect">
            <a:avLst/>
          </a:prstGeom>
        </p:spPr>
      </p:pic>
      <p:cxnSp>
        <p:nvCxnSpPr>
          <p:cNvPr id="44" name="Conector recto de flecha 43"/>
          <p:cNvCxnSpPr/>
          <p:nvPr/>
        </p:nvCxnSpPr>
        <p:spPr>
          <a:xfrm>
            <a:off x="5648923" y="1393050"/>
            <a:ext cx="1860207" cy="808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5588917" y="3010190"/>
            <a:ext cx="19202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5588917" y="4033343"/>
            <a:ext cx="19202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5588917" y="4933443"/>
            <a:ext cx="19202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454447" y="1316015"/>
            <a:ext cx="1107997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45,031,442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589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(Abr. 2019 – Nov. 2020)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461446" y="3571678"/>
            <a:ext cx="1079143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36,619,353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479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(Abr. 2019 – Dic. 2020)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3552132" y="4469098"/>
            <a:ext cx="896399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18,990,281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249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(Ene. – Dic. 2020)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335817" y="1316015"/>
            <a:ext cx="1138453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44,303,181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497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(May. 2019 – Nov. 2020)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314435" y="3571678"/>
            <a:ext cx="1109599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35,721,704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417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(May. 2019 – Dic. 2020)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413516" y="4466759"/>
            <a:ext cx="896399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18,231,514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239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(Ene. – Dic. 2020)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3449638" y="2548525"/>
            <a:ext cx="1117615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4,385,016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59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(Feb. 2020 – Feb. 2021)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6272029" y="2548525"/>
            <a:ext cx="1133644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33" dirty="0">
                <a:latin typeface="Arial Narrow" panose="020B0606020202030204" pitchFamily="34" charset="0"/>
              </a:rPr>
              <a:t>USD 3,792,847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42 transferencias</a:t>
            </a:r>
          </a:p>
          <a:p>
            <a:pPr algn="ctr"/>
            <a:r>
              <a:rPr lang="es-PE" sz="833" dirty="0">
                <a:latin typeface="Arial Narrow" panose="020B0606020202030204" pitchFamily="34" charset="0"/>
              </a:rPr>
              <a:t>(May. 2020 – Feb. 2021)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6729044" y="852991"/>
            <a:ext cx="2513503" cy="17858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917" b="1" u="sng" dirty="0">
                <a:latin typeface="Arial Narrow" panose="020B0606020202030204" pitchFamily="34" charset="0"/>
              </a:rPr>
              <a:t>Señales de alerta</a:t>
            </a:r>
          </a:p>
          <a:p>
            <a:pPr algn="ctr"/>
            <a:endParaRPr lang="es-PE" sz="917" b="1" u="sng" dirty="0">
              <a:latin typeface="Arial Narrow" panose="020B0606020202030204" pitchFamily="34" charset="0"/>
            </a:endParaRPr>
          </a:p>
          <a:p>
            <a:pPr marL="142869" indent="-142869" algn="just">
              <a:buFont typeface="Wingdings" panose="05000000000000000000" pitchFamily="2" charset="2"/>
              <a:buChar char="q"/>
            </a:pPr>
            <a:r>
              <a:rPr lang="es-PE" sz="917" dirty="0">
                <a:latin typeface="Arial Narrow" panose="020B0606020202030204" pitchFamily="34" charset="0"/>
              </a:rPr>
              <a:t>Constitución de empresas de fachada, a nivel local.</a:t>
            </a:r>
          </a:p>
          <a:p>
            <a:pPr marL="142869" indent="-142869" algn="just">
              <a:buFont typeface="Wingdings" panose="05000000000000000000" pitchFamily="2" charset="2"/>
              <a:buChar char="q"/>
            </a:pPr>
            <a:r>
              <a:rPr lang="es-PE" sz="917" dirty="0">
                <a:latin typeface="Arial Narrow" panose="020B0606020202030204" pitchFamily="34" charset="0"/>
              </a:rPr>
              <a:t>Socios fundadores de nacionalidad extranjera.</a:t>
            </a:r>
          </a:p>
          <a:p>
            <a:pPr marL="142869" indent="-142869" algn="just">
              <a:buFont typeface="Wingdings" panose="05000000000000000000" pitchFamily="2" charset="2"/>
              <a:buChar char="q"/>
            </a:pPr>
            <a:r>
              <a:rPr lang="es-PE" sz="917" dirty="0">
                <a:latin typeface="Arial Narrow" panose="020B0606020202030204" pitchFamily="34" charset="0"/>
              </a:rPr>
              <a:t>Empresas operadas financieramente desde el exterior, país de alto riesgo de TID.</a:t>
            </a:r>
          </a:p>
          <a:p>
            <a:pPr marL="142869" indent="-142869" algn="just">
              <a:buFont typeface="Wingdings" panose="05000000000000000000" pitchFamily="2" charset="2"/>
              <a:buChar char="q"/>
            </a:pPr>
            <a:r>
              <a:rPr lang="es-PE" sz="917" dirty="0">
                <a:latin typeface="Arial Narrow" panose="020B0606020202030204" pitchFamily="34" charset="0"/>
              </a:rPr>
              <a:t>Los fondos son inmediatamente transferidos también al exterior.</a:t>
            </a:r>
          </a:p>
          <a:p>
            <a:pPr marL="142869" indent="-142869" algn="just">
              <a:buFont typeface="Wingdings" panose="05000000000000000000" pitchFamily="2" charset="2"/>
              <a:buChar char="q"/>
            </a:pPr>
            <a:r>
              <a:rPr lang="es-PE" sz="917" dirty="0">
                <a:latin typeface="Arial Narrow" panose="020B0606020202030204" pitchFamily="34" charset="0"/>
              </a:rPr>
              <a:t>Consignatarios del exterior u ordenantes con diferente actividad comercial.</a:t>
            </a:r>
          </a:p>
          <a:p>
            <a:pPr marL="142869" indent="-142869" algn="just">
              <a:buFont typeface="Wingdings" panose="05000000000000000000" pitchFamily="2" charset="2"/>
              <a:buChar char="q"/>
            </a:pPr>
            <a:r>
              <a:rPr lang="es-PE" sz="917" dirty="0">
                <a:latin typeface="Arial Narrow" panose="020B0606020202030204" pitchFamily="34" charset="0"/>
              </a:rPr>
              <a:t>Empresas beneficiarias de transferencias al exterior dedicadas a la administración de fondos (SAB).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8301" y="83245"/>
            <a:ext cx="825640" cy="78026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07923" y="119914"/>
            <a:ext cx="662612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333" b="1" dirty="0">
                <a:solidFill>
                  <a:srgbClr val="08238B"/>
                </a:solidFill>
                <a:latin typeface="Arial Narrow" panose="020B0606020202030204" pitchFamily="34" charset="0"/>
              </a:rPr>
              <a:t>Gráfico de ruta del dinero</a:t>
            </a:r>
            <a:endParaRPr lang="es-ES" sz="2333" b="1" dirty="0">
              <a:solidFill>
                <a:srgbClr val="08238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896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284799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Tráfico ilícito de drogas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9194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1959787" y="1147283"/>
            <a:ext cx="965322" cy="361005"/>
          </a:xfrm>
          <a:prstGeom prst="roundRect">
            <a:avLst/>
          </a:prstGeom>
          <a:solidFill>
            <a:srgbClr val="FDEC13"/>
          </a:solidFill>
        </p:spPr>
        <p:txBody>
          <a:bodyPr wrap="square" lIns="0" tIns="60000" rIns="0" bIns="60000" rtlCol="0" anchor="ctr" anchorCtr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rgbClr val="4F81BD"/>
                </a:solidFill>
              </a:defRPr>
            </a:lvl1pPr>
          </a:lstStyle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Banco 1</a:t>
            </a: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02" y="1518797"/>
            <a:ext cx="640324" cy="550362"/>
          </a:xfrm>
          <a:prstGeom prst="rect">
            <a:avLst/>
          </a:prstGeom>
        </p:spPr>
      </p:pic>
      <p:grpSp>
        <p:nvGrpSpPr>
          <p:cNvPr id="39" name="Grupo 38"/>
          <p:cNvGrpSpPr/>
          <p:nvPr/>
        </p:nvGrpSpPr>
        <p:grpSpPr>
          <a:xfrm>
            <a:off x="2187844" y="3368194"/>
            <a:ext cx="620684" cy="553395"/>
            <a:chOff x="1106134" y="5450029"/>
            <a:chExt cx="738667" cy="658585"/>
          </a:xfrm>
        </p:grpSpPr>
        <p:pic>
          <p:nvPicPr>
            <p:cNvPr id="40" name="Imagen 39" descr="Recorte de pantall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58" y="5450029"/>
              <a:ext cx="390613" cy="396000"/>
            </a:xfrm>
            <a:prstGeom prst="rect">
              <a:avLst/>
            </a:prstGeom>
          </p:spPr>
        </p:pic>
        <p:sp>
          <p:nvSpPr>
            <p:cNvPr id="41" name="Rectángulo 40"/>
            <p:cNvSpPr/>
            <p:nvPr/>
          </p:nvSpPr>
          <p:spPr>
            <a:xfrm>
              <a:off x="1106134" y="5815591"/>
              <a:ext cx="738667" cy="293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Empresa</a:t>
              </a:r>
            </a:p>
            <a:p>
              <a:pPr algn="ctr"/>
              <a:r>
                <a:rPr lang="es-PE" sz="500" b="1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Exportadora SAC</a:t>
              </a:r>
              <a:endParaRPr lang="es-PE" sz="500" b="1" dirty="0"/>
            </a:p>
          </p:txBody>
        </p:sp>
      </p:grpSp>
      <p:grpSp>
        <p:nvGrpSpPr>
          <p:cNvPr id="204" name="Grupo 203"/>
          <p:cNvGrpSpPr/>
          <p:nvPr/>
        </p:nvGrpSpPr>
        <p:grpSpPr>
          <a:xfrm>
            <a:off x="1197542" y="3379426"/>
            <a:ext cx="1083367" cy="352212"/>
            <a:chOff x="1437051" y="4055314"/>
            <a:chExt cx="1300040" cy="422655"/>
          </a:xfrm>
        </p:grpSpPr>
        <p:cxnSp>
          <p:nvCxnSpPr>
            <p:cNvPr id="134" name="Conector recto de flecha 133"/>
            <p:cNvCxnSpPr/>
            <p:nvPr/>
          </p:nvCxnSpPr>
          <p:spPr>
            <a:xfrm>
              <a:off x="1860044" y="4221877"/>
              <a:ext cx="877047" cy="12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upo 87"/>
            <p:cNvGrpSpPr/>
            <p:nvPr/>
          </p:nvGrpSpPr>
          <p:grpSpPr>
            <a:xfrm>
              <a:off x="1437051" y="4055314"/>
              <a:ext cx="397018" cy="422655"/>
              <a:chOff x="2197066" y="2592948"/>
              <a:chExt cx="397018" cy="422655"/>
            </a:xfrm>
          </p:grpSpPr>
          <p:pic>
            <p:nvPicPr>
              <p:cNvPr id="89" name="Imagen 88" descr="Recorte de pantalla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7066" y="2592948"/>
                <a:ext cx="397018" cy="265189"/>
              </a:xfrm>
              <a:prstGeom prst="rect">
                <a:avLst/>
              </a:prstGeom>
            </p:spPr>
          </p:pic>
          <p:sp>
            <p:nvSpPr>
              <p:cNvPr id="90" name="Rectángulo 89"/>
              <p:cNvSpPr/>
              <p:nvPr/>
            </p:nvSpPr>
            <p:spPr>
              <a:xfrm>
                <a:off x="2198859" y="2830937"/>
                <a:ext cx="387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Depósitos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en efectivo</a:t>
                </a:r>
                <a:endParaRPr lang="es-PE" sz="500" b="1" dirty="0"/>
              </a:p>
            </p:txBody>
          </p:sp>
        </p:grpSp>
        <p:sp>
          <p:nvSpPr>
            <p:cNvPr id="103" name="Rectángulo 102"/>
            <p:cNvSpPr/>
            <p:nvPr/>
          </p:nvSpPr>
          <p:spPr>
            <a:xfrm>
              <a:off x="2028724" y="4183651"/>
              <a:ext cx="437613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5000" tIns="0" rIns="25000" bIns="0">
              <a:spAutoFit/>
            </a:bodyPr>
            <a:lstStyle/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USD 220,000</a:t>
              </a:r>
              <a:endParaRPr lang="es-PE" sz="500" b="1" dirty="0"/>
            </a:p>
          </p:txBody>
        </p:sp>
      </p:grpSp>
      <p:grpSp>
        <p:nvGrpSpPr>
          <p:cNvPr id="203" name="Grupo 202"/>
          <p:cNvGrpSpPr/>
          <p:nvPr/>
        </p:nvGrpSpPr>
        <p:grpSpPr>
          <a:xfrm>
            <a:off x="577820" y="2429640"/>
            <a:ext cx="2131113" cy="938549"/>
            <a:chOff x="693384" y="2915567"/>
            <a:chExt cx="2557335" cy="1126259"/>
          </a:xfrm>
        </p:grpSpPr>
        <p:grpSp>
          <p:nvGrpSpPr>
            <p:cNvPr id="45" name="Grupo 44"/>
            <p:cNvGrpSpPr/>
            <p:nvPr/>
          </p:nvGrpSpPr>
          <p:grpSpPr>
            <a:xfrm>
              <a:off x="693384" y="3056367"/>
              <a:ext cx="1826019" cy="636872"/>
              <a:chOff x="106471" y="2156703"/>
              <a:chExt cx="2191224" cy="764246"/>
            </a:xfrm>
          </p:grpSpPr>
          <p:grpSp>
            <p:nvGrpSpPr>
              <p:cNvPr id="46" name="Grupo 45"/>
              <p:cNvGrpSpPr/>
              <p:nvPr/>
            </p:nvGrpSpPr>
            <p:grpSpPr>
              <a:xfrm>
                <a:off x="1466235" y="2259864"/>
                <a:ext cx="831460" cy="593674"/>
                <a:chOff x="1043716" y="4533255"/>
                <a:chExt cx="831460" cy="593674"/>
              </a:xfrm>
            </p:grpSpPr>
            <p:pic>
              <p:nvPicPr>
                <p:cNvPr id="54" name="Imagen 53" descr="Recorte de pantalla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9091" y="4533255"/>
                  <a:ext cx="390614" cy="396000"/>
                </a:xfrm>
                <a:prstGeom prst="rect">
                  <a:avLst/>
                </a:prstGeom>
              </p:spPr>
            </p:pic>
            <p:sp>
              <p:nvSpPr>
                <p:cNvPr id="55" name="Rectángulo 54"/>
                <p:cNvSpPr/>
                <p:nvPr/>
              </p:nvSpPr>
              <p:spPr>
                <a:xfrm>
                  <a:off x="1043716" y="4883171"/>
                  <a:ext cx="831460" cy="2437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Consignataria</a:t>
                  </a:r>
                  <a:r>
                    <a:rPr lang="en-US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  <a:endParaRPr lang="es-PE" sz="500" b="1" dirty="0"/>
                </a:p>
              </p:txBody>
            </p:sp>
          </p:grpSp>
          <p:grpSp>
            <p:nvGrpSpPr>
              <p:cNvPr id="47" name="Grupo 46"/>
              <p:cNvGrpSpPr/>
              <p:nvPr/>
            </p:nvGrpSpPr>
            <p:grpSpPr>
              <a:xfrm>
                <a:off x="817058" y="2256605"/>
                <a:ext cx="831460" cy="598624"/>
                <a:chOff x="1678794" y="4577708"/>
                <a:chExt cx="831460" cy="598624"/>
              </a:xfrm>
            </p:grpSpPr>
            <p:pic>
              <p:nvPicPr>
                <p:cNvPr id="52" name="Imagen 51" descr="Recorte de pantalla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1720" y="4577708"/>
                  <a:ext cx="390613" cy="395999"/>
                </a:xfrm>
                <a:prstGeom prst="rect">
                  <a:avLst/>
                </a:prstGeom>
              </p:spPr>
            </p:pic>
            <p:sp>
              <p:nvSpPr>
                <p:cNvPr id="53" name="Rectángulo 52"/>
                <p:cNvSpPr/>
                <p:nvPr/>
              </p:nvSpPr>
              <p:spPr>
                <a:xfrm>
                  <a:off x="1678794" y="4932573"/>
                  <a:ext cx="831460" cy="2437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Consignataria</a:t>
                  </a:r>
                  <a:r>
                    <a:rPr lang="en-US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endParaRPr lang="es-PE" sz="500" b="1" dirty="0"/>
                </a:p>
              </p:txBody>
            </p:sp>
          </p:grpSp>
          <p:grpSp>
            <p:nvGrpSpPr>
              <p:cNvPr id="48" name="Grupo 47"/>
              <p:cNvGrpSpPr/>
              <p:nvPr/>
            </p:nvGrpSpPr>
            <p:grpSpPr>
              <a:xfrm>
                <a:off x="106471" y="2254804"/>
                <a:ext cx="831460" cy="597254"/>
                <a:chOff x="2179647" y="4562608"/>
                <a:chExt cx="831460" cy="597254"/>
              </a:xfrm>
            </p:grpSpPr>
            <p:pic>
              <p:nvPicPr>
                <p:cNvPr id="50" name="Imagen 49" descr="Recorte de pantalla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0440" y="4562608"/>
                  <a:ext cx="390613" cy="396000"/>
                </a:xfrm>
                <a:prstGeom prst="rect">
                  <a:avLst/>
                </a:prstGeom>
              </p:spPr>
            </p:pic>
            <p:sp>
              <p:nvSpPr>
                <p:cNvPr id="51" name="Rectángulo 50"/>
                <p:cNvSpPr/>
                <p:nvPr/>
              </p:nvSpPr>
              <p:spPr>
                <a:xfrm>
                  <a:off x="2179647" y="4916104"/>
                  <a:ext cx="831460" cy="2437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Consignataria</a:t>
                  </a:r>
                  <a:r>
                    <a:rPr lang="en-US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</a:t>
                  </a:r>
                  <a:endParaRPr lang="es-PE" sz="500" b="1" dirty="0"/>
                </a:p>
              </p:txBody>
            </p:sp>
          </p:grpSp>
          <p:sp>
            <p:nvSpPr>
              <p:cNvPr id="49" name="Rectángulo redondeado 48"/>
              <p:cNvSpPr/>
              <p:nvPr/>
            </p:nvSpPr>
            <p:spPr>
              <a:xfrm>
                <a:off x="120995" y="2156703"/>
                <a:ext cx="2140739" cy="764246"/>
              </a:xfrm>
              <a:prstGeom prst="round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333"/>
              </a:p>
            </p:txBody>
          </p:sp>
        </p:grpSp>
        <p:cxnSp>
          <p:nvCxnSpPr>
            <p:cNvPr id="56" name="Conector angular 55"/>
            <p:cNvCxnSpPr>
              <a:stCxn id="49" idx="3"/>
              <a:endCxn id="40" idx="0"/>
            </p:cNvCxnSpPr>
            <p:nvPr/>
          </p:nvCxnSpPr>
          <p:spPr>
            <a:xfrm>
              <a:off x="2489436" y="3374803"/>
              <a:ext cx="508384" cy="667023"/>
            </a:xfrm>
            <a:prstGeom prst="bent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ángulo 90"/>
            <p:cNvSpPr/>
            <p:nvPr/>
          </p:nvSpPr>
          <p:spPr>
            <a:xfrm>
              <a:off x="772615" y="2915567"/>
              <a:ext cx="1626259" cy="107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5000" tIns="0" rIns="25000" bIns="0">
              <a:spAutoFit/>
            </a:bodyPr>
            <a:lstStyle/>
            <a:p>
              <a:pPr algn="ctr"/>
              <a:r>
                <a:rPr lang="it-IT" sz="583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Empresas investigadas por TID en País A</a:t>
              </a:r>
              <a:endParaRPr lang="es-PE" sz="583" b="1" dirty="0"/>
            </a:p>
          </p:txBody>
        </p:sp>
        <p:sp>
          <p:nvSpPr>
            <p:cNvPr id="126" name="Rectángulo 125"/>
            <p:cNvSpPr/>
            <p:nvPr/>
          </p:nvSpPr>
          <p:spPr>
            <a:xfrm>
              <a:off x="2743857" y="3508586"/>
              <a:ext cx="506862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5000" tIns="0" rIns="25000" bIns="0">
              <a:spAutoFit/>
            </a:bodyPr>
            <a:lstStyle/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Transferencias</a:t>
              </a:r>
            </a:p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del exterior</a:t>
              </a:r>
            </a:p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USD 480,000</a:t>
              </a:r>
              <a:endParaRPr lang="es-PE" sz="500" b="1" dirty="0"/>
            </a:p>
          </p:txBody>
        </p:sp>
      </p:grpSp>
      <p:grpSp>
        <p:nvGrpSpPr>
          <p:cNvPr id="207" name="Grupo 206"/>
          <p:cNvGrpSpPr/>
          <p:nvPr/>
        </p:nvGrpSpPr>
        <p:grpSpPr>
          <a:xfrm>
            <a:off x="2721111" y="3603320"/>
            <a:ext cx="1277415" cy="467836"/>
            <a:chOff x="3265332" y="4323986"/>
            <a:chExt cx="1532897" cy="561404"/>
          </a:xfrm>
        </p:grpSpPr>
        <p:grpSp>
          <p:nvGrpSpPr>
            <p:cNvPr id="123" name="Grupo 122"/>
            <p:cNvGrpSpPr/>
            <p:nvPr/>
          </p:nvGrpSpPr>
          <p:grpSpPr>
            <a:xfrm>
              <a:off x="4175951" y="4462735"/>
              <a:ext cx="622278" cy="422655"/>
              <a:chOff x="2081520" y="2592948"/>
              <a:chExt cx="622278" cy="422655"/>
            </a:xfrm>
          </p:grpSpPr>
          <p:pic>
            <p:nvPicPr>
              <p:cNvPr id="124" name="Imagen 123" descr="Recorte de pantalla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7066" y="2592948"/>
                <a:ext cx="397018" cy="265189"/>
              </a:xfrm>
              <a:prstGeom prst="rect">
                <a:avLst/>
              </a:prstGeom>
            </p:spPr>
          </p:pic>
          <p:sp>
            <p:nvSpPr>
              <p:cNvPr id="125" name="Rectángulo 124"/>
              <p:cNvSpPr/>
              <p:nvPr/>
            </p:nvSpPr>
            <p:spPr>
              <a:xfrm>
                <a:off x="2081520" y="2830937"/>
                <a:ext cx="62227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Retiros </a:t>
                </a:r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en efectivo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USD 130,000</a:t>
                </a:r>
                <a:endParaRPr lang="es-PE" sz="500" b="1" dirty="0"/>
              </a:p>
            </p:txBody>
          </p:sp>
        </p:grpSp>
        <p:cxnSp>
          <p:nvCxnSpPr>
            <p:cNvPr id="127" name="Conector angular 126"/>
            <p:cNvCxnSpPr/>
            <p:nvPr/>
          </p:nvCxnSpPr>
          <p:spPr>
            <a:xfrm>
              <a:off x="3265332" y="4323986"/>
              <a:ext cx="912838" cy="326351"/>
            </a:xfrm>
            <a:prstGeom prst="bentConnector3">
              <a:avLst>
                <a:gd name="adj1" fmla="val 50000"/>
              </a:avLst>
            </a:prstGeom>
            <a:ln w="952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05" name="Grupo 204"/>
          <p:cNvGrpSpPr/>
          <p:nvPr/>
        </p:nvGrpSpPr>
        <p:grpSpPr>
          <a:xfrm>
            <a:off x="834565" y="3906194"/>
            <a:ext cx="1871937" cy="941605"/>
            <a:chOff x="1001478" y="4687433"/>
            <a:chExt cx="2246324" cy="1129926"/>
          </a:xfrm>
        </p:grpSpPr>
        <p:cxnSp>
          <p:nvCxnSpPr>
            <p:cNvPr id="86" name="Conector angular 85"/>
            <p:cNvCxnSpPr>
              <a:stCxn id="65" idx="3"/>
              <a:endCxn id="41" idx="2"/>
            </p:cNvCxnSpPr>
            <p:nvPr/>
          </p:nvCxnSpPr>
          <p:spPr>
            <a:xfrm flipV="1">
              <a:off x="2436185" y="4687433"/>
              <a:ext cx="561638" cy="816569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ángulo 86"/>
            <p:cNvSpPr/>
            <p:nvPr/>
          </p:nvSpPr>
          <p:spPr>
            <a:xfrm>
              <a:off x="2740940" y="5032572"/>
              <a:ext cx="506862" cy="276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5000" tIns="0" rIns="25000" bIns="0">
              <a:spAutoFit/>
            </a:bodyPr>
            <a:lstStyle/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Transferencias</a:t>
              </a:r>
            </a:p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del exterior</a:t>
              </a:r>
            </a:p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USD 530,000</a:t>
              </a:r>
              <a:endParaRPr lang="es-PE" sz="500" b="1" dirty="0"/>
            </a:p>
          </p:txBody>
        </p:sp>
        <p:grpSp>
          <p:nvGrpSpPr>
            <p:cNvPr id="201" name="Grupo 200"/>
            <p:cNvGrpSpPr/>
            <p:nvPr/>
          </p:nvGrpSpPr>
          <p:grpSpPr>
            <a:xfrm>
              <a:off x="1001478" y="5190645"/>
              <a:ext cx="1434707" cy="626714"/>
              <a:chOff x="1001478" y="5190645"/>
              <a:chExt cx="1434707" cy="626714"/>
            </a:xfrm>
          </p:grpSpPr>
          <p:grpSp>
            <p:nvGrpSpPr>
              <p:cNvPr id="64" name="Grupo 63"/>
              <p:cNvGrpSpPr/>
              <p:nvPr/>
            </p:nvGrpSpPr>
            <p:grpSpPr>
              <a:xfrm>
                <a:off x="1059600" y="5283733"/>
                <a:ext cx="442815" cy="518127"/>
                <a:chOff x="625650" y="4806358"/>
                <a:chExt cx="531377" cy="621754"/>
              </a:xfrm>
            </p:grpSpPr>
            <p:pic>
              <p:nvPicPr>
                <p:cNvPr id="66" name="Picture 2" descr="Icono Fabrica en iOS7 Minimal Icon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139" y="4806358"/>
                  <a:ext cx="339912" cy="3399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Rectángulo 66"/>
                <p:cNvSpPr/>
                <p:nvPr/>
              </p:nvSpPr>
              <p:spPr>
                <a:xfrm>
                  <a:off x="625650" y="5110302"/>
                  <a:ext cx="531377" cy="317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417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Empresa</a:t>
                  </a:r>
                </a:p>
                <a:p>
                  <a:pPr algn="ctr"/>
                  <a:r>
                    <a:rPr lang="pt-BR" sz="417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País B</a:t>
                  </a:r>
                  <a:endParaRPr lang="es-PE" sz="417" b="1" dirty="0"/>
                </a:p>
              </p:txBody>
            </p:sp>
          </p:grpSp>
          <p:sp>
            <p:nvSpPr>
              <p:cNvPr id="65" name="Rectángulo redondeado 64"/>
              <p:cNvSpPr/>
              <p:nvPr/>
            </p:nvSpPr>
            <p:spPr>
              <a:xfrm>
                <a:off x="1001478" y="5190645"/>
                <a:ext cx="1434707" cy="626714"/>
              </a:xfrm>
              <a:prstGeom prst="roundRect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333"/>
              </a:p>
            </p:txBody>
          </p:sp>
          <p:grpSp>
            <p:nvGrpSpPr>
              <p:cNvPr id="128" name="Grupo 127"/>
              <p:cNvGrpSpPr/>
              <p:nvPr/>
            </p:nvGrpSpPr>
            <p:grpSpPr>
              <a:xfrm>
                <a:off x="1493045" y="5284524"/>
                <a:ext cx="442815" cy="518125"/>
                <a:chOff x="625650" y="4806358"/>
                <a:chExt cx="531377" cy="621751"/>
              </a:xfrm>
            </p:grpSpPr>
            <p:pic>
              <p:nvPicPr>
                <p:cNvPr id="129" name="Picture 2" descr="Icono Fabrica en iOS7 Minimal Icon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139" y="4806358"/>
                  <a:ext cx="339912" cy="3399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0" name="Rectángulo 129"/>
                <p:cNvSpPr/>
                <p:nvPr/>
              </p:nvSpPr>
              <p:spPr>
                <a:xfrm>
                  <a:off x="625650" y="5110300"/>
                  <a:ext cx="531377" cy="317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417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Empresa</a:t>
                  </a:r>
                </a:p>
                <a:p>
                  <a:pPr algn="ctr"/>
                  <a:r>
                    <a:rPr lang="pt-BR" sz="417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País C</a:t>
                  </a:r>
                  <a:endParaRPr lang="es-PE" sz="417" b="1" dirty="0"/>
                </a:p>
              </p:txBody>
            </p:sp>
          </p:grpSp>
          <p:grpSp>
            <p:nvGrpSpPr>
              <p:cNvPr id="131" name="Grupo 130"/>
              <p:cNvGrpSpPr/>
              <p:nvPr/>
            </p:nvGrpSpPr>
            <p:grpSpPr>
              <a:xfrm>
                <a:off x="1927399" y="5283734"/>
                <a:ext cx="442815" cy="518125"/>
                <a:chOff x="625650" y="4806358"/>
                <a:chExt cx="531377" cy="621751"/>
              </a:xfrm>
            </p:grpSpPr>
            <p:pic>
              <p:nvPicPr>
                <p:cNvPr id="132" name="Picture 2" descr="Icono Fabrica en iOS7 Minimal Icon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139" y="4806358"/>
                  <a:ext cx="339912" cy="3399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3" name="Rectángulo 132"/>
                <p:cNvSpPr/>
                <p:nvPr/>
              </p:nvSpPr>
              <p:spPr>
                <a:xfrm>
                  <a:off x="625650" y="5110300"/>
                  <a:ext cx="531377" cy="317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417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Empresa</a:t>
                  </a:r>
                </a:p>
                <a:p>
                  <a:pPr algn="ctr"/>
                  <a:r>
                    <a:rPr lang="pt-BR" sz="417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País D</a:t>
                  </a:r>
                  <a:endParaRPr lang="es-PE" sz="417" b="1" dirty="0"/>
                </a:p>
              </p:txBody>
            </p:sp>
          </p:grpSp>
        </p:grpSp>
      </p:grpSp>
      <p:grpSp>
        <p:nvGrpSpPr>
          <p:cNvPr id="206" name="Grupo 205"/>
          <p:cNvGrpSpPr/>
          <p:nvPr/>
        </p:nvGrpSpPr>
        <p:grpSpPr>
          <a:xfrm>
            <a:off x="2691957" y="1823159"/>
            <a:ext cx="2987767" cy="1674055"/>
            <a:chOff x="3230348" y="2187791"/>
            <a:chExt cx="3585320" cy="2008866"/>
          </a:xfrm>
        </p:grpSpPr>
        <p:cxnSp>
          <p:nvCxnSpPr>
            <p:cNvPr id="95" name="Conector angular 94"/>
            <p:cNvCxnSpPr>
              <a:endCxn id="94" idx="1"/>
            </p:cNvCxnSpPr>
            <p:nvPr/>
          </p:nvCxnSpPr>
          <p:spPr>
            <a:xfrm flipV="1">
              <a:off x="3230348" y="3267874"/>
              <a:ext cx="835833" cy="816586"/>
            </a:xfrm>
            <a:prstGeom prst="bentConnector3">
              <a:avLst>
                <a:gd name="adj1" fmla="val 50000"/>
              </a:avLst>
            </a:prstGeom>
            <a:ln w="952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96" name="Imagen 95" descr="Recorte de pantalla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554" y="3183986"/>
              <a:ext cx="417066" cy="232781"/>
            </a:xfrm>
            <a:prstGeom prst="rect">
              <a:avLst/>
            </a:prstGeom>
          </p:spPr>
        </p:pic>
        <p:grpSp>
          <p:nvGrpSpPr>
            <p:cNvPr id="97" name="Grupo 96"/>
            <p:cNvGrpSpPr/>
            <p:nvPr/>
          </p:nvGrpSpPr>
          <p:grpSpPr>
            <a:xfrm>
              <a:off x="3308973" y="3016144"/>
              <a:ext cx="608814" cy="185077"/>
              <a:chOff x="3893929" y="1856616"/>
              <a:chExt cx="608814" cy="185077"/>
            </a:xfrm>
          </p:grpSpPr>
          <p:sp>
            <p:nvSpPr>
              <p:cNvPr id="98" name="Rectángulo 97"/>
              <p:cNvSpPr/>
              <p:nvPr/>
            </p:nvSpPr>
            <p:spPr>
              <a:xfrm>
                <a:off x="3953560" y="1949361"/>
                <a:ext cx="489549" cy="92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1,050,000</a:t>
                </a:r>
                <a:endParaRPr lang="es-PE" sz="500" b="1" dirty="0"/>
              </a:p>
            </p:txBody>
          </p:sp>
          <p:sp>
            <p:nvSpPr>
              <p:cNvPr id="99" name="Rectángulo 98"/>
              <p:cNvSpPr/>
              <p:nvPr/>
            </p:nvSpPr>
            <p:spPr>
              <a:xfrm>
                <a:off x="3893929" y="1856616"/>
                <a:ext cx="608814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Cobro de cheques</a:t>
                </a:r>
                <a:endParaRPr lang="es-PE" sz="500" b="1" dirty="0"/>
              </a:p>
            </p:txBody>
          </p:sp>
        </p:grpSp>
        <p:grpSp>
          <p:nvGrpSpPr>
            <p:cNvPr id="202" name="Grupo 201"/>
            <p:cNvGrpSpPr/>
            <p:nvPr/>
          </p:nvGrpSpPr>
          <p:grpSpPr>
            <a:xfrm>
              <a:off x="4066181" y="2187791"/>
              <a:ext cx="2749487" cy="2008866"/>
              <a:chOff x="4066181" y="2187791"/>
              <a:chExt cx="2749487" cy="2008866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5529454" y="2874595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PE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3</a:t>
                </a:r>
                <a:endParaRPr lang="es-PE" sz="500" b="1" dirty="0"/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4894066" y="3740451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6</a:t>
                </a:r>
                <a:endParaRPr lang="es-PE" sz="500" b="1" dirty="0"/>
              </a:p>
            </p:txBody>
          </p:sp>
          <p:sp>
            <p:nvSpPr>
              <p:cNvPr id="26" name="Rectángulo 25"/>
              <p:cNvSpPr/>
              <p:nvPr/>
            </p:nvSpPr>
            <p:spPr>
              <a:xfrm>
                <a:off x="4211052" y="2866489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1</a:t>
                </a:r>
                <a:endParaRPr lang="es-PE" sz="500" b="1" dirty="0"/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4844115" y="2866489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2</a:t>
                </a:r>
                <a:endParaRPr lang="es-PE" sz="500" b="1" dirty="0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5543190" y="3744097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7</a:t>
                </a:r>
                <a:endParaRPr lang="es-PE" sz="500" b="1" dirty="0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4215358" y="3736258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5</a:t>
                </a:r>
                <a:endParaRPr lang="es-PE" sz="500" b="1" dirty="0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6185146" y="2877697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PE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4</a:t>
                </a:r>
                <a:endParaRPr lang="es-PE" sz="500" b="1" dirty="0"/>
              </a:p>
            </p:txBody>
          </p:sp>
          <p:sp>
            <p:nvSpPr>
              <p:cNvPr id="94" name="Rectángulo redondeado 93"/>
              <p:cNvSpPr/>
              <p:nvPr/>
            </p:nvSpPr>
            <p:spPr>
              <a:xfrm>
                <a:off x="4066181" y="2339091"/>
                <a:ext cx="2749487" cy="1857566"/>
              </a:xfrm>
              <a:prstGeom prst="roundRect">
                <a:avLst>
                  <a:gd name="adj" fmla="val 8849"/>
                </a:avLst>
              </a:prstGeom>
              <a:noFill/>
              <a:ln w="952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333"/>
              </a:p>
            </p:txBody>
          </p:sp>
          <p:sp>
            <p:nvSpPr>
              <p:cNvPr id="109" name="Rectángulo 108"/>
              <p:cNvSpPr/>
              <p:nvPr/>
            </p:nvSpPr>
            <p:spPr>
              <a:xfrm>
                <a:off x="4241641" y="3024635"/>
                <a:ext cx="437614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327,375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30 cheques</a:t>
                </a:r>
                <a:endParaRPr lang="es-PE" sz="500" b="1" dirty="0"/>
              </a:p>
            </p:txBody>
          </p:sp>
          <p:sp>
            <p:nvSpPr>
              <p:cNvPr id="110" name="Rectángulo 109"/>
              <p:cNvSpPr/>
              <p:nvPr/>
            </p:nvSpPr>
            <p:spPr>
              <a:xfrm>
                <a:off x="4885131" y="3022212"/>
                <a:ext cx="437614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188,625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26 cheques</a:t>
                </a:r>
                <a:endParaRPr lang="es-PE" sz="500" b="1" dirty="0"/>
              </a:p>
            </p:txBody>
          </p:sp>
          <p:sp>
            <p:nvSpPr>
              <p:cNvPr id="111" name="Rectángulo 110"/>
              <p:cNvSpPr/>
              <p:nvPr/>
            </p:nvSpPr>
            <p:spPr>
              <a:xfrm>
                <a:off x="5558583" y="3025443"/>
                <a:ext cx="437614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106,935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17 cheques</a:t>
                </a:r>
                <a:endParaRPr lang="es-PE" sz="500" b="1" dirty="0"/>
              </a:p>
            </p:txBody>
          </p:sp>
          <p:sp>
            <p:nvSpPr>
              <p:cNvPr id="112" name="Rectángulo 111"/>
              <p:cNvSpPr/>
              <p:nvPr/>
            </p:nvSpPr>
            <p:spPr>
              <a:xfrm>
                <a:off x="6247906" y="3029541"/>
                <a:ext cx="40298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45,041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10 cheques</a:t>
                </a:r>
                <a:endParaRPr lang="es-PE" sz="500" b="1" dirty="0"/>
              </a:p>
            </p:txBody>
          </p:sp>
          <p:sp>
            <p:nvSpPr>
              <p:cNvPr id="113" name="Rectángulo 112"/>
              <p:cNvSpPr/>
              <p:nvPr/>
            </p:nvSpPr>
            <p:spPr>
              <a:xfrm>
                <a:off x="4285596" y="3878453"/>
                <a:ext cx="40298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25,236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4 cheques</a:t>
                </a:r>
                <a:endParaRPr lang="es-PE" sz="500" b="1" dirty="0"/>
              </a:p>
            </p:txBody>
          </p:sp>
          <p:sp>
            <p:nvSpPr>
              <p:cNvPr id="114" name="Rectángulo 113"/>
              <p:cNvSpPr/>
              <p:nvPr/>
            </p:nvSpPr>
            <p:spPr>
              <a:xfrm>
                <a:off x="4969803" y="3873358"/>
                <a:ext cx="40298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11,500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3 cheques</a:t>
                </a:r>
                <a:endParaRPr lang="es-PE" sz="500" b="1" dirty="0"/>
              </a:p>
            </p:txBody>
          </p:sp>
          <p:sp>
            <p:nvSpPr>
              <p:cNvPr id="115" name="Rectángulo 114"/>
              <p:cNvSpPr/>
              <p:nvPr/>
            </p:nvSpPr>
            <p:spPr>
              <a:xfrm>
                <a:off x="5619849" y="3879261"/>
                <a:ext cx="368364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3,000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1 cheque</a:t>
                </a:r>
                <a:endParaRPr lang="es-PE" sz="500" b="1" dirty="0"/>
              </a:p>
            </p:txBody>
          </p:sp>
          <p:sp>
            <p:nvSpPr>
              <p:cNvPr id="116" name="Rectángulo 115"/>
              <p:cNvSpPr/>
              <p:nvPr/>
            </p:nvSpPr>
            <p:spPr>
              <a:xfrm>
                <a:off x="6274547" y="3883359"/>
                <a:ext cx="40298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20,000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1 cheque</a:t>
                </a:r>
                <a:endParaRPr lang="es-PE" sz="500" b="1" dirty="0"/>
              </a:p>
            </p:txBody>
          </p:sp>
          <p:sp>
            <p:nvSpPr>
              <p:cNvPr id="118" name="Rectángulo 117"/>
              <p:cNvSpPr/>
              <p:nvPr/>
            </p:nvSpPr>
            <p:spPr>
              <a:xfrm>
                <a:off x="6210210" y="3744097"/>
                <a:ext cx="521682" cy="203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 8</a:t>
                </a:r>
                <a:endParaRPr lang="es-PE" sz="500" b="1" dirty="0"/>
              </a:p>
            </p:txBody>
          </p:sp>
          <p:pic>
            <p:nvPicPr>
              <p:cNvPr id="135" name="Imagen 1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6503" y="2444585"/>
                <a:ext cx="446615" cy="446615"/>
              </a:xfrm>
              <a:prstGeom prst="rect">
                <a:avLst/>
              </a:prstGeom>
            </p:spPr>
          </p:pic>
          <p:sp>
            <p:nvSpPr>
              <p:cNvPr id="137" name="Rectángulo 136"/>
              <p:cNvSpPr/>
              <p:nvPr/>
            </p:nvSpPr>
            <p:spPr>
              <a:xfrm>
                <a:off x="4570191" y="2187791"/>
                <a:ext cx="1676413" cy="107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83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Principales beneficiarios de cobro de cheques</a:t>
                </a:r>
                <a:endParaRPr lang="es-PE" sz="583" b="1" dirty="0"/>
              </a:p>
            </p:txBody>
          </p:sp>
          <p:pic>
            <p:nvPicPr>
              <p:cNvPr id="138" name="Imagen 13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0404" y="2443652"/>
                <a:ext cx="446615" cy="446615"/>
              </a:xfrm>
              <a:prstGeom prst="rect">
                <a:avLst/>
              </a:prstGeom>
            </p:spPr>
          </p:pic>
          <p:pic>
            <p:nvPicPr>
              <p:cNvPr id="139" name="Imagen 13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4491" y="2440363"/>
                <a:ext cx="446615" cy="446615"/>
              </a:xfrm>
              <a:prstGeom prst="rect">
                <a:avLst/>
              </a:prstGeom>
            </p:spPr>
          </p:pic>
          <p:pic>
            <p:nvPicPr>
              <p:cNvPr id="140" name="Imagen 13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8392" y="2439430"/>
                <a:ext cx="446615" cy="446615"/>
              </a:xfrm>
              <a:prstGeom prst="rect">
                <a:avLst/>
              </a:prstGeom>
            </p:spPr>
          </p:pic>
          <p:pic>
            <p:nvPicPr>
              <p:cNvPr id="141" name="Imagen 14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2939" y="3321524"/>
                <a:ext cx="446615" cy="446615"/>
              </a:xfrm>
              <a:prstGeom prst="rect">
                <a:avLst/>
              </a:prstGeom>
            </p:spPr>
          </p:pic>
          <p:pic>
            <p:nvPicPr>
              <p:cNvPr id="142" name="Imagen 14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6840" y="3320591"/>
                <a:ext cx="446615" cy="446615"/>
              </a:xfrm>
              <a:prstGeom prst="rect">
                <a:avLst/>
              </a:prstGeom>
            </p:spPr>
          </p:pic>
          <p:pic>
            <p:nvPicPr>
              <p:cNvPr id="143" name="Imagen 1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0927" y="3317302"/>
                <a:ext cx="446615" cy="446615"/>
              </a:xfrm>
              <a:prstGeom prst="rect">
                <a:avLst/>
              </a:prstGeom>
            </p:spPr>
          </p:pic>
          <p:pic>
            <p:nvPicPr>
              <p:cNvPr id="144" name="Imagen 14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4828" y="3316369"/>
                <a:ext cx="446615" cy="446615"/>
              </a:xfrm>
              <a:prstGeom prst="rect">
                <a:avLst/>
              </a:prstGeom>
            </p:spPr>
          </p:pic>
        </p:grpSp>
      </p:grpSp>
      <p:grpSp>
        <p:nvGrpSpPr>
          <p:cNvPr id="211" name="Grupo 210"/>
          <p:cNvGrpSpPr/>
          <p:nvPr/>
        </p:nvGrpSpPr>
        <p:grpSpPr>
          <a:xfrm>
            <a:off x="2791535" y="3790781"/>
            <a:ext cx="1870986" cy="916836"/>
            <a:chOff x="3349842" y="4548934"/>
            <a:chExt cx="2245183" cy="1100202"/>
          </a:xfrm>
        </p:grpSpPr>
        <p:sp>
          <p:nvSpPr>
            <p:cNvPr id="32" name="Rectángulo 31"/>
            <p:cNvSpPr/>
            <p:nvPr/>
          </p:nvSpPr>
          <p:spPr>
            <a:xfrm>
              <a:off x="5073343" y="5446004"/>
              <a:ext cx="521682" cy="203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Persona 9</a:t>
              </a:r>
              <a:endParaRPr lang="es-PE" sz="500" b="1" dirty="0"/>
            </a:p>
          </p:txBody>
        </p:sp>
        <p:grpSp>
          <p:nvGrpSpPr>
            <p:cNvPr id="208" name="Grupo 207"/>
            <p:cNvGrpSpPr/>
            <p:nvPr/>
          </p:nvGrpSpPr>
          <p:grpSpPr>
            <a:xfrm>
              <a:off x="3349842" y="4548934"/>
              <a:ext cx="2200484" cy="922508"/>
              <a:chOff x="3349842" y="4548934"/>
              <a:chExt cx="2200484" cy="922508"/>
            </a:xfrm>
          </p:grpSpPr>
          <p:cxnSp>
            <p:nvCxnSpPr>
              <p:cNvPr id="92" name="Conector angular 91"/>
              <p:cNvCxnSpPr>
                <a:stCxn id="41" idx="3"/>
              </p:cNvCxnSpPr>
              <p:nvPr/>
            </p:nvCxnSpPr>
            <p:spPr>
              <a:xfrm>
                <a:off x="3349842" y="4548934"/>
                <a:ext cx="1738498" cy="714253"/>
              </a:xfrm>
              <a:prstGeom prst="bentConnector3">
                <a:avLst>
                  <a:gd name="adj1" fmla="val 11124"/>
                </a:avLst>
              </a:prstGeom>
              <a:ln w="9525"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93" name="Rectángulo 92"/>
              <p:cNvSpPr/>
              <p:nvPr/>
            </p:nvSpPr>
            <p:spPr>
              <a:xfrm>
                <a:off x="4130493" y="5190646"/>
                <a:ext cx="437614" cy="184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Tranferencia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USD 50,000</a:t>
                </a:r>
                <a:endParaRPr lang="es-PE" sz="500" b="1" dirty="0"/>
              </a:p>
            </p:txBody>
          </p:sp>
          <p:pic>
            <p:nvPicPr>
              <p:cNvPr id="145" name="Imagen 1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3711" y="5024827"/>
                <a:ext cx="446615" cy="446615"/>
              </a:xfrm>
              <a:prstGeom prst="rect">
                <a:avLst/>
              </a:prstGeom>
            </p:spPr>
          </p:pic>
        </p:grpSp>
      </p:grpSp>
      <p:grpSp>
        <p:nvGrpSpPr>
          <p:cNvPr id="209" name="Grupo 208"/>
          <p:cNvGrpSpPr/>
          <p:nvPr/>
        </p:nvGrpSpPr>
        <p:grpSpPr>
          <a:xfrm>
            <a:off x="4138189" y="3492443"/>
            <a:ext cx="590701" cy="694913"/>
            <a:chOff x="4965823" y="4190931"/>
            <a:chExt cx="708841" cy="833896"/>
          </a:xfrm>
        </p:grpSpPr>
        <p:cxnSp>
          <p:nvCxnSpPr>
            <p:cNvPr id="182" name="Conector recto de flecha 181"/>
            <p:cNvCxnSpPr/>
            <p:nvPr/>
          </p:nvCxnSpPr>
          <p:spPr>
            <a:xfrm>
              <a:off x="5324815" y="4190931"/>
              <a:ext cx="0" cy="833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ángulo 185"/>
            <p:cNvSpPr/>
            <p:nvPr/>
          </p:nvSpPr>
          <p:spPr>
            <a:xfrm>
              <a:off x="4965823" y="4498382"/>
              <a:ext cx="70884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5000" tIns="0" rIns="25000" bIns="0">
              <a:spAutoFit/>
            </a:bodyPr>
            <a:lstStyle/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Depósitos en efectivo</a:t>
              </a:r>
            </a:p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S/ 450,000</a:t>
              </a:r>
              <a:endParaRPr lang="es-PE" sz="500" b="1" dirty="0"/>
            </a:p>
          </p:txBody>
        </p:sp>
      </p:grpSp>
      <p:grpSp>
        <p:nvGrpSpPr>
          <p:cNvPr id="213" name="Grupo 212"/>
          <p:cNvGrpSpPr/>
          <p:nvPr/>
        </p:nvGrpSpPr>
        <p:grpSpPr>
          <a:xfrm>
            <a:off x="5679723" y="1560390"/>
            <a:ext cx="4090507" cy="3258616"/>
            <a:chOff x="6815668" y="1872468"/>
            <a:chExt cx="4908608" cy="3910339"/>
          </a:xfrm>
        </p:grpSpPr>
        <p:grpSp>
          <p:nvGrpSpPr>
            <p:cNvPr id="212" name="Grupo 211"/>
            <p:cNvGrpSpPr/>
            <p:nvPr/>
          </p:nvGrpSpPr>
          <p:grpSpPr>
            <a:xfrm>
              <a:off x="6815668" y="2062970"/>
              <a:ext cx="4908608" cy="3719837"/>
              <a:chOff x="6815668" y="2062970"/>
              <a:chExt cx="4908608" cy="3719837"/>
            </a:xfrm>
          </p:grpSpPr>
          <p:cxnSp>
            <p:nvCxnSpPr>
              <p:cNvPr id="121" name="Conector recto de flecha 120"/>
              <p:cNvCxnSpPr/>
              <p:nvPr/>
            </p:nvCxnSpPr>
            <p:spPr>
              <a:xfrm>
                <a:off x="6815668" y="3352167"/>
                <a:ext cx="121336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Grupo 148"/>
              <p:cNvGrpSpPr/>
              <p:nvPr/>
            </p:nvGrpSpPr>
            <p:grpSpPr>
              <a:xfrm>
                <a:off x="8255092" y="2180322"/>
                <a:ext cx="799920" cy="645731"/>
                <a:chOff x="6361679" y="1554986"/>
                <a:chExt cx="799920" cy="645731"/>
              </a:xfrm>
            </p:grpSpPr>
            <p:pic>
              <p:nvPicPr>
                <p:cNvPr id="150" name="Imagen 149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61679" y="1554986"/>
                  <a:ext cx="783215" cy="501097"/>
                </a:xfrm>
                <a:prstGeom prst="rect">
                  <a:avLst/>
                </a:prstGeom>
              </p:spPr>
            </p:pic>
            <p:sp>
              <p:nvSpPr>
                <p:cNvPr id="151" name="Rectángulo 150"/>
                <p:cNvSpPr/>
                <p:nvPr/>
              </p:nvSpPr>
              <p:spPr>
                <a:xfrm>
                  <a:off x="6451403" y="1997585"/>
                  <a:ext cx="710196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Nissan Qashqai</a:t>
                  </a:r>
                </a:p>
              </p:txBody>
            </p:sp>
          </p:grpSp>
          <p:pic>
            <p:nvPicPr>
              <p:cNvPr id="152" name="Imagen 15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6468" y="2310987"/>
                <a:ext cx="419709" cy="3147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53" name="Rectángulo 152"/>
              <p:cNvSpPr/>
              <p:nvPr/>
            </p:nvSpPr>
            <p:spPr>
              <a:xfrm>
                <a:off x="9456365" y="2677977"/>
                <a:ext cx="295266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Terreno</a:t>
                </a:r>
              </a:p>
            </p:txBody>
          </p:sp>
          <p:grpSp>
            <p:nvGrpSpPr>
              <p:cNvPr id="154" name="Grupo 153"/>
              <p:cNvGrpSpPr/>
              <p:nvPr/>
            </p:nvGrpSpPr>
            <p:grpSpPr>
              <a:xfrm>
                <a:off x="8309624" y="2997616"/>
                <a:ext cx="788750" cy="657107"/>
                <a:chOff x="6131031" y="2185225"/>
                <a:chExt cx="788750" cy="657107"/>
              </a:xfrm>
            </p:grpSpPr>
            <p:pic>
              <p:nvPicPr>
                <p:cNvPr id="155" name="Imagen 154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t="17121" b="17121"/>
                <a:stretch/>
              </p:blipFill>
              <p:spPr>
                <a:xfrm>
                  <a:off x="6131031" y="2185225"/>
                  <a:ext cx="780577" cy="513288"/>
                </a:xfrm>
                <a:prstGeom prst="rect">
                  <a:avLst/>
                </a:prstGeom>
              </p:spPr>
            </p:pic>
            <p:sp>
              <p:nvSpPr>
                <p:cNvPr id="156" name="Rectángulo 155"/>
                <p:cNvSpPr/>
                <p:nvPr/>
              </p:nvSpPr>
              <p:spPr>
                <a:xfrm>
                  <a:off x="6223052" y="2639200"/>
                  <a:ext cx="696729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Hyundai Accent</a:t>
                  </a:r>
                </a:p>
              </p:txBody>
            </p:sp>
          </p:grpSp>
          <p:pic>
            <p:nvPicPr>
              <p:cNvPr id="157" name="Imagen 15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07755" y="2213170"/>
                <a:ext cx="412600" cy="412599"/>
              </a:xfrm>
              <a:prstGeom prst="rect">
                <a:avLst/>
              </a:prstGeom>
            </p:spPr>
          </p:pic>
          <p:pic>
            <p:nvPicPr>
              <p:cNvPr id="158" name="Imagen 15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24535" y="2218023"/>
                <a:ext cx="412600" cy="412599"/>
              </a:xfrm>
              <a:prstGeom prst="rect">
                <a:avLst/>
              </a:prstGeom>
            </p:spPr>
          </p:pic>
          <p:sp>
            <p:nvSpPr>
              <p:cNvPr id="159" name="Rectángulo 158"/>
              <p:cNvSpPr/>
              <p:nvPr/>
            </p:nvSpPr>
            <p:spPr>
              <a:xfrm>
                <a:off x="10172170" y="2671750"/>
                <a:ext cx="483780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Departamento</a:t>
                </a: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10924535" y="2674929"/>
                <a:ext cx="483780" cy="9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Departamento</a:t>
                </a:r>
              </a:p>
            </p:txBody>
          </p:sp>
          <p:grpSp>
            <p:nvGrpSpPr>
              <p:cNvPr id="161" name="Grupo 160"/>
              <p:cNvGrpSpPr/>
              <p:nvPr/>
            </p:nvGrpSpPr>
            <p:grpSpPr>
              <a:xfrm>
                <a:off x="9465441" y="2991346"/>
                <a:ext cx="803562" cy="663377"/>
                <a:chOff x="7071503" y="2176544"/>
                <a:chExt cx="803562" cy="663377"/>
              </a:xfrm>
            </p:grpSpPr>
            <p:pic>
              <p:nvPicPr>
                <p:cNvPr id="162" name="Imagen 161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71503" y="2176544"/>
                  <a:ext cx="784936" cy="518619"/>
                </a:xfrm>
                <a:prstGeom prst="rect">
                  <a:avLst/>
                </a:prstGeom>
              </p:spPr>
            </p:pic>
            <p:sp>
              <p:nvSpPr>
                <p:cNvPr id="163" name="Rectángulo 162"/>
                <p:cNvSpPr/>
                <p:nvPr/>
              </p:nvSpPr>
              <p:spPr>
                <a:xfrm>
                  <a:off x="7170641" y="2636789"/>
                  <a:ext cx="704424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Chevrolet Cruze</a:t>
                  </a:r>
                </a:p>
              </p:txBody>
            </p:sp>
          </p:grpSp>
          <p:grpSp>
            <p:nvGrpSpPr>
              <p:cNvPr id="164" name="Grupo 163"/>
              <p:cNvGrpSpPr/>
              <p:nvPr/>
            </p:nvGrpSpPr>
            <p:grpSpPr>
              <a:xfrm>
                <a:off x="10543753" y="3004812"/>
                <a:ext cx="952570" cy="656865"/>
                <a:chOff x="8199188" y="2172721"/>
                <a:chExt cx="952570" cy="656865"/>
              </a:xfrm>
            </p:grpSpPr>
            <p:pic>
              <p:nvPicPr>
                <p:cNvPr id="165" name="Imagen 164"/>
                <p:cNvPicPr>
                  <a:picLocks noChangeAspect="1"/>
                </p:cNvPicPr>
                <p:nvPr/>
              </p:nvPicPr>
              <p:blipFill rotWithShape="1">
                <a:blip r:embed="rId14"/>
                <a:srcRect b="13885"/>
                <a:stretch/>
              </p:blipFill>
              <p:spPr>
                <a:xfrm>
                  <a:off x="8258836" y="2172721"/>
                  <a:ext cx="843034" cy="453733"/>
                </a:xfrm>
                <a:prstGeom prst="rect">
                  <a:avLst/>
                </a:prstGeom>
              </p:spPr>
            </p:pic>
            <p:sp>
              <p:nvSpPr>
                <p:cNvPr id="166" name="Rectángulo 165"/>
                <p:cNvSpPr/>
                <p:nvPr/>
              </p:nvSpPr>
              <p:spPr>
                <a:xfrm>
                  <a:off x="8199188" y="2626454"/>
                  <a:ext cx="952570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Hyundai Grand Santa Fe</a:t>
                  </a:r>
                </a:p>
              </p:txBody>
            </p:sp>
          </p:grpSp>
          <p:grpSp>
            <p:nvGrpSpPr>
              <p:cNvPr id="167" name="Grupo 166"/>
              <p:cNvGrpSpPr/>
              <p:nvPr/>
            </p:nvGrpSpPr>
            <p:grpSpPr>
              <a:xfrm>
                <a:off x="8925637" y="3939360"/>
                <a:ext cx="816318" cy="713271"/>
                <a:chOff x="6187859" y="3077695"/>
                <a:chExt cx="816318" cy="713271"/>
              </a:xfrm>
            </p:grpSpPr>
            <p:pic>
              <p:nvPicPr>
                <p:cNvPr id="168" name="Imagen 167"/>
                <p:cNvPicPr>
                  <a:picLocks noChangeAspect="1"/>
                </p:cNvPicPr>
                <p:nvPr/>
              </p:nvPicPr>
              <p:blipFill rotWithShape="1">
                <a:blip r:embed="rId15"/>
                <a:srcRect t="7429" b="7429"/>
                <a:stretch/>
              </p:blipFill>
              <p:spPr>
                <a:xfrm>
                  <a:off x="6187859" y="3077695"/>
                  <a:ext cx="816318" cy="521277"/>
                </a:xfrm>
                <a:prstGeom prst="rect">
                  <a:avLst/>
                </a:prstGeom>
              </p:spPr>
            </p:pic>
            <p:sp>
              <p:nvSpPr>
                <p:cNvPr id="169" name="Rectángulo 168"/>
                <p:cNvSpPr/>
                <p:nvPr/>
              </p:nvSpPr>
              <p:spPr>
                <a:xfrm>
                  <a:off x="6311501" y="3587834"/>
                  <a:ext cx="667876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nl-NL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Jeep Cherokee</a:t>
                  </a:r>
                </a:p>
              </p:txBody>
            </p:sp>
          </p:grpSp>
          <p:grpSp>
            <p:nvGrpSpPr>
              <p:cNvPr id="170" name="Grupo 169"/>
              <p:cNvGrpSpPr/>
              <p:nvPr/>
            </p:nvGrpSpPr>
            <p:grpSpPr>
              <a:xfrm>
                <a:off x="9962671" y="3889722"/>
                <a:ext cx="1170109" cy="756579"/>
                <a:chOff x="1356286" y="4301777"/>
                <a:chExt cx="1170109" cy="756579"/>
              </a:xfrm>
            </p:grpSpPr>
            <p:sp>
              <p:nvSpPr>
                <p:cNvPr id="171" name="Rectángulo 170"/>
                <p:cNvSpPr/>
                <p:nvPr/>
              </p:nvSpPr>
              <p:spPr>
                <a:xfrm>
                  <a:off x="1588722" y="4855224"/>
                  <a:ext cx="714043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Chevrolet Tahoe</a:t>
                  </a:r>
                </a:p>
              </p:txBody>
            </p:sp>
            <p:pic>
              <p:nvPicPr>
                <p:cNvPr id="172" name="Imagen 171"/>
                <p:cNvPicPr>
                  <a:picLocks noChangeAspect="1"/>
                </p:cNvPicPr>
                <p:nvPr/>
              </p:nvPicPr>
              <p:blipFill rotWithShape="1">
                <a:blip r:embed="rId16"/>
                <a:srcRect b="21373"/>
                <a:stretch/>
              </p:blipFill>
              <p:spPr>
                <a:xfrm>
                  <a:off x="1356286" y="4301777"/>
                  <a:ext cx="1170109" cy="605376"/>
                </a:xfrm>
                <a:prstGeom prst="rect">
                  <a:avLst/>
                </a:prstGeom>
              </p:spPr>
            </p:pic>
          </p:grpSp>
          <p:grpSp>
            <p:nvGrpSpPr>
              <p:cNvPr id="173" name="Grupo 172"/>
              <p:cNvGrpSpPr/>
              <p:nvPr/>
            </p:nvGrpSpPr>
            <p:grpSpPr>
              <a:xfrm>
                <a:off x="10222291" y="4929525"/>
                <a:ext cx="787423" cy="638567"/>
                <a:chOff x="8575326" y="3127548"/>
                <a:chExt cx="787423" cy="638567"/>
              </a:xfrm>
            </p:grpSpPr>
            <p:pic>
              <p:nvPicPr>
                <p:cNvPr id="174" name="Imagen 173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75326" y="3127548"/>
                  <a:ext cx="787423" cy="522897"/>
                </a:xfrm>
                <a:prstGeom prst="rect">
                  <a:avLst/>
                </a:prstGeom>
              </p:spPr>
            </p:pic>
            <p:sp>
              <p:nvSpPr>
                <p:cNvPr id="175" name="Rectángulo 174"/>
                <p:cNvSpPr/>
                <p:nvPr/>
              </p:nvSpPr>
              <p:spPr>
                <a:xfrm>
                  <a:off x="8657166" y="3562983"/>
                  <a:ext cx="700577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PE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Hyundai Elantra</a:t>
                  </a:r>
                </a:p>
              </p:txBody>
            </p:sp>
          </p:grpSp>
          <p:grpSp>
            <p:nvGrpSpPr>
              <p:cNvPr id="176" name="Grupo 175"/>
              <p:cNvGrpSpPr/>
              <p:nvPr/>
            </p:nvGrpSpPr>
            <p:grpSpPr>
              <a:xfrm>
                <a:off x="8894491" y="4897640"/>
                <a:ext cx="1003954" cy="715299"/>
                <a:chOff x="6715898" y="4085249"/>
                <a:chExt cx="1003954" cy="715299"/>
              </a:xfrm>
            </p:grpSpPr>
            <p:pic>
              <p:nvPicPr>
                <p:cNvPr id="177" name="Imagen 176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15898" y="4085249"/>
                  <a:ext cx="1003954" cy="514850"/>
                </a:xfrm>
                <a:prstGeom prst="rect">
                  <a:avLst/>
                </a:prstGeom>
              </p:spPr>
            </p:pic>
            <p:sp>
              <p:nvSpPr>
                <p:cNvPr id="178" name="Rectángulo 177"/>
                <p:cNvSpPr/>
                <p:nvPr/>
              </p:nvSpPr>
              <p:spPr>
                <a:xfrm>
                  <a:off x="6992981" y="4597416"/>
                  <a:ext cx="589008" cy="2031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500" b="1" dirty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Hyundai H-1</a:t>
                  </a:r>
                </a:p>
              </p:txBody>
            </p:sp>
          </p:grpSp>
          <p:sp>
            <p:nvSpPr>
              <p:cNvPr id="179" name="Rectángulo redondeado 178"/>
              <p:cNvSpPr/>
              <p:nvPr/>
            </p:nvSpPr>
            <p:spPr>
              <a:xfrm>
                <a:off x="8029037" y="2062970"/>
                <a:ext cx="3695239" cy="3719837"/>
              </a:xfrm>
              <a:prstGeom prst="roundRect">
                <a:avLst>
                  <a:gd name="adj" fmla="val 5050"/>
                </a:avLst>
              </a:pr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PE" sz="1250"/>
              </a:p>
            </p:txBody>
          </p:sp>
          <p:sp>
            <p:nvSpPr>
              <p:cNvPr id="188" name="Rectángulo 187"/>
              <p:cNvSpPr/>
              <p:nvPr/>
            </p:nvSpPr>
            <p:spPr>
              <a:xfrm>
                <a:off x="7181795" y="3218848"/>
                <a:ext cx="437614" cy="276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25000" tIns="0" rIns="25000" bIns="0">
                <a:spAutoFit/>
              </a:bodyPr>
              <a:lstStyle/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Compra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activos</a:t>
                </a:r>
              </a:p>
              <a:p>
                <a:pPr algn="ctr"/>
                <a:r>
                  <a:rPr lang="it-IT" sz="5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USD 795,000</a:t>
                </a:r>
                <a:endParaRPr lang="es-PE" sz="500" b="1" dirty="0"/>
              </a:p>
            </p:txBody>
          </p:sp>
        </p:grpSp>
        <p:sp>
          <p:nvSpPr>
            <p:cNvPr id="189" name="Rectángulo 188"/>
            <p:cNvSpPr/>
            <p:nvPr/>
          </p:nvSpPr>
          <p:spPr>
            <a:xfrm>
              <a:off x="9297667" y="1872468"/>
              <a:ext cx="1120492" cy="1076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5000" tIns="0" rIns="25000" bIns="0">
              <a:spAutoFit/>
            </a:bodyPr>
            <a:lstStyle/>
            <a:p>
              <a:pPr algn="ctr"/>
              <a:r>
                <a:rPr lang="it-IT" sz="583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Principales activos adquiridos</a:t>
              </a:r>
              <a:endParaRPr lang="es-PE" sz="583" b="1" dirty="0"/>
            </a:p>
          </p:txBody>
        </p:sp>
      </p:grpSp>
      <p:grpSp>
        <p:nvGrpSpPr>
          <p:cNvPr id="210" name="Grupo 209"/>
          <p:cNvGrpSpPr/>
          <p:nvPr/>
        </p:nvGrpSpPr>
        <p:grpSpPr>
          <a:xfrm>
            <a:off x="4826711" y="3496096"/>
            <a:ext cx="590701" cy="1206909"/>
            <a:chOff x="5792048" y="4195314"/>
            <a:chExt cx="708841" cy="1448290"/>
          </a:xfrm>
        </p:grpSpPr>
        <p:sp>
          <p:nvSpPr>
            <p:cNvPr id="191" name="Rectángulo 190"/>
            <p:cNvSpPr/>
            <p:nvPr/>
          </p:nvSpPr>
          <p:spPr>
            <a:xfrm>
              <a:off x="5870610" y="5440472"/>
              <a:ext cx="556307" cy="203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Persona 10</a:t>
              </a:r>
              <a:endParaRPr lang="es-PE" sz="500" b="1" dirty="0"/>
            </a:p>
          </p:txBody>
        </p:sp>
        <p:pic>
          <p:nvPicPr>
            <p:cNvPr id="192" name="Imagen 19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18292" y="5019295"/>
              <a:ext cx="446615" cy="446615"/>
            </a:xfrm>
            <a:prstGeom prst="rect">
              <a:avLst/>
            </a:prstGeom>
          </p:spPr>
        </p:pic>
        <p:cxnSp>
          <p:nvCxnSpPr>
            <p:cNvPr id="193" name="Conector recto de flecha 192"/>
            <p:cNvCxnSpPr/>
            <p:nvPr/>
          </p:nvCxnSpPr>
          <p:spPr>
            <a:xfrm>
              <a:off x="6151040" y="4195314"/>
              <a:ext cx="0" cy="833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ángulo 193"/>
            <p:cNvSpPr/>
            <p:nvPr/>
          </p:nvSpPr>
          <p:spPr>
            <a:xfrm>
              <a:off x="5792048" y="4502765"/>
              <a:ext cx="708841" cy="184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25000" tIns="0" rIns="25000" bIns="0">
              <a:spAutoFit/>
            </a:bodyPr>
            <a:lstStyle/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Depósitos en efectivo</a:t>
              </a:r>
            </a:p>
            <a:p>
              <a:pPr algn="ctr"/>
              <a:r>
                <a:rPr lang="it-IT" sz="500" b="1" dirty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S/ 1,050,000</a:t>
              </a:r>
              <a:endParaRPr lang="es-PE" sz="500" b="1" dirty="0"/>
            </a:p>
          </p:txBody>
        </p:sp>
      </p:grpSp>
      <p:pic>
        <p:nvPicPr>
          <p:cNvPr id="195" name="Imagen 194" descr="Recorte de pantalla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6" y="1619503"/>
            <a:ext cx="348425" cy="354000"/>
          </a:xfrm>
          <a:prstGeom prst="rect">
            <a:avLst/>
          </a:prstGeom>
        </p:spPr>
      </p:pic>
      <p:sp>
        <p:nvSpPr>
          <p:cNvPr id="196" name="CuadroTexto 195"/>
          <p:cNvSpPr txBox="1"/>
          <p:nvPr/>
        </p:nvSpPr>
        <p:spPr>
          <a:xfrm>
            <a:off x="1477328" y="1612845"/>
            <a:ext cx="696736" cy="553998"/>
          </a:xfrm>
          <a:prstGeom prst="rect">
            <a:avLst/>
          </a:prstGeom>
          <a:solidFill>
            <a:srgbClr val="F7EDE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pic>
        <p:nvPicPr>
          <p:cNvPr id="197" name="Imagen 196" descr="Recorte de pantalla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08" y="1101028"/>
            <a:ext cx="356833" cy="354000"/>
          </a:xfrm>
          <a:prstGeom prst="rect">
            <a:avLst/>
          </a:prstGeom>
        </p:spPr>
      </p:pic>
      <p:sp>
        <p:nvSpPr>
          <p:cNvPr id="198" name="CuadroTexto 197"/>
          <p:cNvSpPr txBox="1"/>
          <p:nvPr/>
        </p:nvSpPr>
        <p:spPr>
          <a:xfrm>
            <a:off x="7977397" y="1096178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</a:t>
            </a:r>
          </a:p>
        </p:txBody>
      </p:sp>
      <p:sp>
        <p:nvSpPr>
          <p:cNvPr id="199" name="CuadroTexto 198"/>
          <p:cNvSpPr txBox="1"/>
          <p:nvPr/>
        </p:nvSpPr>
        <p:spPr>
          <a:xfrm>
            <a:off x="1069479" y="2086968"/>
            <a:ext cx="6459055" cy="2143536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0806" lvl="1" algn="just" eaLnBrk="0" fontAlgn="base" hangingPunct="0">
              <a:spcAft>
                <a:spcPct val="0"/>
              </a:spcAft>
            </a:pPr>
            <a:r>
              <a:rPr lang="es-PE" sz="1333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creada con un patrimonio muy bajo y que recibe transferencias del exterior justificadas en exportaciones realizadas por importes significativos. </a:t>
            </a:r>
            <a:endParaRPr lang="es-PE" sz="13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no registran en Sunat trabajadores y/o prestadores de servicio. 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que transfieren fondos desde el exterior que registran investigaciones por delitos precedentes (DP). 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fondos que recibe una PJ son inmediatamente retirados en efectivo o mediante cheques.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beneficiarios de los cheques girados por la PJ realizan inmediatamente depósitos en efectivo en cuentas de terceros.</a:t>
            </a:r>
          </a:p>
        </p:txBody>
      </p:sp>
      <p:sp>
        <p:nvSpPr>
          <p:cNvPr id="200" name="CuadroTexto 199"/>
          <p:cNvSpPr txBox="1"/>
          <p:nvPr/>
        </p:nvSpPr>
        <p:spPr>
          <a:xfrm>
            <a:off x="3478305" y="1704619"/>
            <a:ext cx="5696457" cy="1528175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0806" lvl="1" algn="just" eaLnBrk="0" fontAlgn="base" hangingPunct="0">
              <a:spcAft>
                <a:spcPct val="0"/>
              </a:spcAft>
            </a:pPr>
            <a:r>
              <a:rPr lang="es-PE" sz="1333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Adquisición de activos en efectivo mediante depósitos realizados de manera estructurada. 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Pagos por debajo del umbral realizados directamente en las cuentas de las empresas inmobiliarias.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 adquiridos de manera subvaluada y vendidos de manera sobrevalorada.</a:t>
            </a:r>
          </a:p>
        </p:txBody>
      </p:sp>
      <p:pic>
        <p:nvPicPr>
          <p:cNvPr id="146" name="Imagen 1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88301" y="83245"/>
            <a:ext cx="825640" cy="780261"/>
          </a:xfrm>
          <a:prstGeom prst="rect">
            <a:avLst/>
          </a:prstGeom>
        </p:spPr>
      </p:pic>
      <p:sp>
        <p:nvSpPr>
          <p:cNvPr id="147" name="CuadroTexto 146"/>
          <p:cNvSpPr txBox="1"/>
          <p:nvPr/>
        </p:nvSpPr>
        <p:spPr>
          <a:xfrm>
            <a:off x="107923" y="119914"/>
            <a:ext cx="662612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333" b="1" dirty="0">
                <a:solidFill>
                  <a:srgbClr val="08238B"/>
                </a:solidFill>
                <a:latin typeface="Arial Narrow" panose="020B0606020202030204" pitchFamily="34" charset="0"/>
              </a:rPr>
              <a:t>Gráfico de ruta del dinero</a:t>
            </a:r>
            <a:endParaRPr lang="es-ES" sz="2333" b="1" dirty="0">
              <a:solidFill>
                <a:srgbClr val="08238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687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8" grpId="0" animBg="1"/>
      <p:bldP spid="199" grpId="0" animBg="1"/>
      <p:bldP spid="199" grpId="1" animBg="1"/>
      <p:bldP spid="200" grpId="0" animBg="1"/>
      <p:bldP spid="20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1358" r="25868"/>
          <a:stretch/>
        </p:blipFill>
        <p:spPr>
          <a:xfrm>
            <a:off x="6752683" y="-317500"/>
            <a:ext cx="3407318" cy="57502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4652" y="4342362"/>
            <a:ext cx="54709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08238B"/>
                </a:solidFill>
                <a:latin typeface="Arial Narrow" panose="020B0606020202030204" pitchFamily="34" charset="0"/>
              </a:rPr>
              <a:t>Corrupción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834652" y="5006584"/>
            <a:ext cx="5224824" cy="1"/>
          </a:xfrm>
          <a:prstGeom prst="line">
            <a:avLst/>
          </a:prstGeom>
          <a:ln w="57150" cap="rnd" cmpd="sng">
            <a:solidFill>
              <a:srgbClr val="B0AC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52" y="162557"/>
            <a:ext cx="825640" cy="7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01401"/>
      </p:ext>
    </p:extLst>
  </p:cSld>
  <p:clrMapOvr>
    <a:masterClrMapping/>
  </p:clrMapOvr>
  <p:transition spd="slow">
    <p:randomBar/>
  </p:transition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adroTexto 58"/>
          <p:cNvSpPr txBox="1"/>
          <p:nvPr/>
        </p:nvSpPr>
        <p:spPr>
          <a:xfrm>
            <a:off x="159454" y="214527"/>
            <a:ext cx="8121989" cy="41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83" b="1" dirty="0">
                <a:solidFill>
                  <a:srgbClr val="08238B"/>
                </a:solidFill>
              </a:rPr>
              <a:t>Financiamiento de Carta Fianza presentada en proceso de contratación</a:t>
            </a:r>
          </a:p>
        </p:txBody>
      </p:sp>
      <p:sp>
        <p:nvSpPr>
          <p:cNvPr id="22" name="88 Rectángulo redondeado"/>
          <p:cNvSpPr/>
          <p:nvPr/>
        </p:nvSpPr>
        <p:spPr>
          <a:xfrm>
            <a:off x="65314" y="97194"/>
            <a:ext cx="10029372" cy="5556120"/>
          </a:xfrm>
          <a:prstGeom prst="roundRect">
            <a:avLst>
              <a:gd name="adj" fmla="val 5203"/>
            </a:avLst>
          </a:prstGeom>
          <a:noFill/>
          <a:ln w="28575">
            <a:solidFill>
              <a:srgbClr val="6790B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00" dirty="0"/>
          </a:p>
        </p:txBody>
      </p:sp>
      <p:sp>
        <p:nvSpPr>
          <p:cNvPr id="3" name="Rectángulo 2"/>
          <p:cNvSpPr/>
          <p:nvPr/>
        </p:nvSpPr>
        <p:spPr>
          <a:xfrm>
            <a:off x="3193344" y="1022462"/>
            <a:ext cx="425738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67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Contratación directa en estado de emergencia</a:t>
            </a:r>
            <a:endParaRPr lang="es-ES" sz="1667" dirty="0"/>
          </a:p>
        </p:txBody>
      </p:sp>
      <p:cxnSp>
        <p:nvCxnSpPr>
          <p:cNvPr id="82" name="Conector recto de flecha 81"/>
          <p:cNvCxnSpPr>
            <a:stCxn id="5" idx="3"/>
            <a:endCxn id="72" idx="1"/>
          </p:cNvCxnSpPr>
          <p:nvPr/>
        </p:nvCxnSpPr>
        <p:spPr>
          <a:xfrm flipV="1">
            <a:off x="2249488" y="4355920"/>
            <a:ext cx="1453831" cy="948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uadroTexto 85"/>
          <p:cNvSpPr txBox="1"/>
          <p:nvPr/>
        </p:nvSpPr>
        <p:spPr>
          <a:xfrm>
            <a:off x="2480824" y="4094393"/>
            <a:ext cx="951359" cy="5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/>
              <a:t>S/ 280,000</a:t>
            </a:r>
          </a:p>
          <a:p>
            <a:pPr algn="ctr"/>
            <a:endParaRPr lang="es-PE" sz="583" b="1" dirty="0"/>
          </a:p>
          <a:p>
            <a:pPr algn="ctr"/>
            <a:r>
              <a:rPr lang="es-PE" sz="1167" b="1" dirty="0"/>
              <a:t>07/04/2020</a:t>
            </a:r>
          </a:p>
        </p:txBody>
      </p:sp>
      <p:cxnSp>
        <p:nvCxnSpPr>
          <p:cNvPr id="87" name="Conector recto de flecha 86"/>
          <p:cNvCxnSpPr>
            <a:stCxn id="72" idx="3"/>
          </p:cNvCxnSpPr>
          <p:nvPr/>
        </p:nvCxnSpPr>
        <p:spPr>
          <a:xfrm>
            <a:off x="4375607" y="4355920"/>
            <a:ext cx="1258091" cy="241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4493359" y="4094392"/>
            <a:ext cx="951359" cy="5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/>
              <a:t>S/ 275,000</a:t>
            </a:r>
          </a:p>
          <a:p>
            <a:pPr algn="ctr"/>
            <a:endParaRPr lang="es-PE" sz="583" b="1" dirty="0"/>
          </a:p>
          <a:p>
            <a:pPr algn="ctr"/>
            <a:r>
              <a:rPr lang="es-PE" sz="1167" b="1" dirty="0"/>
              <a:t>07/04/2020</a:t>
            </a:r>
          </a:p>
        </p:txBody>
      </p:sp>
      <p:cxnSp>
        <p:nvCxnSpPr>
          <p:cNvPr id="93" name="Conector recto de flecha 92"/>
          <p:cNvCxnSpPr>
            <a:endCxn id="3086" idx="1"/>
          </p:cNvCxnSpPr>
          <p:nvPr/>
        </p:nvCxnSpPr>
        <p:spPr>
          <a:xfrm>
            <a:off x="6318116" y="4358336"/>
            <a:ext cx="1300343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uadroTexto 97"/>
          <p:cNvSpPr txBox="1"/>
          <p:nvPr/>
        </p:nvSpPr>
        <p:spPr>
          <a:xfrm>
            <a:off x="6371064" y="4109534"/>
            <a:ext cx="714770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67" b="1" dirty="0"/>
              <a:t>garantiza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505416" y="3873379"/>
            <a:ext cx="951359" cy="1581864"/>
            <a:chOff x="7450646" y="4224975"/>
            <a:chExt cx="1141631" cy="1898237"/>
          </a:xfrm>
        </p:grpSpPr>
        <p:pic>
          <p:nvPicPr>
            <p:cNvPr id="3086" name="Picture 14" descr="Resultado de imagen para carta fianz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9"/>
            <a:stretch/>
          </p:blipFill>
          <p:spPr bwMode="auto">
            <a:xfrm>
              <a:off x="7586298" y="4224975"/>
              <a:ext cx="870327" cy="116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CuadroTexto 98"/>
            <p:cNvSpPr txBox="1"/>
            <p:nvPr/>
          </p:nvSpPr>
          <p:spPr>
            <a:xfrm>
              <a:off x="7450646" y="5365850"/>
              <a:ext cx="1141631" cy="75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Carta Fianza</a:t>
              </a:r>
            </a:p>
            <a:p>
              <a:pPr algn="ctr"/>
              <a:r>
                <a:rPr lang="es-PE" sz="1167" b="1" dirty="0"/>
                <a:t>S/ 275,000</a:t>
              </a:r>
            </a:p>
            <a:p>
              <a:pPr algn="ctr"/>
              <a:r>
                <a:rPr lang="es-PE" sz="1167" b="1" dirty="0"/>
                <a:t>07/04/2020</a:t>
              </a:r>
            </a:p>
          </p:txBody>
        </p:sp>
      </p:grpSp>
      <p:cxnSp>
        <p:nvCxnSpPr>
          <p:cNvPr id="103" name="Conector recto de flecha 102"/>
          <p:cNvCxnSpPr>
            <a:stCxn id="3086" idx="3"/>
            <a:endCxn id="69" idx="1"/>
          </p:cNvCxnSpPr>
          <p:nvPr/>
        </p:nvCxnSpPr>
        <p:spPr>
          <a:xfrm>
            <a:off x="8343731" y="4358336"/>
            <a:ext cx="635835" cy="5363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ángulo redondeado 124"/>
          <p:cNvSpPr/>
          <p:nvPr/>
        </p:nvSpPr>
        <p:spPr>
          <a:xfrm>
            <a:off x="3422193" y="3473117"/>
            <a:ext cx="3655481" cy="1660348"/>
          </a:xfrm>
          <a:prstGeom prst="roundRect">
            <a:avLst>
              <a:gd name="adj" fmla="val 6245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55" name="CuadroTexto 54"/>
          <p:cNvSpPr txBox="1"/>
          <p:nvPr/>
        </p:nvSpPr>
        <p:spPr>
          <a:xfrm>
            <a:off x="4767272" y="3512222"/>
            <a:ext cx="965322" cy="361005"/>
          </a:xfrm>
          <a:prstGeom prst="roundRect">
            <a:avLst/>
          </a:prstGeom>
          <a:solidFill>
            <a:srgbClr val="FDEC13"/>
          </a:solidFill>
        </p:spPr>
        <p:txBody>
          <a:bodyPr wrap="square" lIns="0" tIns="60000" rIns="0" bIns="60000" rtlCol="0" anchor="ctr" anchorCtr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rgbClr val="4F81BD"/>
                </a:solidFill>
              </a:defRPr>
            </a:lvl1pPr>
          </a:lstStyle>
          <a:p>
            <a:r>
              <a:rPr lang="es-ES" sz="1333" dirty="0">
                <a:solidFill>
                  <a:schemeClr val="accent5">
                    <a:lumMod val="50000"/>
                  </a:schemeClr>
                </a:solidFill>
              </a:rPr>
              <a:t>Banco 1</a:t>
            </a: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73" y="195428"/>
            <a:ext cx="1501983" cy="39149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87660" y="2189968"/>
            <a:ext cx="1266258" cy="1283450"/>
            <a:chOff x="6806450" y="1814966"/>
            <a:chExt cx="1519510" cy="1540141"/>
          </a:xfrm>
        </p:grpSpPr>
        <p:sp>
          <p:nvSpPr>
            <p:cNvPr id="4" name="CuadroTexto 3"/>
            <p:cNvSpPr txBox="1"/>
            <p:nvPr/>
          </p:nvSpPr>
          <p:spPr>
            <a:xfrm>
              <a:off x="6806450" y="2813266"/>
              <a:ext cx="1519510" cy="54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“Proveedor favorito”</a:t>
              </a:r>
            </a:p>
          </p:txBody>
        </p:sp>
        <p:pic>
          <p:nvPicPr>
            <p:cNvPr id="60" name="Imagen 59" descr="Recorte de pantalla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r="21226" b="27083"/>
            <a:stretch/>
          </p:blipFill>
          <p:spPr>
            <a:xfrm>
              <a:off x="7023931" y="1814966"/>
              <a:ext cx="1073779" cy="1029713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3048647" y="1491082"/>
            <a:ext cx="1392884" cy="1285495"/>
            <a:chOff x="3299719" y="1661138"/>
            <a:chExt cx="1671461" cy="1542595"/>
          </a:xfrm>
        </p:grpSpPr>
        <p:pic>
          <p:nvPicPr>
            <p:cNvPr id="63" name="Picture 4" descr="http://1.bp.blogspot.com/-0-vBdB7-k6s/VdFhTgBTgbI/AAAAAAAAR5I/GnmffR0kQxg/s1600/mb-museociuda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283" y="1661138"/>
              <a:ext cx="1234108" cy="123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CuadroTexto 66"/>
            <p:cNvSpPr txBox="1"/>
            <p:nvPr/>
          </p:nvSpPr>
          <p:spPr>
            <a:xfrm>
              <a:off x="3299719" y="2877412"/>
              <a:ext cx="1671461" cy="32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Entidad del Estado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4851" y="3816034"/>
            <a:ext cx="2077918" cy="1315473"/>
            <a:chOff x="591709" y="3814968"/>
            <a:chExt cx="2493501" cy="1578568"/>
          </a:xfrm>
        </p:grpSpPr>
        <p:sp>
          <p:nvSpPr>
            <p:cNvPr id="90" name="Rectángulo redondeado 89"/>
            <p:cNvSpPr/>
            <p:nvPr/>
          </p:nvSpPr>
          <p:spPr>
            <a:xfrm>
              <a:off x="591709" y="3814968"/>
              <a:ext cx="2493501" cy="1529248"/>
            </a:xfrm>
            <a:prstGeom prst="roundRect">
              <a:avLst>
                <a:gd name="adj" fmla="val 6245"/>
              </a:avLst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1823302" y="4762108"/>
              <a:ext cx="1158386" cy="433206"/>
            </a:xfrm>
            <a:prstGeom prst="roundRect">
              <a:avLst/>
            </a:prstGeom>
            <a:solidFill>
              <a:srgbClr val="FDEC13"/>
            </a:solidFill>
          </p:spPr>
          <p:txBody>
            <a:bodyPr wrap="square" lIns="0" tIns="60000" rIns="0" bIns="60000" rtlCol="0" anchor="ctr" anchorCtr="0">
              <a:spAutoFit/>
            </a:bodyPr>
            <a:lstStyle>
              <a:defPPr>
                <a:defRPr lang="es-PE"/>
              </a:defPPr>
              <a:lvl1pPr algn="ctr">
                <a:defRPr sz="1600" b="1">
                  <a:solidFill>
                    <a:srgbClr val="4F81BD"/>
                  </a:solidFill>
                </a:defRPr>
              </a:lvl1pPr>
            </a:lstStyle>
            <a:p>
              <a:r>
                <a:rPr lang="es-ES" sz="1333" dirty="0">
                  <a:solidFill>
                    <a:schemeClr val="accent5">
                      <a:lumMod val="50000"/>
                    </a:schemeClr>
                  </a:solidFill>
                </a:rPr>
                <a:t>Banco 1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686323" y="4071204"/>
              <a:ext cx="992177" cy="1322332"/>
              <a:chOff x="700566" y="4671684"/>
              <a:chExt cx="992177" cy="1322332"/>
            </a:xfrm>
          </p:grpSpPr>
          <p:sp>
            <p:nvSpPr>
              <p:cNvPr id="62" name="41 CuadroTexto"/>
              <p:cNvSpPr txBox="1"/>
              <p:nvPr/>
            </p:nvSpPr>
            <p:spPr>
              <a:xfrm>
                <a:off x="700566" y="5667695"/>
                <a:ext cx="973729" cy="32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ctr">
                  <a:defRPr sz="1400" b="1"/>
                </a:lvl1pPr>
              </a:lstStyle>
              <a:p>
                <a:r>
                  <a:rPr lang="es-PE" sz="1167" dirty="0"/>
                  <a:t>Persona A</a:t>
                </a:r>
              </a:p>
            </p:txBody>
          </p:sp>
          <p:pic>
            <p:nvPicPr>
              <p:cNvPr id="70" name="Imagen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03" t="7434" r="9837" b="14021"/>
              <a:stretch>
                <a:fillRect/>
              </a:stretch>
            </p:blipFill>
            <p:spPr bwMode="auto">
              <a:xfrm>
                <a:off x="706112" y="4671684"/>
                <a:ext cx="986631" cy="1030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Imagen 4" descr="Recorte de pantall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993" y="4126661"/>
              <a:ext cx="689280" cy="6746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upo 11"/>
          <p:cNvGrpSpPr/>
          <p:nvPr/>
        </p:nvGrpSpPr>
        <p:grpSpPr>
          <a:xfrm>
            <a:off x="3550512" y="4033572"/>
            <a:ext cx="1046495" cy="877314"/>
            <a:chOff x="4096838" y="4376260"/>
            <a:chExt cx="1255794" cy="1052776"/>
          </a:xfrm>
        </p:grpSpPr>
        <p:sp>
          <p:nvSpPr>
            <p:cNvPr id="73" name="CuadroTexto 72"/>
            <p:cNvSpPr txBox="1"/>
            <p:nvPr/>
          </p:nvSpPr>
          <p:spPr>
            <a:xfrm>
              <a:off x="4096838" y="5102715"/>
              <a:ext cx="1255794" cy="32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Proveedor A</a:t>
              </a:r>
            </a:p>
          </p:txBody>
        </p:sp>
        <p:pic>
          <p:nvPicPr>
            <p:cNvPr id="72" name="Imagen 71" descr="Recorte de pantalla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r="21226" b="27083"/>
            <a:stretch/>
          </p:blipFill>
          <p:spPr>
            <a:xfrm>
              <a:off x="4280206" y="4376260"/>
              <a:ext cx="806746" cy="773639"/>
            </a:xfrm>
            <a:prstGeom prst="rect">
              <a:avLst/>
            </a:prstGeom>
          </p:spPr>
        </p:pic>
      </p:grpSp>
      <p:cxnSp>
        <p:nvCxnSpPr>
          <p:cNvPr id="52" name="Conector recto 51"/>
          <p:cNvCxnSpPr/>
          <p:nvPr/>
        </p:nvCxnSpPr>
        <p:spPr>
          <a:xfrm>
            <a:off x="219460" y="697260"/>
            <a:ext cx="9660000" cy="0"/>
          </a:xfrm>
          <a:prstGeom prst="line">
            <a:avLst/>
          </a:prstGeom>
          <a:ln w="76200" cap="rnd" cmpd="sng">
            <a:solidFill>
              <a:srgbClr val="B0ACAB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8954353" y="3977364"/>
            <a:ext cx="864872" cy="1184833"/>
            <a:chOff x="11004260" y="3909122"/>
            <a:chExt cx="1037846" cy="1421799"/>
          </a:xfrm>
        </p:grpSpPr>
        <p:pic>
          <p:nvPicPr>
            <p:cNvPr id="69" name="Picture 4" descr="http://1.bp.blogspot.com/-0-vBdB7-k6s/VdFhTgBTgbI/AAAAAAAAR5I/GnmffR0kQxg/s1600/mb-museociuda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515" y="3909122"/>
              <a:ext cx="927205" cy="92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uadroTexto 60"/>
            <p:cNvSpPr txBox="1"/>
            <p:nvPr/>
          </p:nvSpPr>
          <p:spPr>
            <a:xfrm>
              <a:off x="11004260" y="4789080"/>
              <a:ext cx="1037846" cy="54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Entidad del Estado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414960" y="1594846"/>
            <a:ext cx="1046495" cy="1074998"/>
            <a:chOff x="4914935" y="1596145"/>
            <a:chExt cx="1255794" cy="1289997"/>
          </a:xfrm>
        </p:grpSpPr>
        <p:sp>
          <p:nvSpPr>
            <p:cNvPr id="68" name="CuadroTexto 67"/>
            <p:cNvSpPr txBox="1"/>
            <p:nvPr/>
          </p:nvSpPr>
          <p:spPr>
            <a:xfrm>
              <a:off x="4914935" y="2559821"/>
              <a:ext cx="1255794" cy="32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Proveedor A</a:t>
              </a:r>
            </a:p>
          </p:txBody>
        </p:sp>
        <p:pic>
          <p:nvPicPr>
            <p:cNvPr id="74" name="Imagen 73" descr="Recorte de pantalla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r="21226" b="27083"/>
            <a:stretch/>
          </p:blipFill>
          <p:spPr>
            <a:xfrm>
              <a:off x="4964787" y="1596145"/>
              <a:ext cx="1073779" cy="1029713"/>
            </a:xfrm>
            <a:prstGeom prst="rect">
              <a:avLst/>
            </a:prstGeom>
          </p:spPr>
        </p:pic>
      </p:grpSp>
      <p:cxnSp>
        <p:nvCxnSpPr>
          <p:cNvPr id="75" name="Conector recto de flecha 74"/>
          <p:cNvCxnSpPr/>
          <p:nvPr/>
        </p:nvCxnSpPr>
        <p:spPr>
          <a:xfrm flipV="1">
            <a:off x="4605081" y="2067412"/>
            <a:ext cx="1680000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41 CuadroTexto"/>
          <p:cNvSpPr txBox="1"/>
          <p:nvPr/>
        </p:nvSpPr>
        <p:spPr>
          <a:xfrm>
            <a:off x="4724723" y="1729500"/>
            <a:ext cx="1440715" cy="2974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sz="1400" b="1"/>
            </a:lvl1pPr>
          </a:lstStyle>
          <a:p>
            <a:r>
              <a:rPr lang="es-PE" sz="1333" dirty="0"/>
              <a:t>Otorga Buena Pro</a:t>
            </a:r>
          </a:p>
        </p:txBody>
      </p:sp>
      <p:cxnSp>
        <p:nvCxnSpPr>
          <p:cNvPr id="78" name="Conector recto de flecha 77"/>
          <p:cNvCxnSpPr>
            <a:stCxn id="4" idx="2"/>
            <a:endCxn id="70" idx="0"/>
          </p:cNvCxnSpPr>
          <p:nvPr/>
        </p:nvCxnSpPr>
        <p:spPr>
          <a:xfrm flipH="1">
            <a:off x="919414" y="3457902"/>
            <a:ext cx="1375" cy="571662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41 CuadroTexto"/>
          <p:cNvSpPr txBox="1"/>
          <p:nvPr/>
        </p:nvSpPr>
        <p:spPr>
          <a:xfrm>
            <a:off x="894562" y="3487888"/>
            <a:ext cx="514886" cy="27193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ctr">
              <a:defRPr sz="1400" b="1"/>
            </a:lvl1pPr>
          </a:lstStyle>
          <a:p>
            <a:r>
              <a:rPr lang="es-PE" sz="1167" dirty="0"/>
              <a:t>Socio</a:t>
            </a:r>
          </a:p>
        </p:txBody>
      </p:sp>
      <p:sp>
        <p:nvSpPr>
          <p:cNvPr id="80" name="41 CuadroTexto"/>
          <p:cNvSpPr txBox="1"/>
          <p:nvPr/>
        </p:nvSpPr>
        <p:spPr>
          <a:xfrm>
            <a:off x="4554848" y="2195580"/>
            <a:ext cx="178048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400" b="1"/>
            </a:lvl1pPr>
          </a:lstStyle>
          <a:p>
            <a:r>
              <a:rPr lang="es-PE" sz="1333" dirty="0">
                <a:solidFill>
                  <a:srgbClr val="FF0000"/>
                </a:solidFill>
              </a:rPr>
              <a:t>Contratación con indicios de corrupción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555737" y="4051386"/>
            <a:ext cx="951359" cy="783645"/>
            <a:chOff x="9497107" y="2621957"/>
            <a:chExt cx="1141631" cy="940374"/>
          </a:xfrm>
        </p:grpSpPr>
        <p:pic>
          <p:nvPicPr>
            <p:cNvPr id="13" name="Imagen 12" descr="Recorte de pantalla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805" y="2621957"/>
              <a:ext cx="686377" cy="645225"/>
            </a:xfrm>
            <a:prstGeom prst="rect">
              <a:avLst/>
            </a:prstGeom>
          </p:spPr>
        </p:pic>
        <p:sp>
          <p:nvSpPr>
            <p:cNvPr id="49" name="CuadroTexto 48"/>
            <p:cNvSpPr txBox="1"/>
            <p:nvPr/>
          </p:nvSpPr>
          <p:spPr>
            <a:xfrm>
              <a:off x="9497107" y="3236010"/>
              <a:ext cx="1141631" cy="32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67" b="1" dirty="0"/>
                <a:t>Cía. Seguros</a:t>
              </a:r>
            </a:p>
          </p:txBody>
        </p:sp>
      </p:grpSp>
      <p:pic>
        <p:nvPicPr>
          <p:cNvPr id="50" name="Imagen 49" descr="Recorte de pantall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31" y="1761219"/>
            <a:ext cx="348425" cy="354000"/>
          </a:xfrm>
          <a:prstGeom prst="rect">
            <a:avLst/>
          </a:prstGeom>
        </p:spPr>
      </p:pic>
      <p:pic>
        <p:nvPicPr>
          <p:cNvPr id="51" name="Imagen 50" descr="Recorte de pantall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32" y="5159137"/>
            <a:ext cx="356833" cy="354000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7754407" y="1800771"/>
            <a:ext cx="1271618" cy="400110"/>
          </a:xfrm>
          <a:prstGeom prst="rect">
            <a:avLst/>
          </a:prstGeom>
          <a:solidFill>
            <a:srgbClr val="F7EDE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alerta: Proveedor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8866522" y="5141548"/>
            <a:ext cx="68784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</a:pPr>
            <a:r>
              <a:rPr lang="es-PE" sz="1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alerta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1863134" y="4509107"/>
            <a:ext cx="6459055" cy="707694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0806" lvl="1" algn="just" eaLnBrk="0" fontAlgn="base" hangingPunct="0">
              <a:spcAft>
                <a:spcPct val="0"/>
              </a:spcAft>
            </a:pPr>
            <a:r>
              <a:rPr lang="es-PE" sz="1333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 de alerta identificada: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fondos utilizados como garantía para obtener una Carta Fianza que un proveedor presenta en un contrato provienen de un tercero.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1830218" y="2199923"/>
            <a:ext cx="6459055" cy="2143536"/>
          </a:xfrm>
          <a:prstGeom prst="rect">
            <a:avLst/>
          </a:prstGeom>
          <a:solidFill>
            <a:srgbClr val="EBFB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50806" lvl="1" algn="just" eaLnBrk="0" fontAlgn="base" hangingPunct="0">
              <a:spcAft>
                <a:spcPct val="0"/>
              </a:spcAft>
            </a:pPr>
            <a:r>
              <a:rPr lang="es-PE" sz="1333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de alerta identificadas: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Proveedores (PN o PJ) recientemente registrados en el RNP – Registro Nacional de Proveedores del Estado. </a:t>
            </a:r>
            <a:endParaRPr lang="es-PE" sz="13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Proveedores (PJ) no registran en Sunat trabajadores y/o prestadores de servicio o si los registran no corresponderían al nivel de ventas que realizan al Estado. 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Proveedores (PJ) reciben ingresos significativos al poco tiempo de haber sido creadas. </a:t>
            </a:r>
          </a:p>
          <a:p>
            <a:pPr marL="370402" lvl="1" indent="-219595" algn="just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s-PE" sz="1333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Proveedores (PN o PJ) que presentan un patrimonio muy bajo y no registran financiamiento en el sistema financiero. </a:t>
            </a:r>
          </a:p>
        </p:txBody>
      </p:sp>
    </p:spTree>
    <p:extLst>
      <p:ext uri="{BB962C8B-B14F-4D97-AF65-F5344CB8AC3E}">
        <p14:creationId xmlns:p14="http://schemas.microsoft.com/office/powerpoint/2010/main" val="24380422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2" grpId="0"/>
      <p:bldP spid="98" grpId="0"/>
      <p:bldP spid="125" grpId="0" animBg="1"/>
      <p:bldP spid="55" grpId="0" animBg="1"/>
      <p:bldP spid="79" grpId="0"/>
      <p:bldP spid="53" grpId="0" animBg="1"/>
      <p:bldP spid="56" grpId="0" animBg="1"/>
      <p:bldP spid="57" grpId="0" animBg="1"/>
      <p:bldP spid="57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36976</TotalTime>
  <Words>1742</Words>
  <Application>Microsoft Office PowerPoint</Application>
  <PresentationFormat>Personalizado</PresentationFormat>
  <Paragraphs>428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Probrands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 de Diseño</dc:creator>
  <cp:lastModifiedBy>Eduardo Chavez de Pierola</cp:lastModifiedBy>
  <cp:revision>736</cp:revision>
  <cp:lastPrinted>2016-07-26T20:42:10Z</cp:lastPrinted>
  <dcterms:created xsi:type="dcterms:W3CDTF">2015-12-22T22:37:12Z</dcterms:created>
  <dcterms:modified xsi:type="dcterms:W3CDTF">2023-08-17T04:18:28Z</dcterms:modified>
</cp:coreProperties>
</file>