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4"/>
  </p:sldMasterIdLst>
  <p:notesMasterIdLst>
    <p:notesMasterId r:id="rId18"/>
  </p:notesMasterIdLst>
  <p:handoutMasterIdLst>
    <p:handoutMasterId r:id="rId19"/>
  </p:handoutMasterIdLst>
  <p:sldIdLst>
    <p:sldId id="283" r:id="rId5"/>
    <p:sldId id="274" r:id="rId6"/>
    <p:sldId id="275" r:id="rId7"/>
    <p:sldId id="277" r:id="rId8"/>
    <p:sldId id="287" r:id="rId9"/>
    <p:sldId id="288" r:id="rId10"/>
    <p:sldId id="279" r:id="rId11"/>
    <p:sldId id="282" r:id="rId12"/>
    <p:sldId id="284" r:id="rId13"/>
    <p:sldId id="285" r:id="rId14"/>
    <p:sldId id="286" r:id="rId15"/>
    <p:sldId id="290" r:id="rId16"/>
    <p:sldId id="289" r:id="rId1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33"/>
    <a:srgbClr val="FF9933"/>
    <a:srgbClr val="00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472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9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9FA0F2E8-8D49-4D57-9489-C288FD4AF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B990E6C7-0353-4321-ABED-8D7A494228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5012C7-4AEE-47E9-B4DF-165577A52D8C}" type="datetime1">
              <a:rPr lang="es-ES" smtClean="0"/>
              <a:t>16/08/2023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734EA67E-68F8-4EDA-A716-68122216C1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EF433A3-F732-4920-A982-1C82F6CF0D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018A456-60F6-4829-BB12-C6BB324E972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1846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82C1C-34DE-4B5C-9A76-B59EE83A01FD}" type="datetime1">
              <a:rPr lang="es-ES" smtClean="0"/>
              <a:pPr/>
              <a:t>16/08/2023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B23733-E788-4C1A-9E57-072807F5CF3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7589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B23733-E788-4C1A-9E57-072807F5CF38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20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10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812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11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8467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12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47587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13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0205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8114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4125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88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29058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0386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9775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B23733-E788-4C1A-9E57-072807F5CF38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08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s-ES" noProof="0" smtClean="0"/>
              <a:t>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6066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499099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75589" y="4960137"/>
            <a:ext cx="5235412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F40020A3-9134-4E39-A74C-BB493A7EE799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1810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499099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75589" y="4960137"/>
            <a:ext cx="5235412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7E507635-EA38-4F71-8E99-0451D961D4A8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62659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AE93F4-C249-4A71-9780-D2F1569AEF87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7501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CAF51-C866-459E-8AC0-748CEAC2B4AF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43697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9230A-6E2A-44C1-BA82-828B826878A6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contenido 2">
            <a:extLst>
              <a:ext uri="{FF2B5EF4-FFF2-40B4-BE49-F238E27FC236}">
                <a16:creationId xmlns:a16="http://schemas.microsoft.com/office/drawing/2014/main" id="{295B3FC0-5FC5-4657-A754-CB197F425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39677"/>
            <a:ext cx="4754880" cy="3937285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contenido 3">
            <a:extLst>
              <a:ext uri="{FF2B5EF4-FFF2-40B4-BE49-F238E27FC236}">
                <a16:creationId xmlns:a16="http://schemas.microsoft.com/office/drawing/2014/main" id="{3334ABFD-CAA6-4609-B468-2767FC1A7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239677"/>
            <a:ext cx="4754880" cy="3937285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203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9C655D-5F7A-46DD-A10A-6EEF9AD7CAA9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3707008" y="6543481"/>
            <a:ext cx="5901459" cy="154847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Marcador de posición de texto 2">
            <a:extLst>
              <a:ext uri="{FF2B5EF4-FFF2-40B4-BE49-F238E27FC236}">
                <a16:creationId xmlns:a16="http://schemas.microsoft.com/office/drawing/2014/main" id="{E21F68E3-A802-4348-AB15-D358FFA84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2179101"/>
            <a:ext cx="4754880" cy="42024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8" name="Marcador de posición de contenido 3">
            <a:extLst>
              <a:ext uri="{FF2B5EF4-FFF2-40B4-BE49-F238E27FC236}">
                <a16:creationId xmlns:a16="http://schemas.microsoft.com/office/drawing/2014/main" id="{141101A3-BBDE-427F-8748-F2576A8F3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686639"/>
            <a:ext cx="4754880" cy="3503024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texto 4">
            <a:extLst>
              <a:ext uri="{FF2B5EF4-FFF2-40B4-BE49-F238E27FC236}">
                <a16:creationId xmlns:a16="http://schemas.microsoft.com/office/drawing/2014/main" id="{EDF93EC3-1FB8-4688-9B1D-C269AE186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9320" y="2179101"/>
            <a:ext cx="4754880" cy="42024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0" name="Marcador de posición de contenido 5">
            <a:extLst>
              <a:ext uri="{FF2B5EF4-FFF2-40B4-BE49-F238E27FC236}">
                <a16:creationId xmlns:a16="http://schemas.microsoft.com/office/drawing/2014/main" id="{B722355F-3844-4737-8F9F-DA8C97AB4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9320" y="2686639"/>
            <a:ext cx="4754880" cy="3503024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022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C0EB4-A7EF-4D92-AA87-5F3523011BC1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751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E4C614-5215-4EE5-B5CC-773CEBC71CA2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49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8337B7F4-24BD-4B7C-B32A-9DE56FE5046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3850" y="322263"/>
            <a:ext cx="7046913" cy="408940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3999" y="4562475"/>
            <a:ext cx="7047179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58163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3AAA4B-CE50-42EC-86DC-2DD3F6B6A2BD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7534275" y="322235"/>
            <a:ext cx="4333725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661" y="2689921"/>
            <a:ext cx="3807789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63F93337-2198-4D82-ACDA-924DBF31384C}"/>
              </a:ext>
            </a:extLst>
          </p:cNvPr>
          <p:cNvSpPr/>
          <p:nvPr userDrawn="1"/>
        </p:nvSpPr>
        <p:spPr>
          <a:xfrm>
            <a:off x="7534276" y="322235"/>
            <a:ext cx="4333725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3628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3999" y="4562475"/>
            <a:ext cx="7047179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58163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DEC31D-76ED-4243-9C2D-91B0FB22C037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7534275" y="322235"/>
            <a:ext cx="4333725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661" y="2689921"/>
            <a:ext cx="3807789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63F93337-2198-4D82-ACDA-924DBF31384C}"/>
              </a:ext>
            </a:extLst>
          </p:cNvPr>
          <p:cNvSpPr/>
          <p:nvPr userDrawn="1"/>
        </p:nvSpPr>
        <p:spPr>
          <a:xfrm>
            <a:off x="7534276" y="322235"/>
            <a:ext cx="4333725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9341E16-2BE7-40FB-ADC2-5F1FB77D1A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3850" y="322263"/>
            <a:ext cx="7047179" cy="407692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610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ñetas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4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5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/>
              <a:t>Descripción de la viñeta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32" name="Marcador de posición de imagen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3" name="Marcador de posición de imagen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4" name="Marcador de posición de imagen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posición de imagen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53340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FE1049-6B9A-4017-B41B-C397776F39FE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9274" y="324001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1922" y="2555331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147959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761270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viñetas de imagen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5" name="Marcador de número de diapos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a libre: Forma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8" name="Forma libre: Forma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9" name="Forma libre: Forma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2" name="Forma libre: Forma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0914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o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22808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viñetas de imagen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381655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 dirty="0"/>
              <a:t>Viñeta 2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3504775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es-ES" noProof="0"/>
              <a:t>Viñeta 3</a:t>
            </a:r>
          </a:p>
        </p:txBody>
      </p:sp>
      <p:sp>
        <p:nvSpPr>
          <p:cNvPr id="55" name="Marcador de número de diapos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orma libre: Forma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8" name="Forma libre: Forma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9" name="Forma libre: Forma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2" name="Forma libre: Forma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38" name="Marcador de posición de imagen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22248" y="3547285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39" name="Marcador de posición de imagen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19482" y="2408968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0" name="Marcador de posición de imagen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362574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9168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5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3419325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9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08ED2-52C1-4E91-90D5-AE9C2A54A097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05324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8048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05325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7858047" y="322236"/>
            <a:ext cx="1842975" cy="387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posición de imagen 16">
            <a:extLst>
              <a:ext uri="{FF2B5EF4-FFF2-40B4-BE49-F238E27FC236}">
                <a16:creationId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63023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imagen 16">
            <a:extLst>
              <a:ext uri="{FF2B5EF4-FFF2-40B4-BE49-F238E27FC236}">
                <a16:creationId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63023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0" name="Marcador de posición de texto 28">
            <a:extLst>
              <a:ext uri="{FF2B5EF4-FFF2-40B4-BE49-F238E27FC236}">
                <a16:creationId xmlns:a16="http://schemas.microsoft.com/office/drawing/2014/main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3939" y="2038350"/>
            <a:ext cx="2395346" cy="231457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7A62AEF8-4405-4C83-889E-78E02B60A1DE}"/>
              </a:ext>
            </a:extLst>
          </p:cNvPr>
          <p:cNvSpPr/>
          <p:nvPr userDrawn="1"/>
        </p:nvSpPr>
        <p:spPr>
          <a:xfrm>
            <a:off x="324000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5644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6 fotos, título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998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6722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999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4276721" y="322236"/>
            <a:ext cx="1842975" cy="2382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posición de imagen 16">
            <a:extLst>
              <a:ext uri="{FF2B5EF4-FFF2-40B4-BE49-F238E27FC236}">
                <a16:creationId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1697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imagen 16">
            <a:extLst>
              <a:ext uri="{FF2B5EF4-FFF2-40B4-BE49-F238E27FC236}">
                <a16:creationId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1697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8448674" y="324001"/>
            <a:ext cx="3419325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8803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6FBF19-DEC5-4DF4-A7BE-B9E6AC1FF2DC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8896199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posición de imagen 16">
            <a:extLst>
              <a:ext uri="{FF2B5EF4-FFF2-40B4-BE49-F238E27FC236}">
                <a16:creationId xmlns:a16="http://schemas.microsoft.com/office/drawing/2014/main" id="{50D5C0D6-73ED-4C5B-BCA7-049E89C321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6722" y="2876399"/>
            <a:ext cx="1842974" cy="13163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" name="Marcador de posición de texto 28">
            <a:extLst>
              <a:ext uri="{FF2B5EF4-FFF2-40B4-BE49-F238E27FC236}">
                <a16:creationId xmlns:a16="http://schemas.microsoft.com/office/drawing/2014/main" id="{8074362D-2541-4845-8B18-5575F32DE2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8802" y="2038350"/>
            <a:ext cx="2395347" cy="231457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BF66ECA1-E6CB-48D9-9C73-670E76769095}"/>
              </a:ext>
            </a:extLst>
          </p:cNvPr>
          <p:cNvSpPr/>
          <p:nvPr userDrawn="1"/>
        </p:nvSpPr>
        <p:spPr>
          <a:xfrm>
            <a:off x="8448674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708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3 fotos, bor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D8EF97D5-E670-4C93-BE21-3CC04C9A61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82F07D-A515-4E75-ABE1-4902A4967C09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9274" y="324001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1922" y="2555331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147959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Marcador de posición de texto 28">
            <a:extLst>
              <a:ext uri="{FF2B5EF4-FFF2-40B4-BE49-F238E27FC236}">
                <a16:creationId xmlns:a16="http://schemas.microsoft.com/office/drawing/2014/main" id="{CB0D58C8-E0CA-4E24-8BD3-4DE5A5188A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41529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23814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6 fotos, bor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3730057-2391-40AA-B4DE-7BC5184EFE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998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6722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999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4276721" y="322236"/>
            <a:ext cx="1842975" cy="23824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Marcador de posición de imagen 16">
            <a:extLst>
              <a:ext uri="{FF2B5EF4-FFF2-40B4-BE49-F238E27FC236}">
                <a16:creationId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81697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imagen 16">
            <a:extLst>
              <a:ext uri="{FF2B5EF4-FFF2-40B4-BE49-F238E27FC236}">
                <a16:creationId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1697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8448674" y="324001"/>
            <a:ext cx="3419325" cy="6209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8803" y="763524"/>
            <a:ext cx="2395346" cy="1135180"/>
          </a:xfrm>
        </p:spPr>
        <p:txBody>
          <a:bodyPr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C716AE-A149-4B1F-A048-3CD3F7AE10A6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8896199" y="832433"/>
            <a:ext cx="0" cy="90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posición de imagen 16">
            <a:extLst>
              <a:ext uri="{FF2B5EF4-FFF2-40B4-BE49-F238E27FC236}">
                <a16:creationId xmlns:a16="http://schemas.microsoft.com/office/drawing/2014/main" id="{50D5C0D6-73ED-4C5B-BCA7-049E89C321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6722" y="2876399"/>
            <a:ext cx="1842974" cy="13163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28">
            <a:extLst>
              <a:ext uri="{FF2B5EF4-FFF2-40B4-BE49-F238E27FC236}">
                <a16:creationId xmlns:a16="http://schemas.microsoft.com/office/drawing/2014/main" id="{3F503261-0B5D-450A-92E9-CDC3085D6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8802" y="2038350"/>
            <a:ext cx="2395347" cy="41529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185FE45-B49D-4D89-B480-FE10CF07C0A9}"/>
              </a:ext>
            </a:extLst>
          </p:cNvPr>
          <p:cNvSpPr/>
          <p:nvPr userDrawn="1"/>
        </p:nvSpPr>
        <p:spPr>
          <a:xfrm>
            <a:off x="8448674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802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de 6 fotos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16">
            <a:extLst>
              <a:ext uri="{FF2B5EF4-FFF2-40B4-BE49-F238E27FC236}">
                <a16:creationId xmlns:a16="http://schemas.microsoft.com/office/drawing/2014/main" id="{64054208-5EC8-467F-896A-6CA833E33E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77223" y="322236"/>
            <a:ext cx="2390776" cy="206724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3379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8" y="763524"/>
            <a:ext cx="285253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AEE39E-47E8-4E8D-AD4D-159C63F7687C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9274" y="322236"/>
            <a:ext cx="2400339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1976" y="2555331"/>
            <a:ext cx="3686023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141837"/>
            <a:ext cx="2390776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8191614" y="322236"/>
            <a:ext cx="1123609" cy="207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1"/>
            <a:ext cx="2852538" cy="139065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3" name="Marcador de posición de imagen 16">
            <a:extLst>
              <a:ext uri="{FF2B5EF4-FFF2-40B4-BE49-F238E27FC236}">
                <a16:creationId xmlns:a16="http://schemas.microsoft.com/office/drawing/2014/main" id="{A6D799A8-F8AE-4D22-A44F-D6CFD52DD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76674" y="4141837"/>
            <a:ext cx="2481115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imagen 16">
            <a:extLst>
              <a:ext uri="{FF2B5EF4-FFF2-40B4-BE49-F238E27FC236}">
                <a16:creationId xmlns:a16="http://schemas.microsoft.com/office/drawing/2014/main" id="{58AC619E-9D4A-4B4C-A6AB-FDA8EFF089E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4000" y="4141837"/>
            <a:ext cx="2490674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523E386A-C1FC-4E28-BC1F-A4A15088C810}"/>
              </a:ext>
            </a:extLst>
          </p:cNvPr>
          <p:cNvSpPr/>
          <p:nvPr userDrawn="1"/>
        </p:nvSpPr>
        <p:spPr>
          <a:xfrm>
            <a:off x="3946769" y="324002"/>
            <a:ext cx="1511037" cy="3657599"/>
          </a:xfrm>
          <a:custGeom>
            <a:avLst/>
            <a:gdLst>
              <a:gd name="connsiteX0" fmla="*/ 1509853 w 1511037"/>
              <a:gd name="connsiteY0" fmla="*/ 3047273 h 3657599"/>
              <a:gd name="connsiteX1" fmla="*/ 1511022 w 1511037"/>
              <a:gd name="connsiteY1" fmla="*/ 3047334 h 3657599"/>
              <a:gd name="connsiteX2" fmla="*/ 1511022 w 1511037"/>
              <a:gd name="connsiteY2" fmla="*/ 3148953 h 3657599"/>
              <a:gd name="connsiteX3" fmla="*/ 1510946 w 1511037"/>
              <a:gd name="connsiteY3" fmla="*/ 3149753 h 3657599"/>
              <a:gd name="connsiteX4" fmla="*/ 1509559 w 1511037"/>
              <a:gd name="connsiteY4" fmla="*/ 3164370 h 3657599"/>
              <a:gd name="connsiteX5" fmla="*/ 1508524 w 1511037"/>
              <a:gd name="connsiteY5" fmla="*/ 3164476 h 3657599"/>
              <a:gd name="connsiteX6" fmla="*/ 1207080 w 1511037"/>
              <a:gd name="connsiteY6" fmla="*/ 3655220 h 3657599"/>
              <a:gd name="connsiteX7" fmla="*/ 1203192 w 1511037"/>
              <a:gd name="connsiteY7" fmla="*/ 3657599 h 3657599"/>
              <a:gd name="connsiteX8" fmla="*/ 930434 w 1511037"/>
              <a:gd name="connsiteY8" fmla="*/ 3657599 h 3657599"/>
              <a:gd name="connsiteX9" fmla="*/ 987829 w 1511037"/>
              <a:gd name="connsiteY9" fmla="*/ 3641703 h 3657599"/>
              <a:gd name="connsiteX10" fmla="*/ 1390006 w 1511037"/>
              <a:gd name="connsiteY10" fmla="*/ 3176530 h 3657599"/>
              <a:gd name="connsiteX11" fmla="*/ 925183 w 1511037"/>
              <a:gd name="connsiteY11" fmla="*/ 3576054 h 3657599"/>
              <a:gd name="connsiteX12" fmla="*/ 901347 w 1511037"/>
              <a:gd name="connsiteY12" fmla="*/ 3657599 h 3657599"/>
              <a:gd name="connsiteX13" fmla="*/ 785426 w 1511037"/>
              <a:gd name="connsiteY13" fmla="*/ 3657599 h 3657599"/>
              <a:gd name="connsiteX14" fmla="*/ 809443 w 1511037"/>
              <a:gd name="connsiteY14" fmla="*/ 3560654 h 3657599"/>
              <a:gd name="connsiteX15" fmla="*/ 1405098 w 1511037"/>
              <a:gd name="connsiteY15" fmla="*/ 3056183 h 3657599"/>
              <a:gd name="connsiteX16" fmla="*/ 1405155 w 1511037"/>
              <a:gd name="connsiteY16" fmla="*/ 3055727 h 3657599"/>
              <a:gd name="connsiteX17" fmla="*/ 1411173 w 1511037"/>
              <a:gd name="connsiteY17" fmla="*/ 3055242 h 3657599"/>
              <a:gd name="connsiteX18" fmla="*/ 1494548 w 1511037"/>
              <a:gd name="connsiteY18" fmla="*/ 3048509 h 3657599"/>
              <a:gd name="connsiteX19" fmla="*/ 1509853 w 1511037"/>
              <a:gd name="connsiteY19" fmla="*/ 3047273 h 3657599"/>
              <a:gd name="connsiteX20" fmla="*/ 10646 w 1511037"/>
              <a:gd name="connsiteY20" fmla="*/ 3047273 h 3657599"/>
              <a:gd name="connsiteX21" fmla="*/ 25836 w 1511037"/>
              <a:gd name="connsiteY21" fmla="*/ 3048509 h 3657599"/>
              <a:gd name="connsiteX22" fmla="*/ 108539 w 1511037"/>
              <a:gd name="connsiteY22" fmla="*/ 3055239 h 3657599"/>
              <a:gd name="connsiteX23" fmla="*/ 114522 w 1511037"/>
              <a:gd name="connsiteY23" fmla="*/ 3055726 h 3657599"/>
              <a:gd name="connsiteX24" fmla="*/ 114579 w 1511037"/>
              <a:gd name="connsiteY24" fmla="*/ 3056182 h 3657599"/>
              <a:gd name="connsiteX25" fmla="*/ 705556 w 1511037"/>
              <a:gd name="connsiteY25" fmla="*/ 3560653 h 3657599"/>
              <a:gd name="connsiteX26" fmla="*/ 729384 w 1511037"/>
              <a:gd name="connsiteY26" fmla="*/ 3657599 h 3657599"/>
              <a:gd name="connsiteX27" fmla="*/ 614373 w 1511037"/>
              <a:gd name="connsiteY27" fmla="*/ 3657599 h 3657599"/>
              <a:gd name="connsiteX28" fmla="*/ 590724 w 1511037"/>
              <a:gd name="connsiteY28" fmla="*/ 3576054 h 3657599"/>
              <a:gd name="connsiteX29" fmla="*/ 129552 w 1511037"/>
              <a:gd name="connsiteY29" fmla="*/ 3176530 h 3657599"/>
              <a:gd name="connsiteX30" fmla="*/ 528569 w 1511037"/>
              <a:gd name="connsiteY30" fmla="*/ 3641703 h 3657599"/>
              <a:gd name="connsiteX31" fmla="*/ 585515 w 1511037"/>
              <a:gd name="connsiteY31" fmla="*/ 3657599 h 3657599"/>
              <a:gd name="connsiteX32" fmla="*/ 314899 w 1511037"/>
              <a:gd name="connsiteY32" fmla="*/ 3657599 h 3657599"/>
              <a:gd name="connsiteX33" fmla="*/ 311042 w 1511037"/>
              <a:gd name="connsiteY33" fmla="*/ 3655220 h 3657599"/>
              <a:gd name="connsiteX34" fmla="*/ 11965 w 1511037"/>
              <a:gd name="connsiteY34" fmla="*/ 3164475 h 3657599"/>
              <a:gd name="connsiteX35" fmla="*/ 10938 w 1511037"/>
              <a:gd name="connsiteY35" fmla="*/ 3164370 h 3657599"/>
              <a:gd name="connsiteX36" fmla="*/ 9561 w 1511037"/>
              <a:gd name="connsiteY36" fmla="*/ 3149749 h 3657599"/>
              <a:gd name="connsiteX37" fmla="*/ 1455 w 1511037"/>
              <a:gd name="connsiteY37" fmla="*/ 3063715 h 3657599"/>
              <a:gd name="connsiteX38" fmla="*/ 0 w 1511037"/>
              <a:gd name="connsiteY38" fmla="*/ 3048281 h 3657599"/>
              <a:gd name="connsiteX39" fmla="*/ 443 w 1511037"/>
              <a:gd name="connsiteY39" fmla="*/ 3048258 h 3657599"/>
              <a:gd name="connsiteX40" fmla="*/ 413 w 1511037"/>
              <a:gd name="connsiteY40" fmla="*/ 3047808 h 3657599"/>
              <a:gd name="connsiteX41" fmla="*/ 10646 w 1511037"/>
              <a:gd name="connsiteY41" fmla="*/ 3047273 h 3657599"/>
              <a:gd name="connsiteX42" fmla="*/ 616915 w 1511037"/>
              <a:gd name="connsiteY42" fmla="*/ 2409688 h 3657599"/>
              <a:gd name="connsiteX43" fmla="*/ 129552 w 1511037"/>
              <a:gd name="connsiteY43" fmla="*/ 2899523 h 3657599"/>
              <a:gd name="connsiteX44" fmla="*/ 616915 w 1511037"/>
              <a:gd name="connsiteY44" fmla="*/ 2409688 h 3657599"/>
              <a:gd name="connsiteX45" fmla="*/ 898785 w 1511037"/>
              <a:gd name="connsiteY45" fmla="*/ 2409686 h 3657599"/>
              <a:gd name="connsiteX46" fmla="*/ 1390006 w 1511037"/>
              <a:gd name="connsiteY46" fmla="*/ 2899521 h 3657599"/>
              <a:gd name="connsiteX47" fmla="*/ 898785 w 1511037"/>
              <a:gd name="connsiteY47" fmla="*/ 2409686 h 3657599"/>
              <a:gd name="connsiteX48" fmla="*/ 735820 w 1511037"/>
              <a:gd name="connsiteY48" fmla="*/ 2280431 h 3657599"/>
              <a:gd name="connsiteX49" fmla="*/ 746053 w 1511037"/>
              <a:gd name="connsiteY49" fmla="*/ 2280967 h 3657599"/>
              <a:gd name="connsiteX50" fmla="*/ 746024 w 1511037"/>
              <a:gd name="connsiteY50" fmla="*/ 2281416 h 3657599"/>
              <a:gd name="connsiteX51" fmla="*/ 746466 w 1511037"/>
              <a:gd name="connsiteY51" fmla="*/ 2281439 h 3657599"/>
              <a:gd name="connsiteX52" fmla="*/ 745014 w 1511037"/>
              <a:gd name="connsiteY52" fmla="*/ 2296846 h 3657599"/>
              <a:gd name="connsiteX53" fmla="*/ 736905 w 1511037"/>
              <a:gd name="connsiteY53" fmla="*/ 2382911 h 3657599"/>
              <a:gd name="connsiteX54" fmla="*/ 735529 w 1511037"/>
              <a:gd name="connsiteY54" fmla="*/ 2397528 h 3657599"/>
              <a:gd name="connsiteX55" fmla="*/ 734502 w 1511037"/>
              <a:gd name="connsiteY55" fmla="*/ 2397634 h 3657599"/>
              <a:gd name="connsiteX56" fmla="*/ 114579 w 1511037"/>
              <a:gd name="connsiteY56" fmla="*/ 3019872 h 3657599"/>
              <a:gd name="connsiteX57" fmla="*/ 114522 w 1511037"/>
              <a:gd name="connsiteY57" fmla="*/ 3020327 h 3657599"/>
              <a:gd name="connsiteX58" fmla="*/ 108539 w 1511037"/>
              <a:gd name="connsiteY58" fmla="*/ 3020815 h 3657599"/>
              <a:gd name="connsiteX59" fmla="*/ 25836 w 1511037"/>
              <a:gd name="connsiteY59" fmla="*/ 3027544 h 3657599"/>
              <a:gd name="connsiteX60" fmla="*/ 10646 w 1511037"/>
              <a:gd name="connsiteY60" fmla="*/ 3028779 h 3657599"/>
              <a:gd name="connsiteX61" fmla="*/ 413 w 1511037"/>
              <a:gd name="connsiteY61" fmla="*/ 3028245 h 3657599"/>
              <a:gd name="connsiteX62" fmla="*/ 443 w 1511037"/>
              <a:gd name="connsiteY62" fmla="*/ 3027795 h 3657599"/>
              <a:gd name="connsiteX63" fmla="*/ 0 w 1511037"/>
              <a:gd name="connsiteY63" fmla="*/ 3027771 h 3657599"/>
              <a:gd name="connsiteX64" fmla="*/ 1455 w 1511037"/>
              <a:gd name="connsiteY64" fmla="*/ 3012338 h 3657599"/>
              <a:gd name="connsiteX65" fmla="*/ 9561 w 1511037"/>
              <a:gd name="connsiteY65" fmla="*/ 2926303 h 3657599"/>
              <a:gd name="connsiteX66" fmla="*/ 10938 w 1511037"/>
              <a:gd name="connsiteY66" fmla="*/ 2911683 h 3657599"/>
              <a:gd name="connsiteX67" fmla="*/ 11965 w 1511037"/>
              <a:gd name="connsiteY67" fmla="*/ 2911578 h 3657599"/>
              <a:gd name="connsiteX68" fmla="*/ 631888 w 1511037"/>
              <a:gd name="connsiteY68" fmla="*/ 2289341 h 3657599"/>
              <a:gd name="connsiteX69" fmla="*/ 631944 w 1511037"/>
              <a:gd name="connsiteY69" fmla="*/ 2288885 h 3657599"/>
              <a:gd name="connsiteX70" fmla="*/ 637916 w 1511037"/>
              <a:gd name="connsiteY70" fmla="*/ 2288400 h 3657599"/>
              <a:gd name="connsiteX71" fmla="*/ 720636 w 1511037"/>
              <a:gd name="connsiteY71" fmla="*/ 2281667 h 3657599"/>
              <a:gd name="connsiteX72" fmla="*/ 735820 w 1511037"/>
              <a:gd name="connsiteY72" fmla="*/ 2280431 h 3657599"/>
              <a:gd name="connsiteX73" fmla="*/ 778939 w 1511037"/>
              <a:gd name="connsiteY73" fmla="*/ 2280430 h 3657599"/>
              <a:gd name="connsiteX74" fmla="*/ 794248 w 1511037"/>
              <a:gd name="connsiteY74" fmla="*/ 2281666 h 3657599"/>
              <a:gd name="connsiteX75" fmla="*/ 877606 w 1511037"/>
              <a:gd name="connsiteY75" fmla="*/ 2288395 h 3657599"/>
              <a:gd name="connsiteX76" fmla="*/ 883637 w 1511037"/>
              <a:gd name="connsiteY76" fmla="*/ 2288882 h 3657599"/>
              <a:gd name="connsiteX77" fmla="*/ 883694 w 1511037"/>
              <a:gd name="connsiteY77" fmla="*/ 2289338 h 3657599"/>
              <a:gd name="connsiteX78" fmla="*/ 1508524 w 1511037"/>
              <a:gd name="connsiteY78" fmla="*/ 2911575 h 3657599"/>
              <a:gd name="connsiteX79" fmla="*/ 1509559 w 1511037"/>
              <a:gd name="connsiteY79" fmla="*/ 2911682 h 3657599"/>
              <a:gd name="connsiteX80" fmla="*/ 1510946 w 1511037"/>
              <a:gd name="connsiteY80" fmla="*/ 2926298 h 3657599"/>
              <a:gd name="connsiteX81" fmla="*/ 1511022 w 1511037"/>
              <a:gd name="connsiteY81" fmla="*/ 2927099 h 3657599"/>
              <a:gd name="connsiteX82" fmla="*/ 1511022 w 1511037"/>
              <a:gd name="connsiteY82" fmla="*/ 3028717 h 3657599"/>
              <a:gd name="connsiteX83" fmla="*/ 1509853 w 1511037"/>
              <a:gd name="connsiteY83" fmla="*/ 3028778 h 3657599"/>
              <a:gd name="connsiteX84" fmla="*/ 1494548 w 1511037"/>
              <a:gd name="connsiteY84" fmla="*/ 3027542 h 3657599"/>
              <a:gd name="connsiteX85" fmla="*/ 1411173 w 1511037"/>
              <a:gd name="connsiteY85" fmla="*/ 3020809 h 3657599"/>
              <a:gd name="connsiteX86" fmla="*/ 1405155 w 1511037"/>
              <a:gd name="connsiteY86" fmla="*/ 3020324 h 3657599"/>
              <a:gd name="connsiteX87" fmla="*/ 1405098 w 1511037"/>
              <a:gd name="connsiteY87" fmla="*/ 3019869 h 3657599"/>
              <a:gd name="connsiteX88" fmla="*/ 780268 w 1511037"/>
              <a:gd name="connsiteY88" fmla="*/ 2397631 h 3657599"/>
              <a:gd name="connsiteX89" fmla="*/ 779233 w 1511037"/>
              <a:gd name="connsiteY89" fmla="*/ 2397526 h 3657599"/>
              <a:gd name="connsiteX90" fmla="*/ 777844 w 1511037"/>
              <a:gd name="connsiteY90" fmla="*/ 2382906 h 3657599"/>
              <a:gd name="connsiteX91" fmla="*/ 769674 w 1511037"/>
              <a:gd name="connsiteY91" fmla="*/ 2296872 h 3657599"/>
              <a:gd name="connsiteX92" fmla="*/ 768208 w 1511037"/>
              <a:gd name="connsiteY92" fmla="*/ 2281438 h 3657599"/>
              <a:gd name="connsiteX93" fmla="*/ 768655 w 1511037"/>
              <a:gd name="connsiteY93" fmla="*/ 2281414 h 3657599"/>
              <a:gd name="connsiteX94" fmla="*/ 768625 w 1511037"/>
              <a:gd name="connsiteY94" fmla="*/ 2280964 h 3657599"/>
              <a:gd name="connsiteX95" fmla="*/ 778939 w 1511037"/>
              <a:gd name="connsiteY95" fmla="*/ 2280430 h 3657599"/>
              <a:gd name="connsiteX96" fmla="*/ 1390006 w 1511037"/>
              <a:gd name="connsiteY96" fmla="*/ 1650925 h 3657599"/>
              <a:gd name="connsiteX97" fmla="*/ 898785 w 1511037"/>
              <a:gd name="connsiteY97" fmla="*/ 2140760 h 3657599"/>
              <a:gd name="connsiteX98" fmla="*/ 1390006 w 1511037"/>
              <a:gd name="connsiteY98" fmla="*/ 1650925 h 3657599"/>
              <a:gd name="connsiteX99" fmla="*/ 129552 w 1511037"/>
              <a:gd name="connsiteY99" fmla="*/ 1650925 h 3657599"/>
              <a:gd name="connsiteX100" fmla="*/ 616915 w 1511037"/>
              <a:gd name="connsiteY100" fmla="*/ 2140760 h 3657599"/>
              <a:gd name="connsiteX101" fmla="*/ 129552 w 1511037"/>
              <a:gd name="connsiteY101" fmla="*/ 1650925 h 3657599"/>
              <a:gd name="connsiteX102" fmla="*/ 1509853 w 1511037"/>
              <a:gd name="connsiteY102" fmla="*/ 1521669 h 3657599"/>
              <a:gd name="connsiteX103" fmla="*/ 1511022 w 1511037"/>
              <a:gd name="connsiteY103" fmla="*/ 1521730 h 3657599"/>
              <a:gd name="connsiteX104" fmla="*/ 1511022 w 1511037"/>
              <a:gd name="connsiteY104" fmla="*/ 1623348 h 3657599"/>
              <a:gd name="connsiteX105" fmla="*/ 1510946 w 1511037"/>
              <a:gd name="connsiteY105" fmla="*/ 1624148 h 3657599"/>
              <a:gd name="connsiteX106" fmla="*/ 1509559 w 1511037"/>
              <a:gd name="connsiteY106" fmla="*/ 1638765 h 3657599"/>
              <a:gd name="connsiteX107" fmla="*/ 1508524 w 1511037"/>
              <a:gd name="connsiteY107" fmla="*/ 1638871 h 3657599"/>
              <a:gd name="connsiteX108" fmla="*/ 883694 w 1511037"/>
              <a:gd name="connsiteY108" fmla="*/ 2261109 h 3657599"/>
              <a:gd name="connsiteX109" fmla="*/ 883637 w 1511037"/>
              <a:gd name="connsiteY109" fmla="*/ 2261564 h 3657599"/>
              <a:gd name="connsiteX110" fmla="*/ 877606 w 1511037"/>
              <a:gd name="connsiteY110" fmla="*/ 2262052 h 3657599"/>
              <a:gd name="connsiteX111" fmla="*/ 794248 w 1511037"/>
              <a:gd name="connsiteY111" fmla="*/ 2268781 h 3657599"/>
              <a:gd name="connsiteX112" fmla="*/ 778939 w 1511037"/>
              <a:gd name="connsiteY112" fmla="*/ 2270016 h 3657599"/>
              <a:gd name="connsiteX113" fmla="*/ 768625 w 1511037"/>
              <a:gd name="connsiteY113" fmla="*/ 2269482 h 3657599"/>
              <a:gd name="connsiteX114" fmla="*/ 768655 w 1511037"/>
              <a:gd name="connsiteY114" fmla="*/ 2269032 h 3657599"/>
              <a:gd name="connsiteX115" fmla="*/ 768208 w 1511037"/>
              <a:gd name="connsiteY115" fmla="*/ 2269008 h 3657599"/>
              <a:gd name="connsiteX116" fmla="*/ 769674 w 1511037"/>
              <a:gd name="connsiteY116" fmla="*/ 2253575 h 3657599"/>
              <a:gd name="connsiteX117" fmla="*/ 777844 w 1511037"/>
              <a:gd name="connsiteY117" fmla="*/ 2167540 h 3657599"/>
              <a:gd name="connsiteX118" fmla="*/ 779233 w 1511037"/>
              <a:gd name="connsiteY118" fmla="*/ 2152920 h 3657599"/>
              <a:gd name="connsiteX119" fmla="*/ 780268 w 1511037"/>
              <a:gd name="connsiteY119" fmla="*/ 2152815 h 3657599"/>
              <a:gd name="connsiteX120" fmla="*/ 1405098 w 1511037"/>
              <a:gd name="connsiteY120" fmla="*/ 1530578 h 3657599"/>
              <a:gd name="connsiteX121" fmla="*/ 1405155 w 1511037"/>
              <a:gd name="connsiteY121" fmla="*/ 1530122 h 3657599"/>
              <a:gd name="connsiteX122" fmla="*/ 1411173 w 1511037"/>
              <a:gd name="connsiteY122" fmla="*/ 1529637 h 3657599"/>
              <a:gd name="connsiteX123" fmla="*/ 1494548 w 1511037"/>
              <a:gd name="connsiteY123" fmla="*/ 1522905 h 3657599"/>
              <a:gd name="connsiteX124" fmla="*/ 1509853 w 1511037"/>
              <a:gd name="connsiteY124" fmla="*/ 1521669 h 3657599"/>
              <a:gd name="connsiteX125" fmla="*/ 10646 w 1511037"/>
              <a:gd name="connsiteY125" fmla="*/ 1521669 h 3657599"/>
              <a:gd name="connsiteX126" fmla="*/ 25836 w 1511037"/>
              <a:gd name="connsiteY126" fmla="*/ 1522905 h 3657599"/>
              <a:gd name="connsiteX127" fmla="*/ 108539 w 1511037"/>
              <a:gd name="connsiteY127" fmla="*/ 1529634 h 3657599"/>
              <a:gd name="connsiteX128" fmla="*/ 114522 w 1511037"/>
              <a:gd name="connsiteY128" fmla="*/ 1530121 h 3657599"/>
              <a:gd name="connsiteX129" fmla="*/ 114579 w 1511037"/>
              <a:gd name="connsiteY129" fmla="*/ 1530577 h 3657599"/>
              <a:gd name="connsiteX130" fmla="*/ 734502 w 1511037"/>
              <a:gd name="connsiteY130" fmla="*/ 2152814 h 3657599"/>
              <a:gd name="connsiteX131" fmla="*/ 735529 w 1511037"/>
              <a:gd name="connsiteY131" fmla="*/ 2152920 h 3657599"/>
              <a:gd name="connsiteX132" fmla="*/ 736905 w 1511037"/>
              <a:gd name="connsiteY132" fmla="*/ 2167537 h 3657599"/>
              <a:gd name="connsiteX133" fmla="*/ 745014 w 1511037"/>
              <a:gd name="connsiteY133" fmla="*/ 2253603 h 3657599"/>
              <a:gd name="connsiteX134" fmla="*/ 746466 w 1511037"/>
              <a:gd name="connsiteY134" fmla="*/ 2269008 h 3657599"/>
              <a:gd name="connsiteX135" fmla="*/ 746024 w 1511037"/>
              <a:gd name="connsiteY135" fmla="*/ 2269032 h 3657599"/>
              <a:gd name="connsiteX136" fmla="*/ 746053 w 1511037"/>
              <a:gd name="connsiteY136" fmla="*/ 2269481 h 3657599"/>
              <a:gd name="connsiteX137" fmla="*/ 735820 w 1511037"/>
              <a:gd name="connsiteY137" fmla="*/ 2270016 h 3657599"/>
              <a:gd name="connsiteX138" fmla="*/ 720636 w 1511037"/>
              <a:gd name="connsiteY138" fmla="*/ 2268781 h 3657599"/>
              <a:gd name="connsiteX139" fmla="*/ 637916 w 1511037"/>
              <a:gd name="connsiteY139" fmla="*/ 2262048 h 3657599"/>
              <a:gd name="connsiteX140" fmla="*/ 631944 w 1511037"/>
              <a:gd name="connsiteY140" fmla="*/ 2261563 h 3657599"/>
              <a:gd name="connsiteX141" fmla="*/ 631888 w 1511037"/>
              <a:gd name="connsiteY141" fmla="*/ 2261108 h 3657599"/>
              <a:gd name="connsiteX142" fmla="*/ 11965 w 1511037"/>
              <a:gd name="connsiteY142" fmla="*/ 1638870 h 3657599"/>
              <a:gd name="connsiteX143" fmla="*/ 10938 w 1511037"/>
              <a:gd name="connsiteY143" fmla="*/ 1638765 h 3657599"/>
              <a:gd name="connsiteX144" fmla="*/ 9561 w 1511037"/>
              <a:gd name="connsiteY144" fmla="*/ 1624145 h 3657599"/>
              <a:gd name="connsiteX145" fmla="*/ 1455 w 1511037"/>
              <a:gd name="connsiteY145" fmla="*/ 1538111 h 3657599"/>
              <a:gd name="connsiteX146" fmla="*/ 0 w 1511037"/>
              <a:gd name="connsiteY146" fmla="*/ 1522677 h 3657599"/>
              <a:gd name="connsiteX147" fmla="*/ 443 w 1511037"/>
              <a:gd name="connsiteY147" fmla="*/ 1522653 h 3657599"/>
              <a:gd name="connsiteX148" fmla="*/ 413 w 1511037"/>
              <a:gd name="connsiteY148" fmla="*/ 1522203 h 3657599"/>
              <a:gd name="connsiteX149" fmla="*/ 10646 w 1511037"/>
              <a:gd name="connsiteY149" fmla="*/ 1521669 h 3657599"/>
              <a:gd name="connsiteX150" fmla="*/ 616915 w 1511037"/>
              <a:gd name="connsiteY150" fmla="*/ 884083 h 3657599"/>
              <a:gd name="connsiteX151" fmla="*/ 129552 w 1511037"/>
              <a:gd name="connsiteY151" fmla="*/ 1373918 h 3657599"/>
              <a:gd name="connsiteX152" fmla="*/ 616915 w 1511037"/>
              <a:gd name="connsiteY152" fmla="*/ 884083 h 3657599"/>
              <a:gd name="connsiteX153" fmla="*/ 898785 w 1511037"/>
              <a:gd name="connsiteY153" fmla="*/ 884081 h 3657599"/>
              <a:gd name="connsiteX154" fmla="*/ 1390006 w 1511037"/>
              <a:gd name="connsiteY154" fmla="*/ 1373916 h 3657599"/>
              <a:gd name="connsiteX155" fmla="*/ 898785 w 1511037"/>
              <a:gd name="connsiteY155" fmla="*/ 884081 h 3657599"/>
              <a:gd name="connsiteX156" fmla="*/ 735820 w 1511037"/>
              <a:gd name="connsiteY156" fmla="*/ 754827 h 3657599"/>
              <a:gd name="connsiteX157" fmla="*/ 746053 w 1511037"/>
              <a:gd name="connsiteY157" fmla="*/ 755362 h 3657599"/>
              <a:gd name="connsiteX158" fmla="*/ 746024 w 1511037"/>
              <a:gd name="connsiteY158" fmla="*/ 755811 h 3657599"/>
              <a:gd name="connsiteX159" fmla="*/ 746466 w 1511037"/>
              <a:gd name="connsiteY159" fmla="*/ 755835 h 3657599"/>
              <a:gd name="connsiteX160" fmla="*/ 745014 w 1511037"/>
              <a:gd name="connsiteY160" fmla="*/ 771241 h 3657599"/>
              <a:gd name="connsiteX161" fmla="*/ 736905 w 1511037"/>
              <a:gd name="connsiteY161" fmla="*/ 857306 h 3657599"/>
              <a:gd name="connsiteX162" fmla="*/ 735529 w 1511037"/>
              <a:gd name="connsiteY162" fmla="*/ 871924 h 3657599"/>
              <a:gd name="connsiteX163" fmla="*/ 734502 w 1511037"/>
              <a:gd name="connsiteY163" fmla="*/ 872029 h 3657599"/>
              <a:gd name="connsiteX164" fmla="*/ 114579 w 1511037"/>
              <a:gd name="connsiteY164" fmla="*/ 1494267 h 3657599"/>
              <a:gd name="connsiteX165" fmla="*/ 114522 w 1511037"/>
              <a:gd name="connsiteY165" fmla="*/ 1494722 h 3657599"/>
              <a:gd name="connsiteX166" fmla="*/ 108539 w 1511037"/>
              <a:gd name="connsiteY166" fmla="*/ 1495210 h 3657599"/>
              <a:gd name="connsiteX167" fmla="*/ 25836 w 1511037"/>
              <a:gd name="connsiteY167" fmla="*/ 1501940 h 3657599"/>
              <a:gd name="connsiteX168" fmla="*/ 10646 w 1511037"/>
              <a:gd name="connsiteY168" fmla="*/ 1503175 h 3657599"/>
              <a:gd name="connsiteX169" fmla="*/ 413 w 1511037"/>
              <a:gd name="connsiteY169" fmla="*/ 1502640 h 3657599"/>
              <a:gd name="connsiteX170" fmla="*/ 443 w 1511037"/>
              <a:gd name="connsiteY170" fmla="*/ 1502190 h 3657599"/>
              <a:gd name="connsiteX171" fmla="*/ 0 w 1511037"/>
              <a:gd name="connsiteY171" fmla="*/ 1502167 h 3657599"/>
              <a:gd name="connsiteX172" fmla="*/ 1455 w 1511037"/>
              <a:gd name="connsiteY172" fmla="*/ 1486734 h 3657599"/>
              <a:gd name="connsiteX173" fmla="*/ 9561 w 1511037"/>
              <a:gd name="connsiteY173" fmla="*/ 1400699 h 3657599"/>
              <a:gd name="connsiteX174" fmla="*/ 10938 w 1511037"/>
              <a:gd name="connsiteY174" fmla="*/ 1386079 h 3657599"/>
              <a:gd name="connsiteX175" fmla="*/ 11965 w 1511037"/>
              <a:gd name="connsiteY175" fmla="*/ 1385973 h 3657599"/>
              <a:gd name="connsiteX176" fmla="*/ 631888 w 1511037"/>
              <a:gd name="connsiteY176" fmla="*/ 763736 h 3657599"/>
              <a:gd name="connsiteX177" fmla="*/ 631944 w 1511037"/>
              <a:gd name="connsiteY177" fmla="*/ 763280 h 3657599"/>
              <a:gd name="connsiteX178" fmla="*/ 637916 w 1511037"/>
              <a:gd name="connsiteY178" fmla="*/ 762795 h 3657599"/>
              <a:gd name="connsiteX179" fmla="*/ 720636 w 1511037"/>
              <a:gd name="connsiteY179" fmla="*/ 756063 h 3657599"/>
              <a:gd name="connsiteX180" fmla="*/ 735820 w 1511037"/>
              <a:gd name="connsiteY180" fmla="*/ 754827 h 3657599"/>
              <a:gd name="connsiteX181" fmla="*/ 778939 w 1511037"/>
              <a:gd name="connsiteY181" fmla="*/ 754825 h 3657599"/>
              <a:gd name="connsiteX182" fmla="*/ 794248 w 1511037"/>
              <a:gd name="connsiteY182" fmla="*/ 756061 h 3657599"/>
              <a:gd name="connsiteX183" fmla="*/ 877606 w 1511037"/>
              <a:gd name="connsiteY183" fmla="*/ 762790 h 3657599"/>
              <a:gd name="connsiteX184" fmla="*/ 883637 w 1511037"/>
              <a:gd name="connsiteY184" fmla="*/ 763277 h 3657599"/>
              <a:gd name="connsiteX185" fmla="*/ 883694 w 1511037"/>
              <a:gd name="connsiteY185" fmla="*/ 763733 h 3657599"/>
              <a:gd name="connsiteX186" fmla="*/ 1508524 w 1511037"/>
              <a:gd name="connsiteY186" fmla="*/ 1385970 h 3657599"/>
              <a:gd name="connsiteX187" fmla="*/ 1509559 w 1511037"/>
              <a:gd name="connsiteY187" fmla="*/ 1386077 h 3657599"/>
              <a:gd name="connsiteX188" fmla="*/ 1510946 w 1511037"/>
              <a:gd name="connsiteY188" fmla="*/ 1400693 h 3657599"/>
              <a:gd name="connsiteX189" fmla="*/ 1511022 w 1511037"/>
              <a:gd name="connsiteY189" fmla="*/ 1401494 h 3657599"/>
              <a:gd name="connsiteX190" fmla="*/ 1511022 w 1511037"/>
              <a:gd name="connsiteY190" fmla="*/ 1503112 h 3657599"/>
              <a:gd name="connsiteX191" fmla="*/ 1509853 w 1511037"/>
              <a:gd name="connsiteY191" fmla="*/ 1503173 h 3657599"/>
              <a:gd name="connsiteX192" fmla="*/ 1494548 w 1511037"/>
              <a:gd name="connsiteY192" fmla="*/ 1501938 h 3657599"/>
              <a:gd name="connsiteX193" fmla="*/ 1411173 w 1511037"/>
              <a:gd name="connsiteY193" fmla="*/ 1495205 h 3657599"/>
              <a:gd name="connsiteX194" fmla="*/ 1405155 w 1511037"/>
              <a:gd name="connsiteY194" fmla="*/ 1494720 h 3657599"/>
              <a:gd name="connsiteX195" fmla="*/ 1405098 w 1511037"/>
              <a:gd name="connsiteY195" fmla="*/ 1494264 h 3657599"/>
              <a:gd name="connsiteX196" fmla="*/ 780268 w 1511037"/>
              <a:gd name="connsiteY196" fmla="*/ 872026 h 3657599"/>
              <a:gd name="connsiteX197" fmla="*/ 779233 w 1511037"/>
              <a:gd name="connsiteY197" fmla="*/ 871922 h 3657599"/>
              <a:gd name="connsiteX198" fmla="*/ 777844 w 1511037"/>
              <a:gd name="connsiteY198" fmla="*/ 857301 h 3657599"/>
              <a:gd name="connsiteX199" fmla="*/ 769674 w 1511037"/>
              <a:gd name="connsiteY199" fmla="*/ 771267 h 3657599"/>
              <a:gd name="connsiteX200" fmla="*/ 768208 w 1511037"/>
              <a:gd name="connsiteY200" fmla="*/ 755833 h 3657599"/>
              <a:gd name="connsiteX201" fmla="*/ 768655 w 1511037"/>
              <a:gd name="connsiteY201" fmla="*/ 755810 h 3657599"/>
              <a:gd name="connsiteX202" fmla="*/ 768625 w 1511037"/>
              <a:gd name="connsiteY202" fmla="*/ 755360 h 3657599"/>
              <a:gd name="connsiteX203" fmla="*/ 778939 w 1511037"/>
              <a:gd name="connsiteY203" fmla="*/ 754825 h 3657599"/>
              <a:gd name="connsiteX204" fmla="*/ 1390006 w 1511037"/>
              <a:gd name="connsiteY204" fmla="*/ 125320 h 3657599"/>
              <a:gd name="connsiteX205" fmla="*/ 898785 w 1511037"/>
              <a:gd name="connsiteY205" fmla="*/ 615155 h 3657599"/>
              <a:gd name="connsiteX206" fmla="*/ 1390006 w 1511037"/>
              <a:gd name="connsiteY206" fmla="*/ 125320 h 3657599"/>
              <a:gd name="connsiteX207" fmla="*/ 129552 w 1511037"/>
              <a:gd name="connsiteY207" fmla="*/ 125320 h 3657599"/>
              <a:gd name="connsiteX208" fmla="*/ 616915 w 1511037"/>
              <a:gd name="connsiteY208" fmla="*/ 615155 h 3657599"/>
              <a:gd name="connsiteX209" fmla="*/ 129552 w 1511037"/>
              <a:gd name="connsiteY209" fmla="*/ 125320 h 3657599"/>
              <a:gd name="connsiteX210" fmla="*/ 1461115 w 1511037"/>
              <a:gd name="connsiteY210" fmla="*/ 0 h 3657599"/>
              <a:gd name="connsiteX211" fmla="*/ 1511022 w 1511037"/>
              <a:gd name="connsiteY211" fmla="*/ 0 h 3657599"/>
              <a:gd name="connsiteX212" fmla="*/ 1511022 w 1511037"/>
              <a:gd name="connsiteY212" fmla="*/ 97744 h 3657599"/>
              <a:gd name="connsiteX213" fmla="*/ 1510946 w 1511037"/>
              <a:gd name="connsiteY213" fmla="*/ 98544 h 3657599"/>
              <a:gd name="connsiteX214" fmla="*/ 1509559 w 1511037"/>
              <a:gd name="connsiteY214" fmla="*/ 113161 h 3657599"/>
              <a:gd name="connsiteX215" fmla="*/ 1508524 w 1511037"/>
              <a:gd name="connsiteY215" fmla="*/ 113266 h 3657599"/>
              <a:gd name="connsiteX216" fmla="*/ 883694 w 1511037"/>
              <a:gd name="connsiteY216" fmla="*/ 735504 h 3657599"/>
              <a:gd name="connsiteX217" fmla="*/ 883637 w 1511037"/>
              <a:gd name="connsiteY217" fmla="*/ 735960 h 3657599"/>
              <a:gd name="connsiteX218" fmla="*/ 877606 w 1511037"/>
              <a:gd name="connsiteY218" fmla="*/ 736447 h 3657599"/>
              <a:gd name="connsiteX219" fmla="*/ 794248 w 1511037"/>
              <a:gd name="connsiteY219" fmla="*/ 743177 h 3657599"/>
              <a:gd name="connsiteX220" fmla="*/ 778939 w 1511037"/>
              <a:gd name="connsiteY220" fmla="*/ 744412 h 3657599"/>
              <a:gd name="connsiteX221" fmla="*/ 768625 w 1511037"/>
              <a:gd name="connsiteY221" fmla="*/ 743877 h 3657599"/>
              <a:gd name="connsiteX222" fmla="*/ 768655 w 1511037"/>
              <a:gd name="connsiteY222" fmla="*/ 743427 h 3657599"/>
              <a:gd name="connsiteX223" fmla="*/ 768208 w 1511037"/>
              <a:gd name="connsiteY223" fmla="*/ 743404 h 3657599"/>
              <a:gd name="connsiteX224" fmla="*/ 769674 w 1511037"/>
              <a:gd name="connsiteY224" fmla="*/ 727971 h 3657599"/>
              <a:gd name="connsiteX225" fmla="*/ 777844 w 1511037"/>
              <a:gd name="connsiteY225" fmla="*/ 641936 h 3657599"/>
              <a:gd name="connsiteX226" fmla="*/ 779233 w 1511037"/>
              <a:gd name="connsiteY226" fmla="*/ 627316 h 3657599"/>
              <a:gd name="connsiteX227" fmla="*/ 780268 w 1511037"/>
              <a:gd name="connsiteY227" fmla="*/ 627211 h 3657599"/>
              <a:gd name="connsiteX228" fmla="*/ 1405098 w 1511037"/>
              <a:gd name="connsiteY228" fmla="*/ 4973 h 3657599"/>
              <a:gd name="connsiteX229" fmla="*/ 1405155 w 1511037"/>
              <a:gd name="connsiteY229" fmla="*/ 4517 h 3657599"/>
              <a:gd name="connsiteX230" fmla="*/ 1411173 w 1511037"/>
              <a:gd name="connsiteY230" fmla="*/ 4032 h 3657599"/>
              <a:gd name="connsiteX231" fmla="*/ 276 w 1511037"/>
              <a:gd name="connsiteY231" fmla="*/ 0 h 3657599"/>
              <a:gd name="connsiteX232" fmla="*/ 59014 w 1511037"/>
              <a:gd name="connsiteY232" fmla="*/ 0 h 3657599"/>
              <a:gd name="connsiteX233" fmla="*/ 108539 w 1511037"/>
              <a:gd name="connsiteY233" fmla="*/ 4029 h 3657599"/>
              <a:gd name="connsiteX234" fmla="*/ 114522 w 1511037"/>
              <a:gd name="connsiteY234" fmla="*/ 4516 h 3657599"/>
              <a:gd name="connsiteX235" fmla="*/ 114579 w 1511037"/>
              <a:gd name="connsiteY235" fmla="*/ 4972 h 3657599"/>
              <a:gd name="connsiteX236" fmla="*/ 734502 w 1511037"/>
              <a:gd name="connsiteY236" fmla="*/ 627210 h 3657599"/>
              <a:gd name="connsiteX237" fmla="*/ 735529 w 1511037"/>
              <a:gd name="connsiteY237" fmla="*/ 627316 h 3657599"/>
              <a:gd name="connsiteX238" fmla="*/ 736905 w 1511037"/>
              <a:gd name="connsiteY238" fmla="*/ 641932 h 3657599"/>
              <a:gd name="connsiteX239" fmla="*/ 745014 w 1511037"/>
              <a:gd name="connsiteY239" fmla="*/ 727999 h 3657599"/>
              <a:gd name="connsiteX240" fmla="*/ 746466 w 1511037"/>
              <a:gd name="connsiteY240" fmla="*/ 743404 h 3657599"/>
              <a:gd name="connsiteX241" fmla="*/ 746024 w 1511037"/>
              <a:gd name="connsiteY241" fmla="*/ 743427 h 3657599"/>
              <a:gd name="connsiteX242" fmla="*/ 746053 w 1511037"/>
              <a:gd name="connsiteY242" fmla="*/ 743876 h 3657599"/>
              <a:gd name="connsiteX243" fmla="*/ 735820 w 1511037"/>
              <a:gd name="connsiteY243" fmla="*/ 744412 h 3657599"/>
              <a:gd name="connsiteX244" fmla="*/ 720636 w 1511037"/>
              <a:gd name="connsiteY244" fmla="*/ 743177 h 3657599"/>
              <a:gd name="connsiteX245" fmla="*/ 637916 w 1511037"/>
              <a:gd name="connsiteY245" fmla="*/ 736445 h 3657599"/>
              <a:gd name="connsiteX246" fmla="*/ 631944 w 1511037"/>
              <a:gd name="connsiteY246" fmla="*/ 735959 h 3657599"/>
              <a:gd name="connsiteX247" fmla="*/ 631888 w 1511037"/>
              <a:gd name="connsiteY247" fmla="*/ 735503 h 3657599"/>
              <a:gd name="connsiteX248" fmla="*/ 11965 w 1511037"/>
              <a:gd name="connsiteY248" fmla="*/ 113265 h 3657599"/>
              <a:gd name="connsiteX249" fmla="*/ 10938 w 1511037"/>
              <a:gd name="connsiteY249" fmla="*/ 113161 h 3657599"/>
              <a:gd name="connsiteX250" fmla="*/ 9561 w 1511037"/>
              <a:gd name="connsiteY250" fmla="*/ 98540 h 3657599"/>
              <a:gd name="connsiteX251" fmla="*/ 1455 w 1511037"/>
              <a:gd name="connsiteY251" fmla="*/ 12506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511037" h="3657599">
                <a:moveTo>
                  <a:pt x="1509853" y="3047273"/>
                </a:moveTo>
                <a:lnTo>
                  <a:pt x="1511022" y="3047334"/>
                </a:lnTo>
                <a:lnTo>
                  <a:pt x="1511022" y="3148953"/>
                </a:lnTo>
                <a:lnTo>
                  <a:pt x="1510946" y="3149753"/>
                </a:lnTo>
                <a:cubicBezTo>
                  <a:pt x="1511324" y="3154780"/>
                  <a:pt x="1510469" y="3159584"/>
                  <a:pt x="1509559" y="3164370"/>
                </a:cubicBezTo>
                <a:lnTo>
                  <a:pt x="1508524" y="3164476"/>
                </a:lnTo>
                <a:cubicBezTo>
                  <a:pt x="1475054" y="3366683"/>
                  <a:pt x="1363619" y="3541486"/>
                  <a:pt x="1207080" y="3655220"/>
                </a:cubicBezTo>
                <a:lnTo>
                  <a:pt x="1203192" y="3657599"/>
                </a:lnTo>
                <a:lnTo>
                  <a:pt x="930434" y="3657599"/>
                </a:lnTo>
                <a:lnTo>
                  <a:pt x="987829" y="3641703"/>
                </a:lnTo>
                <a:cubicBezTo>
                  <a:pt x="1189249" y="3569058"/>
                  <a:pt x="1343349" y="3393622"/>
                  <a:pt x="1390006" y="3176530"/>
                </a:cubicBezTo>
                <a:cubicBezTo>
                  <a:pt x="1176294" y="3218558"/>
                  <a:pt x="1001311" y="3372111"/>
                  <a:pt x="925183" y="3576054"/>
                </a:cubicBezTo>
                <a:lnTo>
                  <a:pt x="901347" y="3657599"/>
                </a:lnTo>
                <a:lnTo>
                  <a:pt x="785426" y="3657599"/>
                </a:lnTo>
                <a:lnTo>
                  <a:pt x="809443" y="3560654"/>
                </a:lnTo>
                <a:cubicBezTo>
                  <a:pt x="898122" y="3294794"/>
                  <a:pt x="1126730" y="3095844"/>
                  <a:pt x="1405098" y="3056183"/>
                </a:cubicBezTo>
                <a:cubicBezTo>
                  <a:pt x="1405146" y="3056031"/>
                  <a:pt x="1405150" y="3055880"/>
                  <a:pt x="1405155" y="3055727"/>
                </a:cubicBezTo>
                <a:lnTo>
                  <a:pt x="1411173" y="3055242"/>
                </a:lnTo>
                <a:cubicBezTo>
                  <a:pt x="1438446" y="3050681"/>
                  <a:pt x="1466297" y="3048472"/>
                  <a:pt x="1494548" y="3048509"/>
                </a:cubicBezTo>
                <a:cubicBezTo>
                  <a:pt x="1499622" y="3047327"/>
                  <a:pt x="1504731" y="3047273"/>
                  <a:pt x="1509853" y="3047273"/>
                </a:cubicBezTo>
                <a:close/>
                <a:moveTo>
                  <a:pt x="10646" y="3047273"/>
                </a:moveTo>
                <a:cubicBezTo>
                  <a:pt x="15729" y="3047273"/>
                  <a:pt x="20800" y="3047327"/>
                  <a:pt x="25836" y="3048509"/>
                </a:cubicBezTo>
                <a:cubicBezTo>
                  <a:pt x="53859" y="3048472"/>
                  <a:pt x="81485" y="3050680"/>
                  <a:pt x="108539" y="3055239"/>
                </a:cubicBezTo>
                <a:lnTo>
                  <a:pt x="114522" y="3055726"/>
                </a:lnTo>
                <a:cubicBezTo>
                  <a:pt x="114527" y="3055878"/>
                  <a:pt x="114531" y="3056030"/>
                  <a:pt x="114579" y="3056182"/>
                </a:cubicBezTo>
                <a:cubicBezTo>
                  <a:pt x="390762" y="3095844"/>
                  <a:pt x="617574" y="3294794"/>
                  <a:pt x="705556" y="3560653"/>
                </a:cubicBezTo>
                <a:lnTo>
                  <a:pt x="729384" y="3657599"/>
                </a:lnTo>
                <a:lnTo>
                  <a:pt x="614373" y="3657599"/>
                </a:lnTo>
                <a:lnTo>
                  <a:pt x="590724" y="3576054"/>
                </a:lnTo>
                <a:cubicBezTo>
                  <a:pt x="515194" y="3372111"/>
                  <a:pt x="341586" y="3218557"/>
                  <a:pt x="129552" y="3176530"/>
                </a:cubicBezTo>
                <a:cubicBezTo>
                  <a:pt x="175842" y="3393622"/>
                  <a:pt x="328731" y="3569058"/>
                  <a:pt x="528569" y="3641703"/>
                </a:cubicBezTo>
                <a:lnTo>
                  <a:pt x="585515" y="3657599"/>
                </a:lnTo>
                <a:lnTo>
                  <a:pt x="314899" y="3657599"/>
                </a:lnTo>
                <a:lnTo>
                  <a:pt x="311042" y="3655220"/>
                </a:lnTo>
                <a:cubicBezTo>
                  <a:pt x="155732" y="3541486"/>
                  <a:pt x="45173" y="3366682"/>
                  <a:pt x="11965" y="3164475"/>
                </a:cubicBezTo>
                <a:lnTo>
                  <a:pt x="10938" y="3164370"/>
                </a:lnTo>
                <a:cubicBezTo>
                  <a:pt x="10034" y="3159582"/>
                  <a:pt x="9186" y="3154778"/>
                  <a:pt x="9561" y="3149749"/>
                </a:cubicBezTo>
                <a:cubicBezTo>
                  <a:pt x="4593" y="3121645"/>
                  <a:pt x="1926" y="3092903"/>
                  <a:pt x="1455" y="3063715"/>
                </a:cubicBezTo>
                <a:lnTo>
                  <a:pt x="0" y="3048281"/>
                </a:lnTo>
                <a:lnTo>
                  <a:pt x="443" y="3048258"/>
                </a:lnTo>
                <a:lnTo>
                  <a:pt x="413" y="3047808"/>
                </a:lnTo>
                <a:cubicBezTo>
                  <a:pt x="3814" y="3047298"/>
                  <a:pt x="7227" y="3047273"/>
                  <a:pt x="10646" y="3047273"/>
                </a:cubicBezTo>
                <a:close/>
                <a:moveTo>
                  <a:pt x="616915" y="2409688"/>
                </a:moveTo>
                <a:cubicBezTo>
                  <a:pt x="374590" y="2457720"/>
                  <a:pt x="182455" y="2651418"/>
                  <a:pt x="129552" y="2899523"/>
                </a:cubicBezTo>
                <a:cubicBezTo>
                  <a:pt x="371877" y="2851491"/>
                  <a:pt x="564012" y="2657793"/>
                  <a:pt x="616915" y="2409688"/>
                </a:cubicBezTo>
                <a:close/>
                <a:moveTo>
                  <a:pt x="898785" y="2409686"/>
                </a:moveTo>
                <a:cubicBezTo>
                  <a:pt x="952107" y="2657791"/>
                  <a:pt x="1145764" y="2851489"/>
                  <a:pt x="1390006" y="2899521"/>
                </a:cubicBezTo>
                <a:cubicBezTo>
                  <a:pt x="1336684" y="2651416"/>
                  <a:pt x="1143028" y="2457718"/>
                  <a:pt x="898785" y="2409686"/>
                </a:cubicBezTo>
                <a:close/>
                <a:moveTo>
                  <a:pt x="735820" y="2280431"/>
                </a:moveTo>
                <a:lnTo>
                  <a:pt x="746053" y="2280967"/>
                </a:lnTo>
                <a:lnTo>
                  <a:pt x="746024" y="2281416"/>
                </a:lnTo>
                <a:lnTo>
                  <a:pt x="746466" y="2281439"/>
                </a:lnTo>
                <a:lnTo>
                  <a:pt x="745014" y="2296846"/>
                </a:lnTo>
                <a:cubicBezTo>
                  <a:pt x="744543" y="2326043"/>
                  <a:pt x="741876" y="2354797"/>
                  <a:pt x="736905" y="2382911"/>
                </a:cubicBezTo>
                <a:cubicBezTo>
                  <a:pt x="737281" y="2387938"/>
                  <a:pt x="736432" y="2392742"/>
                  <a:pt x="735529" y="2397528"/>
                </a:cubicBezTo>
                <a:lnTo>
                  <a:pt x="734502" y="2397634"/>
                </a:lnTo>
                <a:cubicBezTo>
                  <a:pt x="681370" y="2721165"/>
                  <a:pt x="430217" y="2974543"/>
                  <a:pt x="114579" y="3019872"/>
                </a:cubicBezTo>
                <a:cubicBezTo>
                  <a:pt x="114531" y="3020022"/>
                  <a:pt x="114527" y="3020176"/>
                  <a:pt x="114522" y="3020327"/>
                </a:cubicBezTo>
                <a:lnTo>
                  <a:pt x="108539" y="3020815"/>
                </a:lnTo>
                <a:cubicBezTo>
                  <a:pt x="81485" y="3025373"/>
                  <a:pt x="53859" y="3027582"/>
                  <a:pt x="25836" y="3027544"/>
                </a:cubicBezTo>
                <a:cubicBezTo>
                  <a:pt x="20800" y="3028727"/>
                  <a:pt x="15729" y="3028779"/>
                  <a:pt x="10646" y="3028779"/>
                </a:cubicBezTo>
                <a:cubicBezTo>
                  <a:pt x="7227" y="3028779"/>
                  <a:pt x="3814" y="3028755"/>
                  <a:pt x="413" y="3028245"/>
                </a:cubicBezTo>
                <a:lnTo>
                  <a:pt x="443" y="3027795"/>
                </a:lnTo>
                <a:lnTo>
                  <a:pt x="0" y="3027771"/>
                </a:lnTo>
                <a:lnTo>
                  <a:pt x="1455" y="3012338"/>
                </a:lnTo>
                <a:cubicBezTo>
                  <a:pt x="1926" y="2983150"/>
                  <a:pt x="4593" y="2954407"/>
                  <a:pt x="9561" y="2926303"/>
                </a:cubicBezTo>
                <a:cubicBezTo>
                  <a:pt x="9186" y="2921275"/>
                  <a:pt x="10034" y="2916471"/>
                  <a:pt x="10938" y="2911683"/>
                </a:cubicBezTo>
                <a:lnTo>
                  <a:pt x="11965" y="2911578"/>
                </a:lnTo>
                <a:cubicBezTo>
                  <a:pt x="65097" y="2588046"/>
                  <a:pt x="316251" y="2334668"/>
                  <a:pt x="631888" y="2289341"/>
                </a:cubicBezTo>
                <a:cubicBezTo>
                  <a:pt x="631935" y="2289189"/>
                  <a:pt x="631939" y="2289038"/>
                  <a:pt x="631944" y="2288885"/>
                </a:cubicBezTo>
                <a:lnTo>
                  <a:pt x="637916" y="2288400"/>
                </a:lnTo>
                <a:cubicBezTo>
                  <a:pt x="664974" y="2283838"/>
                  <a:pt x="692606" y="2281630"/>
                  <a:pt x="720636" y="2281667"/>
                </a:cubicBezTo>
                <a:cubicBezTo>
                  <a:pt x="725669" y="2280485"/>
                  <a:pt x="730739" y="2280431"/>
                  <a:pt x="735820" y="2280431"/>
                </a:cubicBezTo>
                <a:close/>
                <a:moveTo>
                  <a:pt x="778939" y="2280430"/>
                </a:moveTo>
                <a:cubicBezTo>
                  <a:pt x="784062" y="2280430"/>
                  <a:pt x="789173" y="2280483"/>
                  <a:pt x="794248" y="2281666"/>
                </a:cubicBezTo>
                <a:cubicBezTo>
                  <a:pt x="822493" y="2281628"/>
                  <a:pt x="850338" y="2283836"/>
                  <a:pt x="877606" y="2288395"/>
                </a:cubicBezTo>
                <a:lnTo>
                  <a:pt x="883637" y="2288882"/>
                </a:lnTo>
                <a:cubicBezTo>
                  <a:pt x="883642" y="2289035"/>
                  <a:pt x="883646" y="2289187"/>
                  <a:pt x="883694" y="2289338"/>
                </a:cubicBezTo>
                <a:cubicBezTo>
                  <a:pt x="1201830" y="2334666"/>
                  <a:pt x="1454972" y="2588044"/>
                  <a:pt x="1508524" y="2911575"/>
                </a:cubicBezTo>
                <a:lnTo>
                  <a:pt x="1509559" y="2911682"/>
                </a:lnTo>
                <a:cubicBezTo>
                  <a:pt x="1510469" y="2916467"/>
                  <a:pt x="1511324" y="2921271"/>
                  <a:pt x="1510946" y="2926298"/>
                </a:cubicBezTo>
                <a:lnTo>
                  <a:pt x="1511022" y="2927099"/>
                </a:lnTo>
                <a:lnTo>
                  <a:pt x="1511022" y="3028717"/>
                </a:lnTo>
                <a:lnTo>
                  <a:pt x="1509853" y="3028778"/>
                </a:lnTo>
                <a:cubicBezTo>
                  <a:pt x="1504731" y="3028778"/>
                  <a:pt x="1499622" y="3028725"/>
                  <a:pt x="1494548" y="3027542"/>
                </a:cubicBezTo>
                <a:cubicBezTo>
                  <a:pt x="1466297" y="3027580"/>
                  <a:pt x="1438446" y="3025370"/>
                  <a:pt x="1411173" y="3020809"/>
                </a:cubicBezTo>
                <a:lnTo>
                  <a:pt x="1405155" y="3020324"/>
                </a:lnTo>
                <a:cubicBezTo>
                  <a:pt x="1405150" y="3020172"/>
                  <a:pt x="1405146" y="3020020"/>
                  <a:pt x="1405098" y="3019869"/>
                </a:cubicBezTo>
                <a:cubicBezTo>
                  <a:pt x="1086963" y="2974541"/>
                  <a:pt x="833821" y="2721163"/>
                  <a:pt x="780268" y="2397631"/>
                </a:cubicBezTo>
                <a:lnTo>
                  <a:pt x="779233" y="2397526"/>
                </a:lnTo>
                <a:cubicBezTo>
                  <a:pt x="778321" y="2392738"/>
                  <a:pt x="777467" y="2387934"/>
                  <a:pt x="777844" y="2382906"/>
                </a:cubicBezTo>
                <a:cubicBezTo>
                  <a:pt x="772837" y="2354802"/>
                  <a:pt x="770149" y="2326060"/>
                  <a:pt x="769674" y="2296872"/>
                </a:cubicBezTo>
                <a:lnTo>
                  <a:pt x="768208" y="2281438"/>
                </a:lnTo>
                <a:lnTo>
                  <a:pt x="768655" y="2281414"/>
                </a:lnTo>
                <a:lnTo>
                  <a:pt x="768625" y="2280964"/>
                </a:lnTo>
                <a:cubicBezTo>
                  <a:pt x="772053" y="2280454"/>
                  <a:pt x="775493" y="2280430"/>
                  <a:pt x="778939" y="2280430"/>
                </a:cubicBezTo>
                <a:close/>
                <a:moveTo>
                  <a:pt x="1390006" y="1650925"/>
                </a:moveTo>
                <a:cubicBezTo>
                  <a:pt x="1145764" y="1698957"/>
                  <a:pt x="952107" y="1892655"/>
                  <a:pt x="898785" y="2140760"/>
                </a:cubicBezTo>
                <a:cubicBezTo>
                  <a:pt x="1143028" y="2092728"/>
                  <a:pt x="1336684" y="1899030"/>
                  <a:pt x="1390006" y="1650925"/>
                </a:cubicBezTo>
                <a:close/>
                <a:moveTo>
                  <a:pt x="129552" y="1650925"/>
                </a:moveTo>
                <a:cubicBezTo>
                  <a:pt x="182455" y="1899030"/>
                  <a:pt x="374590" y="2092728"/>
                  <a:pt x="616915" y="2140760"/>
                </a:cubicBezTo>
                <a:cubicBezTo>
                  <a:pt x="564012" y="1892655"/>
                  <a:pt x="371877" y="1698957"/>
                  <a:pt x="129552" y="1650925"/>
                </a:cubicBezTo>
                <a:close/>
                <a:moveTo>
                  <a:pt x="1509853" y="1521669"/>
                </a:moveTo>
                <a:lnTo>
                  <a:pt x="1511022" y="1521730"/>
                </a:lnTo>
                <a:lnTo>
                  <a:pt x="1511022" y="1623348"/>
                </a:lnTo>
                <a:lnTo>
                  <a:pt x="1510946" y="1624148"/>
                </a:lnTo>
                <a:cubicBezTo>
                  <a:pt x="1511324" y="1629176"/>
                  <a:pt x="1510469" y="1633979"/>
                  <a:pt x="1509559" y="1638765"/>
                </a:cubicBezTo>
                <a:lnTo>
                  <a:pt x="1508524" y="1638871"/>
                </a:lnTo>
                <a:cubicBezTo>
                  <a:pt x="1454972" y="1962402"/>
                  <a:pt x="1201830" y="2215780"/>
                  <a:pt x="883694" y="2261109"/>
                </a:cubicBezTo>
                <a:cubicBezTo>
                  <a:pt x="883646" y="2261259"/>
                  <a:pt x="883642" y="2261413"/>
                  <a:pt x="883637" y="2261564"/>
                </a:cubicBezTo>
                <a:lnTo>
                  <a:pt x="877606" y="2262052"/>
                </a:lnTo>
                <a:cubicBezTo>
                  <a:pt x="850338" y="2266610"/>
                  <a:pt x="822493" y="2268819"/>
                  <a:pt x="794248" y="2268781"/>
                </a:cubicBezTo>
                <a:cubicBezTo>
                  <a:pt x="789173" y="2269964"/>
                  <a:pt x="784062" y="2270016"/>
                  <a:pt x="778939" y="2270016"/>
                </a:cubicBezTo>
                <a:cubicBezTo>
                  <a:pt x="775493" y="2270016"/>
                  <a:pt x="772053" y="2269992"/>
                  <a:pt x="768625" y="2269482"/>
                </a:cubicBezTo>
                <a:lnTo>
                  <a:pt x="768655" y="2269032"/>
                </a:lnTo>
                <a:lnTo>
                  <a:pt x="768208" y="2269008"/>
                </a:lnTo>
                <a:lnTo>
                  <a:pt x="769674" y="2253575"/>
                </a:lnTo>
                <a:cubicBezTo>
                  <a:pt x="770149" y="2224387"/>
                  <a:pt x="772837" y="2195644"/>
                  <a:pt x="777844" y="2167540"/>
                </a:cubicBezTo>
                <a:cubicBezTo>
                  <a:pt x="777467" y="2162513"/>
                  <a:pt x="778321" y="2157708"/>
                  <a:pt x="779233" y="2152920"/>
                </a:cubicBezTo>
                <a:lnTo>
                  <a:pt x="780268" y="2152815"/>
                </a:lnTo>
                <a:cubicBezTo>
                  <a:pt x="833821" y="1829283"/>
                  <a:pt x="1086963" y="1575905"/>
                  <a:pt x="1405098" y="1530578"/>
                </a:cubicBezTo>
                <a:cubicBezTo>
                  <a:pt x="1405146" y="1530426"/>
                  <a:pt x="1405150" y="1530275"/>
                  <a:pt x="1405155" y="1530122"/>
                </a:cubicBezTo>
                <a:lnTo>
                  <a:pt x="1411173" y="1529637"/>
                </a:lnTo>
                <a:cubicBezTo>
                  <a:pt x="1438446" y="1525076"/>
                  <a:pt x="1466297" y="1522867"/>
                  <a:pt x="1494548" y="1522905"/>
                </a:cubicBezTo>
                <a:cubicBezTo>
                  <a:pt x="1499622" y="1521722"/>
                  <a:pt x="1504731" y="1521669"/>
                  <a:pt x="1509853" y="1521669"/>
                </a:cubicBezTo>
                <a:close/>
                <a:moveTo>
                  <a:pt x="10646" y="1521669"/>
                </a:moveTo>
                <a:cubicBezTo>
                  <a:pt x="15729" y="1521669"/>
                  <a:pt x="20800" y="1521722"/>
                  <a:pt x="25836" y="1522905"/>
                </a:cubicBezTo>
                <a:cubicBezTo>
                  <a:pt x="53859" y="1522867"/>
                  <a:pt x="81485" y="1525075"/>
                  <a:pt x="108539" y="1529634"/>
                </a:cubicBezTo>
                <a:lnTo>
                  <a:pt x="114522" y="1530121"/>
                </a:lnTo>
                <a:cubicBezTo>
                  <a:pt x="114527" y="1530273"/>
                  <a:pt x="114531" y="1530426"/>
                  <a:pt x="114579" y="1530577"/>
                </a:cubicBezTo>
                <a:cubicBezTo>
                  <a:pt x="430217" y="1575905"/>
                  <a:pt x="681370" y="1829283"/>
                  <a:pt x="734502" y="2152814"/>
                </a:cubicBezTo>
                <a:lnTo>
                  <a:pt x="735529" y="2152920"/>
                </a:lnTo>
                <a:cubicBezTo>
                  <a:pt x="736432" y="2157706"/>
                  <a:pt x="737281" y="2162510"/>
                  <a:pt x="736905" y="2167537"/>
                </a:cubicBezTo>
                <a:cubicBezTo>
                  <a:pt x="741876" y="2195652"/>
                  <a:pt x="744543" y="2224405"/>
                  <a:pt x="745014" y="2253603"/>
                </a:cubicBezTo>
                <a:lnTo>
                  <a:pt x="746466" y="2269008"/>
                </a:lnTo>
                <a:lnTo>
                  <a:pt x="746024" y="2269032"/>
                </a:lnTo>
                <a:lnTo>
                  <a:pt x="746053" y="2269481"/>
                </a:lnTo>
                <a:lnTo>
                  <a:pt x="735820" y="2270016"/>
                </a:lnTo>
                <a:cubicBezTo>
                  <a:pt x="730739" y="2270016"/>
                  <a:pt x="725669" y="2269964"/>
                  <a:pt x="720636" y="2268781"/>
                </a:cubicBezTo>
                <a:cubicBezTo>
                  <a:pt x="692606" y="2268819"/>
                  <a:pt x="664974" y="2266609"/>
                  <a:pt x="637916" y="2262048"/>
                </a:cubicBezTo>
                <a:lnTo>
                  <a:pt x="631944" y="2261563"/>
                </a:lnTo>
                <a:cubicBezTo>
                  <a:pt x="631939" y="2261411"/>
                  <a:pt x="631935" y="2261259"/>
                  <a:pt x="631888" y="2261108"/>
                </a:cubicBezTo>
                <a:cubicBezTo>
                  <a:pt x="316251" y="2215780"/>
                  <a:pt x="65097" y="1962402"/>
                  <a:pt x="11965" y="1638870"/>
                </a:cubicBezTo>
                <a:lnTo>
                  <a:pt x="10938" y="1638765"/>
                </a:lnTo>
                <a:cubicBezTo>
                  <a:pt x="10034" y="1633977"/>
                  <a:pt x="9186" y="1629173"/>
                  <a:pt x="9561" y="1624145"/>
                </a:cubicBezTo>
                <a:cubicBezTo>
                  <a:pt x="4593" y="1596041"/>
                  <a:pt x="1926" y="1567298"/>
                  <a:pt x="1455" y="1538111"/>
                </a:cubicBezTo>
                <a:lnTo>
                  <a:pt x="0" y="1522677"/>
                </a:lnTo>
                <a:lnTo>
                  <a:pt x="443" y="1522653"/>
                </a:lnTo>
                <a:lnTo>
                  <a:pt x="413" y="1522203"/>
                </a:lnTo>
                <a:cubicBezTo>
                  <a:pt x="3814" y="1521693"/>
                  <a:pt x="7227" y="1521669"/>
                  <a:pt x="10646" y="1521669"/>
                </a:cubicBezTo>
                <a:close/>
                <a:moveTo>
                  <a:pt x="616915" y="884083"/>
                </a:moveTo>
                <a:cubicBezTo>
                  <a:pt x="374590" y="932116"/>
                  <a:pt x="182455" y="1125813"/>
                  <a:pt x="129552" y="1373918"/>
                </a:cubicBezTo>
                <a:cubicBezTo>
                  <a:pt x="371877" y="1325887"/>
                  <a:pt x="564012" y="1132188"/>
                  <a:pt x="616915" y="884083"/>
                </a:cubicBezTo>
                <a:close/>
                <a:moveTo>
                  <a:pt x="898785" y="884081"/>
                </a:moveTo>
                <a:cubicBezTo>
                  <a:pt x="952107" y="1132187"/>
                  <a:pt x="1145764" y="1325884"/>
                  <a:pt x="1390006" y="1373916"/>
                </a:cubicBezTo>
                <a:cubicBezTo>
                  <a:pt x="1336684" y="1125812"/>
                  <a:pt x="1143028" y="932113"/>
                  <a:pt x="898785" y="884081"/>
                </a:cubicBezTo>
                <a:close/>
                <a:moveTo>
                  <a:pt x="735820" y="754827"/>
                </a:moveTo>
                <a:lnTo>
                  <a:pt x="746053" y="755362"/>
                </a:lnTo>
                <a:lnTo>
                  <a:pt x="746024" y="755811"/>
                </a:lnTo>
                <a:lnTo>
                  <a:pt x="746466" y="755835"/>
                </a:lnTo>
                <a:lnTo>
                  <a:pt x="745014" y="771241"/>
                </a:lnTo>
                <a:cubicBezTo>
                  <a:pt x="744543" y="800439"/>
                  <a:pt x="741876" y="829193"/>
                  <a:pt x="736905" y="857306"/>
                </a:cubicBezTo>
                <a:cubicBezTo>
                  <a:pt x="737281" y="862334"/>
                  <a:pt x="736432" y="867137"/>
                  <a:pt x="735529" y="871924"/>
                </a:cubicBezTo>
                <a:lnTo>
                  <a:pt x="734502" y="872029"/>
                </a:lnTo>
                <a:cubicBezTo>
                  <a:pt x="681370" y="1195560"/>
                  <a:pt x="430217" y="1448938"/>
                  <a:pt x="114579" y="1494267"/>
                </a:cubicBezTo>
                <a:cubicBezTo>
                  <a:pt x="114531" y="1494418"/>
                  <a:pt x="114527" y="1494571"/>
                  <a:pt x="114522" y="1494722"/>
                </a:cubicBezTo>
                <a:lnTo>
                  <a:pt x="108539" y="1495210"/>
                </a:lnTo>
                <a:cubicBezTo>
                  <a:pt x="81485" y="1499768"/>
                  <a:pt x="53859" y="1501977"/>
                  <a:pt x="25836" y="1501940"/>
                </a:cubicBezTo>
                <a:cubicBezTo>
                  <a:pt x="20800" y="1503122"/>
                  <a:pt x="15729" y="1503175"/>
                  <a:pt x="10646" y="1503175"/>
                </a:cubicBezTo>
                <a:cubicBezTo>
                  <a:pt x="7227" y="1503175"/>
                  <a:pt x="3814" y="1503150"/>
                  <a:pt x="413" y="1502640"/>
                </a:cubicBezTo>
                <a:lnTo>
                  <a:pt x="443" y="1502190"/>
                </a:lnTo>
                <a:lnTo>
                  <a:pt x="0" y="1502167"/>
                </a:lnTo>
                <a:lnTo>
                  <a:pt x="1455" y="1486734"/>
                </a:lnTo>
                <a:cubicBezTo>
                  <a:pt x="1926" y="1457545"/>
                  <a:pt x="4593" y="1428803"/>
                  <a:pt x="9561" y="1400699"/>
                </a:cubicBezTo>
                <a:cubicBezTo>
                  <a:pt x="9186" y="1395670"/>
                  <a:pt x="10034" y="1390866"/>
                  <a:pt x="10938" y="1386079"/>
                </a:cubicBezTo>
                <a:lnTo>
                  <a:pt x="11965" y="1385973"/>
                </a:lnTo>
                <a:cubicBezTo>
                  <a:pt x="65097" y="1062441"/>
                  <a:pt x="316251" y="809063"/>
                  <a:pt x="631888" y="763736"/>
                </a:cubicBezTo>
                <a:cubicBezTo>
                  <a:pt x="631935" y="763585"/>
                  <a:pt x="631939" y="763433"/>
                  <a:pt x="631944" y="763280"/>
                </a:cubicBezTo>
                <a:lnTo>
                  <a:pt x="637916" y="762795"/>
                </a:lnTo>
                <a:cubicBezTo>
                  <a:pt x="664974" y="758234"/>
                  <a:pt x="692606" y="756025"/>
                  <a:pt x="720636" y="756063"/>
                </a:cubicBezTo>
                <a:cubicBezTo>
                  <a:pt x="725669" y="754880"/>
                  <a:pt x="730739" y="754827"/>
                  <a:pt x="735820" y="754827"/>
                </a:cubicBezTo>
                <a:close/>
                <a:moveTo>
                  <a:pt x="778939" y="754825"/>
                </a:moveTo>
                <a:cubicBezTo>
                  <a:pt x="784062" y="754825"/>
                  <a:pt x="789173" y="754878"/>
                  <a:pt x="794248" y="756061"/>
                </a:cubicBezTo>
                <a:cubicBezTo>
                  <a:pt x="822493" y="756023"/>
                  <a:pt x="850338" y="758231"/>
                  <a:pt x="877606" y="762790"/>
                </a:cubicBezTo>
                <a:lnTo>
                  <a:pt x="883637" y="763277"/>
                </a:lnTo>
                <a:cubicBezTo>
                  <a:pt x="883642" y="763430"/>
                  <a:pt x="883646" y="763582"/>
                  <a:pt x="883694" y="763733"/>
                </a:cubicBezTo>
                <a:cubicBezTo>
                  <a:pt x="1201830" y="809061"/>
                  <a:pt x="1454972" y="1062440"/>
                  <a:pt x="1508524" y="1385970"/>
                </a:cubicBezTo>
                <a:lnTo>
                  <a:pt x="1509559" y="1386077"/>
                </a:lnTo>
                <a:cubicBezTo>
                  <a:pt x="1510469" y="1390862"/>
                  <a:pt x="1511324" y="1395666"/>
                  <a:pt x="1510946" y="1400693"/>
                </a:cubicBezTo>
                <a:lnTo>
                  <a:pt x="1511022" y="1401494"/>
                </a:lnTo>
                <a:lnTo>
                  <a:pt x="1511022" y="1503112"/>
                </a:lnTo>
                <a:lnTo>
                  <a:pt x="1509853" y="1503173"/>
                </a:lnTo>
                <a:cubicBezTo>
                  <a:pt x="1504731" y="1503173"/>
                  <a:pt x="1499622" y="1503120"/>
                  <a:pt x="1494548" y="1501938"/>
                </a:cubicBezTo>
                <a:cubicBezTo>
                  <a:pt x="1466297" y="1501975"/>
                  <a:pt x="1438446" y="1499766"/>
                  <a:pt x="1411173" y="1495205"/>
                </a:cubicBezTo>
                <a:lnTo>
                  <a:pt x="1405155" y="1494720"/>
                </a:lnTo>
                <a:cubicBezTo>
                  <a:pt x="1405150" y="1494567"/>
                  <a:pt x="1405146" y="1494415"/>
                  <a:pt x="1405098" y="1494264"/>
                </a:cubicBezTo>
                <a:cubicBezTo>
                  <a:pt x="1086963" y="1448937"/>
                  <a:pt x="833821" y="1195558"/>
                  <a:pt x="780268" y="872026"/>
                </a:cubicBezTo>
                <a:lnTo>
                  <a:pt x="779233" y="871922"/>
                </a:lnTo>
                <a:cubicBezTo>
                  <a:pt x="778321" y="867134"/>
                  <a:pt x="777467" y="862329"/>
                  <a:pt x="777844" y="857301"/>
                </a:cubicBezTo>
                <a:cubicBezTo>
                  <a:pt x="772837" y="829197"/>
                  <a:pt x="770149" y="800455"/>
                  <a:pt x="769674" y="771267"/>
                </a:cubicBezTo>
                <a:lnTo>
                  <a:pt x="768208" y="755833"/>
                </a:lnTo>
                <a:lnTo>
                  <a:pt x="768655" y="755810"/>
                </a:lnTo>
                <a:lnTo>
                  <a:pt x="768625" y="755360"/>
                </a:lnTo>
                <a:cubicBezTo>
                  <a:pt x="772053" y="754849"/>
                  <a:pt x="775493" y="754825"/>
                  <a:pt x="778939" y="754825"/>
                </a:cubicBezTo>
                <a:close/>
                <a:moveTo>
                  <a:pt x="1390006" y="125320"/>
                </a:moveTo>
                <a:cubicBezTo>
                  <a:pt x="1145764" y="173353"/>
                  <a:pt x="952107" y="367050"/>
                  <a:pt x="898785" y="615155"/>
                </a:cubicBezTo>
                <a:cubicBezTo>
                  <a:pt x="1143028" y="567124"/>
                  <a:pt x="1336684" y="373425"/>
                  <a:pt x="1390006" y="125320"/>
                </a:cubicBezTo>
                <a:close/>
                <a:moveTo>
                  <a:pt x="129552" y="125320"/>
                </a:moveTo>
                <a:cubicBezTo>
                  <a:pt x="182455" y="373425"/>
                  <a:pt x="374590" y="567123"/>
                  <a:pt x="616915" y="615155"/>
                </a:cubicBezTo>
                <a:cubicBezTo>
                  <a:pt x="564012" y="367050"/>
                  <a:pt x="371877" y="173352"/>
                  <a:pt x="129552" y="125320"/>
                </a:cubicBezTo>
                <a:close/>
                <a:moveTo>
                  <a:pt x="1461115" y="0"/>
                </a:moveTo>
                <a:lnTo>
                  <a:pt x="1511022" y="0"/>
                </a:lnTo>
                <a:lnTo>
                  <a:pt x="1511022" y="97744"/>
                </a:lnTo>
                <a:lnTo>
                  <a:pt x="1510946" y="98544"/>
                </a:lnTo>
                <a:cubicBezTo>
                  <a:pt x="1511324" y="103571"/>
                  <a:pt x="1510469" y="108374"/>
                  <a:pt x="1509559" y="113161"/>
                </a:cubicBezTo>
                <a:lnTo>
                  <a:pt x="1508524" y="113266"/>
                </a:lnTo>
                <a:cubicBezTo>
                  <a:pt x="1454972" y="436797"/>
                  <a:pt x="1201830" y="690176"/>
                  <a:pt x="883694" y="735504"/>
                </a:cubicBezTo>
                <a:cubicBezTo>
                  <a:pt x="883646" y="735655"/>
                  <a:pt x="883642" y="735808"/>
                  <a:pt x="883637" y="735960"/>
                </a:cubicBezTo>
                <a:lnTo>
                  <a:pt x="877606" y="736447"/>
                </a:lnTo>
                <a:cubicBezTo>
                  <a:pt x="850338" y="741006"/>
                  <a:pt x="822493" y="743215"/>
                  <a:pt x="794248" y="743177"/>
                </a:cubicBezTo>
                <a:cubicBezTo>
                  <a:pt x="789173" y="744360"/>
                  <a:pt x="784062" y="744412"/>
                  <a:pt x="778939" y="744412"/>
                </a:cubicBezTo>
                <a:cubicBezTo>
                  <a:pt x="775493" y="744412"/>
                  <a:pt x="772053" y="744387"/>
                  <a:pt x="768625" y="743877"/>
                </a:cubicBezTo>
                <a:lnTo>
                  <a:pt x="768655" y="743427"/>
                </a:lnTo>
                <a:lnTo>
                  <a:pt x="768208" y="743404"/>
                </a:lnTo>
                <a:lnTo>
                  <a:pt x="769674" y="727971"/>
                </a:lnTo>
                <a:cubicBezTo>
                  <a:pt x="770149" y="698783"/>
                  <a:pt x="772837" y="670040"/>
                  <a:pt x="777844" y="641936"/>
                </a:cubicBezTo>
                <a:cubicBezTo>
                  <a:pt x="777467" y="636908"/>
                  <a:pt x="778321" y="632103"/>
                  <a:pt x="779233" y="627316"/>
                </a:cubicBezTo>
                <a:lnTo>
                  <a:pt x="780268" y="627211"/>
                </a:lnTo>
                <a:cubicBezTo>
                  <a:pt x="833821" y="303678"/>
                  <a:pt x="1086963" y="50300"/>
                  <a:pt x="1405098" y="4973"/>
                </a:cubicBezTo>
                <a:cubicBezTo>
                  <a:pt x="1405146" y="4822"/>
                  <a:pt x="1405150" y="4670"/>
                  <a:pt x="1405155" y="4517"/>
                </a:cubicBezTo>
                <a:lnTo>
                  <a:pt x="1411173" y="4032"/>
                </a:lnTo>
                <a:close/>
                <a:moveTo>
                  <a:pt x="276" y="0"/>
                </a:moveTo>
                <a:lnTo>
                  <a:pt x="59014" y="0"/>
                </a:lnTo>
                <a:lnTo>
                  <a:pt x="108539" y="4029"/>
                </a:lnTo>
                <a:lnTo>
                  <a:pt x="114522" y="4516"/>
                </a:lnTo>
                <a:cubicBezTo>
                  <a:pt x="114527" y="4669"/>
                  <a:pt x="114531" y="4821"/>
                  <a:pt x="114579" y="4972"/>
                </a:cubicBezTo>
                <a:cubicBezTo>
                  <a:pt x="430217" y="50300"/>
                  <a:pt x="681370" y="303678"/>
                  <a:pt x="734502" y="627210"/>
                </a:cubicBezTo>
                <a:lnTo>
                  <a:pt x="735529" y="627316"/>
                </a:lnTo>
                <a:cubicBezTo>
                  <a:pt x="736432" y="632101"/>
                  <a:pt x="737281" y="636905"/>
                  <a:pt x="736905" y="641932"/>
                </a:cubicBezTo>
                <a:cubicBezTo>
                  <a:pt x="741876" y="670047"/>
                  <a:pt x="744543" y="698800"/>
                  <a:pt x="745014" y="727999"/>
                </a:cubicBezTo>
                <a:lnTo>
                  <a:pt x="746466" y="743404"/>
                </a:lnTo>
                <a:lnTo>
                  <a:pt x="746024" y="743427"/>
                </a:lnTo>
                <a:lnTo>
                  <a:pt x="746053" y="743876"/>
                </a:lnTo>
                <a:lnTo>
                  <a:pt x="735820" y="744412"/>
                </a:lnTo>
                <a:cubicBezTo>
                  <a:pt x="730739" y="744412"/>
                  <a:pt x="725669" y="744360"/>
                  <a:pt x="720636" y="743177"/>
                </a:cubicBezTo>
                <a:cubicBezTo>
                  <a:pt x="692606" y="743215"/>
                  <a:pt x="664974" y="741005"/>
                  <a:pt x="637916" y="736445"/>
                </a:cubicBezTo>
                <a:lnTo>
                  <a:pt x="631944" y="735959"/>
                </a:lnTo>
                <a:cubicBezTo>
                  <a:pt x="631939" y="735806"/>
                  <a:pt x="631935" y="735654"/>
                  <a:pt x="631888" y="735503"/>
                </a:cubicBezTo>
                <a:cubicBezTo>
                  <a:pt x="316251" y="690176"/>
                  <a:pt x="65097" y="436797"/>
                  <a:pt x="11965" y="113265"/>
                </a:cubicBezTo>
                <a:lnTo>
                  <a:pt x="10938" y="113161"/>
                </a:lnTo>
                <a:cubicBezTo>
                  <a:pt x="10034" y="108373"/>
                  <a:pt x="9186" y="103568"/>
                  <a:pt x="9561" y="98540"/>
                </a:cubicBezTo>
                <a:cubicBezTo>
                  <a:pt x="4593" y="70436"/>
                  <a:pt x="1926" y="41694"/>
                  <a:pt x="1455" y="125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974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s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08AC47-8517-4FB8-83F2-9FD9C43B1A37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7275" y="324000"/>
            <a:ext cx="3790725" cy="397866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Marcador de posición de imagen 16">
            <a:extLst>
              <a:ext uri="{FF2B5EF4-FFF2-40B4-BE49-F238E27FC236}">
                <a16:creationId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9274" y="322236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29275" y="4483104"/>
            <a:ext cx="3790724" cy="2047336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4453990"/>
            <a:ext cx="22860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5432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ícula precisa de 12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ción de imagen 16">
            <a:extLst>
              <a:ext uri="{FF2B5EF4-FFF2-40B4-BE49-F238E27FC236}">
                <a16:creationId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6" name="Marcador de posición de imagen 16">
            <a:extLst>
              <a:ext uri="{FF2B5EF4-FFF2-40B4-BE49-F238E27FC236}">
                <a16:creationId xmlns:a16="http://schemas.microsoft.com/office/drawing/2014/main" id="{85A93534-10D7-4916-A93E-1DE43B24A52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imagen 16">
            <a:extLst>
              <a:ext uri="{FF2B5EF4-FFF2-40B4-BE49-F238E27FC236}">
                <a16:creationId xmlns:a16="http://schemas.microsoft.com/office/drawing/2014/main" id="{59920760-BE5B-4C1D-981E-1FFF796FDB9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imagen 16">
            <a:extLst>
              <a:ext uri="{FF2B5EF4-FFF2-40B4-BE49-F238E27FC236}">
                <a16:creationId xmlns:a16="http://schemas.microsoft.com/office/drawing/2014/main" id="{45D188E0-32F2-442B-B62E-AA9670C2B0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9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posición de imagen 16">
            <a:extLst>
              <a:ext uri="{FF2B5EF4-FFF2-40B4-BE49-F238E27FC236}">
                <a16:creationId xmlns:a16="http://schemas.microsoft.com/office/drawing/2014/main" id="{F636BBA3-1F77-4FB5-9A78-C9E257599E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9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imagen 16">
            <a:extLst>
              <a:ext uri="{FF2B5EF4-FFF2-40B4-BE49-F238E27FC236}">
                <a16:creationId xmlns:a16="http://schemas.microsoft.com/office/drawing/2014/main" id="{A43C49AF-45E3-4F3A-8683-B60FB586B4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39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2" name="Marcador de posición de imagen 16">
            <a:extLst>
              <a:ext uri="{FF2B5EF4-FFF2-40B4-BE49-F238E27FC236}">
                <a16:creationId xmlns:a16="http://schemas.microsoft.com/office/drawing/2014/main" id="{8B57C8C7-F7D1-4136-B896-20B6943389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6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3" name="Marcador de posición de imagen 16">
            <a:extLst>
              <a:ext uri="{FF2B5EF4-FFF2-40B4-BE49-F238E27FC236}">
                <a16:creationId xmlns:a16="http://schemas.microsoft.com/office/drawing/2014/main" id="{3E62906B-EB98-453B-AB89-8120D1A1B08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6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4" name="Marcador de posición de imagen 16">
            <a:extLst>
              <a:ext uri="{FF2B5EF4-FFF2-40B4-BE49-F238E27FC236}">
                <a16:creationId xmlns:a16="http://schemas.microsoft.com/office/drawing/2014/main" id="{CEFF2032-FE07-48A6-A165-D8C1D0A68F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6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6" name="Marcador de posición de imagen 16">
            <a:extLst>
              <a:ext uri="{FF2B5EF4-FFF2-40B4-BE49-F238E27FC236}">
                <a16:creationId xmlns:a16="http://schemas.microsoft.com/office/drawing/2014/main" id="{29E9F81D-24AF-4921-9C7E-8A41BC06AC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3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7" name="Marcador de posición de imagen 16">
            <a:extLst>
              <a:ext uri="{FF2B5EF4-FFF2-40B4-BE49-F238E27FC236}">
                <a16:creationId xmlns:a16="http://schemas.microsoft.com/office/drawing/2014/main" id="{3E1A1F38-B22C-48EB-86FA-22DAF1012A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3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8" name="Marcador de posición de imagen 16">
            <a:extLst>
              <a:ext uri="{FF2B5EF4-FFF2-40B4-BE49-F238E27FC236}">
                <a16:creationId xmlns:a16="http://schemas.microsoft.com/office/drawing/2014/main" id="{B0B22428-8245-4610-A545-D0DB5D21227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3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8610677" y="324001"/>
            <a:ext cx="3257325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0DDC947B-410A-435F-BC5F-C16A82981743}"/>
              </a:ext>
            </a:extLst>
          </p:cNvPr>
          <p:cNvSpPr/>
          <p:nvPr userDrawn="1"/>
        </p:nvSpPr>
        <p:spPr>
          <a:xfrm>
            <a:off x="8610677" y="4483106"/>
            <a:ext cx="3257325" cy="2046045"/>
          </a:xfrm>
          <a:custGeom>
            <a:avLst/>
            <a:gdLst>
              <a:gd name="connsiteX0" fmla="*/ 2499020 w 3257325"/>
              <a:gd name="connsiteY0" fmla="*/ 1424248 h 2046045"/>
              <a:gd name="connsiteX1" fmla="*/ 2009185 w 3257325"/>
              <a:gd name="connsiteY1" fmla="*/ 1915469 h 2046045"/>
              <a:gd name="connsiteX2" fmla="*/ 2499020 w 3257325"/>
              <a:gd name="connsiteY2" fmla="*/ 1424248 h 2046045"/>
              <a:gd name="connsiteX3" fmla="*/ 1242341 w 3257325"/>
              <a:gd name="connsiteY3" fmla="*/ 1424248 h 2046045"/>
              <a:gd name="connsiteX4" fmla="*/ 1732176 w 3257325"/>
              <a:gd name="connsiteY4" fmla="*/ 1915469 h 2046045"/>
              <a:gd name="connsiteX5" fmla="*/ 1242341 w 3257325"/>
              <a:gd name="connsiteY5" fmla="*/ 1424248 h 2046045"/>
              <a:gd name="connsiteX6" fmla="*/ 973415 w 3257325"/>
              <a:gd name="connsiteY6" fmla="*/ 1424248 h 2046045"/>
              <a:gd name="connsiteX7" fmla="*/ 483580 w 3257325"/>
              <a:gd name="connsiteY7" fmla="*/ 1915469 h 2046045"/>
              <a:gd name="connsiteX8" fmla="*/ 973415 w 3257325"/>
              <a:gd name="connsiteY8" fmla="*/ 1424248 h 2046045"/>
              <a:gd name="connsiteX9" fmla="*/ 0 w 3257325"/>
              <a:gd name="connsiteY9" fmla="*/ 1423371 h 2046045"/>
              <a:gd name="connsiteX10" fmla="*/ 31786 w 3257325"/>
              <a:gd name="connsiteY10" fmla="*/ 1443082 h 2046045"/>
              <a:gd name="connsiteX11" fmla="*/ 326918 w 3257325"/>
              <a:gd name="connsiteY11" fmla="*/ 1930561 h 2046045"/>
              <a:gd name="connsiteX12" fmla="*/ 327374 w 3257325"/>
              <a:gd name="connsiteY12" fmla="*/ 1930618 h 2046045"/>
              <a:gd name="connsiteX13" fmla="*/ 327859 w 3257325"/>
              <a:gd name="connsiteY13" fmla="*/ 1936636 h 2046045"/>
              <a:gd name="connsiteX14" fmla="*/ 334592 w 3257325"/>
              <a:gd name="connsiteY14" fmla="*/ 2020011 h 2046045"/>
              <a:gd name="connsiteX15" fmla="*/ 335828 w 3257325"/>
              <a:gd name="connsiteY15" fmla="*/ 2035316 h 2046045"/>
              <a:gd name="connsiteX16" fmla="*/ 335292 w 3257325"/>
              <a:gd name="connsiteY16" fmla="*/ 2045630 h 2046045"/>
              <a:gd name="connsiteX17" fmla="*/ 334843 w 3257325"/>
              <a:gd name="connsiteY17" fmla="*/ 2045600 h 2046045"/>
              <a:gd name="connsiteX18" fmla="*/ 334820 w 3257325"/>
              <a:gd name="connsiteY18" fmla="*/ 2046045 h 2046045"/>
              <a:gd name="connsiteX19" fmla="*/ 319414 w 3257325"/>
              <a:gd name="connsiteY19" fmla="*/ 2044582 h 2046045"/>
              <a:gd name="connsiteX20" fmla="*/ 233348 w 3257325"/>
              <a:gd name="connsiteY20" fmla="*/ 2036409 h 2046045"/>
              <a:gd name="connsiteX21" fmla="*/ 218731 w 3257325"/>
              <a:gd name="connsiteY21" fmla="*/ 2035022 h 2046045"/>
              <a:gd name="connsiteX22" fmla="*/ 218625 w 3257325"/>
              <a:gd name="connsiteY22" fmla="*/ 2033987 h 2046045"/>
              <a:gd name="connsiteX23" fmla="*/ 100859 w 3257325"/>
              <a:gd name="connsiteY23" fmla="*/ 2004812 h 2046045"/>
              <a:gd name="connsiteX24" fmla="*/ 0 w 3257325"/>
              <a:gd name="connsiteY24" fmla="*/ 1962186 h 2046045"/>
              <a:gd name="connsiteX25" fmla="*/ 0 w 3257325"/>
              <a:gd name="connsiteY25" fmla="*/ 1829869 h 2046045"/>
              <a:gd name="connsiteX26" fmla="*/ 32120 w 3257325"/>
              <a:gd name="connsiteY26" fmla="*/ 1850567 h 2046045"/>
              <a:gd name="connsiteX27" fmla="*/ 206571 w 3257325"/>
              <a:gd name="connsiteY27" fmla="*/ 1915469 h 2046045"/>
              <a:gd name="connsiteX28" fmla="*/ 36681 w 3257325"/>
              <a:gd name="connsiteY28" fmla="*/ 1598264 h 2046045"/>
              <a:gd name="connsiteX29" fmla="*/ 0 w 3257325"/>
              <a:gd name="connsiteY29" fmla="*/ 1566414 h 2046045"/>
              <a:gd name="connsiteX30" fmla="*/ 2639697 w 3257325"/>
              <a:gd name="connsiteY30" fmla="*/ 1293671 h 2046045"/>
              <a:gd name="connsiteX31" fmla="*/ 2655130 w 3257325"/>
              <a:gd name="connsiteY31" fmla="*/ 1295137 h 2046045"/>
              <a:gd name="connsiteX32" fmla="*/ 2741165 w 3257325"/>
              <a:gd name="connsiteY32" fmla="*/ 1303307 h 2046045"/>
              <a:gd name="connsiteX33" fmla="*/ 2755785 w 3257325"/>
              <a:gd name="connsiteY33" fmla="*/ 1304696 h 2046045"/>
              <a:gd name="connsiteX34" fmla="*/ 2755890 w 3257325"/>
              <a:gd name="connsiteY34" fmla="*/ 1305731 h 2046045"/>
              <a:gd name="connsiteX35" fmla="*/ 3246636 w 3257325"/>
              <a:gd name="connsiteY35" fmla="*/ 1607176 h 2046045"/>
              <a:gd name="connsiteX36" fmla="*/ 3257325 w 3257325"/>
              <a:gd name="connsiteY36" fmla="*/ 1624640 h 2046045"/>
              <a:gd name="connsiteX37" fmla="*/ 3257325 w 3257325"/>
              <a:gd name="connsiteY37" fmla="*/ 1913823 h 2046045"/>
              <a:gd name="connsiteX38" fmla="*/ 3233119 w 3257325"/>
              <a:gd name="connsiteY38" fmla="*/ 1826425 h 2046045"/>
              <a:gd name="connsiteX39" fmla="*/ 2767946 w 3257325"/>
              <a:gd name="connsiteY39" fmla="*/ 1424248 h 2046045"/>
              <a:gd name="connsiteX40" fmla="*/ 3083329 w 3257325"/>
              <a:gd name="connsiteY40" fmla="*/ 1850567 h 2046045"/>
              <a:gd name="connsiteX41" fmla="*/ 3257325 w 3257325"/>
              <a:gd name="connsiteY41" fmla="*/ 1915300 h 2046045"/>
              <a:gd name="connsiteX42" fmla="*/ 3257325 w 3257325"/>
              <a:gd name="connsiteY42" fmla="*/ 2030888 h 2046045"/>
              <a:gd name="connsiteX43" fmla="*/ 3152069 w 3257325"/>
              <a:gd name="connsiteY43" fmla="*/ 2004812 h 2046045"/>
              <a:gd name="connsiteX44" fmla="*/ 2647597 w 3257325"/>
              <a:gd name="connsiteY44" fmla="*/ 1409157 h 2046045"/>
              <a:gd name="connsiteX45" fmla="*/ 2647141 w 3257325"/>
              <a:gd name="connsiteY45" fmla="*/ 1409100 h 2046045"/>
              <a:gd name="connsiteX46" fmla="*/ 2646654 w 3257325"/>
              <a:gd name="connsiteY46" fmla="*/ 1403069 h 2046045"/>
              <a:gd name="connsiteX47" fmla="*/ 2639924 w 3257325"/>
              <a:gd name="connsiteY47" fmla="*/ 1319711 h 2046045"/>
              <a:gd name="connsiteX48" fmla="*/ 2638689 w 3257325"/>
              <a:gd name="connsiteY48" fmla="*/ 1304402 h 2046045"/>
              <a:gd name="connsiteX49" fmla="*/ 2639224 w 3257325"/>
              <a:gd name="connsiteY49" fmla="*/ 1294088 h 2046045"/>
              <a:gd name="connsiteX50" fmla="*/ 2639674 w 3257325"/>
              <a:gd name="connsiteY50" fmla="*/ 1294118 h 2046045"/>
              <a:gd name="connsiteX51" fmla="*/ 2627268 w 3257325"/>
              <a:gd name="connsiteY51" fmla="*/ 1293671 h 2046045"/>
              <a:gd name="connsiteX52" fmla="*/ 2627291 w 3257325"/>
              <a:gd name="connsiteY52" fmla="*/ 1294118 h 2046045"/>
              <a:gd name="connsiteX53" fmla="*/ 2627741 w 3257325"/>
              <a:gd name="connsiteY53" fmla="*/ 1294088 h 2046045"/>
              <a:gd name="connsiteX54" fmla="*/ 2628276 w 3257325"/>
              <a:gd name="connsiteY54" fmla="*/ 1304402 h 2046045"/>
              <a:gd name="connsiteX55" fmla="*/ 2627040 w 3257325"/>
              <a:gd name="connsiteY55" fmla="*/ 1319711 h 2046045"/>
              <a:gd name="connsiteX56" fmla="*/ 2620311 w 3257325"/>
              <a:gd name="connsiteY56" fmla="*/ 1403069 h 2046045"/>
              <a:gd name="connsiteX57" fmla="*/ 2619824 w 3257325"/>
              <a:gd name="connsiteY57" fmla="*/ 1409100 h 2046045"/>
              <a:gd name="connsiteX58" fmla="*/ 2619368 w 3257325"/>
              <a:gd name="connsiteY58" fmla="*/ 1409157 h 2046045"/>
              <a:gd name="connsiteX59" fmla="*/ 1997131 w 3257325"/>
              <a:gd name="connsiteY59" fmla="*/ 2033987 h 2046045"/>
              <a:gd name="connsiteX60" fmla="*/ 1997024 w 3257325"/>
              <a:gd name="connsiteY60" fmla="*/ 2035022 h 2046045"/>
              <a:gd name="connsiteX61" fmla="*/ 1982408 w 3257325"/>
              <a:gd name="connsiteY61" fmla="*/ 2036409 h 2046045"/>
              <a:gd name="connsiteX62" fmla="*/ 1896341 w 3257325"/>
              <a:gd name="connsiteY62" fmla="*/ 2044582 h 2046045"/>
              <a:gd name="connsiteX63" fmla="*/ 1880936 w 3257325"/>
              <a:gd name="connsiteY63" fmla="*/ 2046045 h 2046045"/>
              <a:gd name="connsiteX64" fmla="*/ 1880913 w 3257325"/>
              <a:gd name="connsiteY64" fmla="*/ 2045600 h 2046045"/>
              <a:gd name="connsiteX65" fmla="*/ 1880464 w 3257325"/>
              <a:gd name="connsiteY65" fmla="*/ 2045630 h 2046045"/>
              <a:gd name="connsiteX66" fmla="*/ 1879928 w 3257325"/>
              <a:gd name="connsiteY66" fmla="*/ 2035316 h 2046045"/>
              <a:gd name="connsiteX67" fmla="*/ 1881163 w 3257325"/>
              <a:gd name="connsiteY67" fmla="*/ 2020011 h 2046045"/>
              <a:gd name="connsiteX68" fmla="*/ 1887896 w 3257325"/>
              <a:gd name="connsiteY68" fmla="*/ 1936636 h 2046045"/>
              <a:gd name="connsiteX69" fmla="*/ 1888381 w 3257325"/>
              <a:gd name="connsiteY69" fmla="*/ 1930618 h 2046045"/>
              <a:gd name="connsiteX70" fmla="*/ 1888837 w 3257325"/>
              <a:gd name="connsiteY70" fmla="*/ 1930561 h 2046045"/>
              <a:gd name="connsiteX71" fmla="*/ 2511075 w 3257325"/>
              <a:gd name="connsiteY71" fmla="*/ 1305731 h 2046045"/>
              <a:gd name="connsiteX72" fmla="*/ 2511179 w 3257325"/>
              <a:gd name="connsiteY72" fmla="*/ 1304696 h 2046045"/>
              <a:gd name="connsiteX73" fmla="*/ 2525800 w 3257325"/>
              <a:gd name="connsiteY73" fmla="*/ 1303307 h 2046045"/>
              <a:gd name="connsiteX74" fmla="*/ 2611834 w 3257325"/>
              <a:gd name="connsiteY74" fmla="*/ 1295137 h 2046045"/>
              <a:gd name="connsiteX75" fmla="*/ 1114093 w 3257325"/>
              <a:gd name="connsiteY75" fmla="*/ 1293671 h 2046045"/>
              <a:gd name="connsiteX76" fmla="*/ 1129526 w 3257325"/>
              <a:gd name="connsiteY76" fmla="*/ 1295137 h 2046045"/>
              <a:gd name="connsiteX77" fmla="*/ 1215561 w 3257325"/>
              <a:gd name="connsiteY77" fmla="*/ 1303307 h 2046045"/>
              <a:gd name="connsiteX78" fmla="*/ 1230181 w 3257325"/>
              <a:gd name="connsiteY78" fmla="*/ 1304696 h 2046045"/>
              <a:gd name="connsiteX79" fmla="*/ 1230286 w 3257325"/>
              <a:gd name="connsiteY79" fmla="*/ 1305731 h 2046045"/>
              <a:gd name="connsiteX80" fmla="*/ 1852523 w 3257325"/>
              <a:gd name="connsiteY80" fmla="*/ 1930561 h 2046045"/>
              <a:gd name="connsiteX81" fmla="*/ 1852979 w 3257325"/>
              <a:gd name="connsiteY81" fmla="*/ 1930618 h 2046045"/>
              <a:gd name="connsiteX82" fmla="*/ 1853464 w 3257325"/>
              <a:gd name="connsiteY82" fmla="*/ 1936636 h 2046045"/>
              <a:gd name="connsiteX83" fmla="*/ 1860196 w 3257325"/>
              <a:gd name="connsiteY83" fmla="*/ 2020011 h 2046045"/>
              <a:gd name="connsiteX84" fmla="*/ 1861432 w 3257325"/>
              <a:gd name="connsiteY84" fmla="*/ 2035316 h 2046045"/>
              <a:gd name="connsiteX85" fmla="*/ 1860897 w 3257325"/>
              <a:gd name="connsiteY85" fmla="*/ 2045630 h 2046045"/>
              <a:gd name="connsiteX86" fmla="*/ 1860448 w 3257325"/>
              <a:gd name="connsiteY86" fmla="*/ 2045600 h 2046045"/>
              <a:gd name="connsiteX87" fmla="*/ 1860424 w 3257325"/>
              <a:gd name="connsiteY87" fmla="*/ 2046045 h 2046045"/>
              <a:gd name="connsiteX88" fmla="*/ 1845018 w 3257325"/>
              <a:gd name="connsiteY88" fmla="*/ 2044582 h 2046045"/>
              <a:gd name="connsiteX89" fmla="*/ 1758953 w 3257325"/>
              <a:gd name="connsiteY89" fmla="*/ 2036409 h 2046045"/>
              <a:gd name="connsiteX90" fmla="*/ 1744336 w 3257325"/>
              <a:gd name="connsiteY90" fmla="*/ 2035022 h 2046045"/>
              <a:gd name="connsiteX91" fmla="*/ 1744230 w 3257325"/>
              <a:gd name="connsiteY91" fmla="*/ 2033987 h 2046045"/>
              <a:gd name="connsiteX92" fmla="*/ 1121992 w 3257325"/>
              <a:gd name="connsiteY92" fmla="*/ 1409157 h 2046045"/>
              <a:gd name="connsiteX93" fmla="*/ 1121537 w 3257325"/>
              <a:gd name="connsiteY93" fmla="*/ 1409100 h 2046045"/>
              <a:gd name="connsiteX94" fmla="*/ 1121049 w 3257325"/>
              <a:gd name="connsiteY94" fmla="*/ 1403069 h 2046045"/>
              <a:gd name="connsiteX95" fmla="*/ 1114320 w 3257325"/>
              <a:gd name="connsiteY95" fmla="*/ 1319711 h 2046045"/>
              <a:gd name="connsiteX96" fmla="*/ 1113085 w 3257325"/>
              <a:gd name="connsiteY96" fmla="*/ 1304402 h 2046045"/>
              <a:gd name="connsiteX97" fmla="*/ 1113619 w 3257325"/>
              <a:gd name="connsiteY97" fmla="*/ 1294088 h 2046045"/>
              <a:gd name="connsiteX98" fmla="*/ 1114069 w 3257325"/>
              <a:gd name="connsiteY98" fmla="*/ 1294118 h 2046045"/>
              <a:gd name="connsiteX99" fmla="*/ 1101663 w 3257325"/>
              <a:gd name="connsiteY99" fmla="*/ 1293671 h 2046045"/>
              <a:gd name="connsiteX100" fmla="*/ 1101687 w 3257325"/>
              <a:gd name="connsiteY100" fmla="*/ 1294118 h 2046045"/>
              <a:gd name="connsiteX101" fmla="*/ 1102137 w 3257325"/>
              <a:gd name="connsiteY101" fmla="*/ 1294088 h 2046045"/>
              <a:gd name="connsiteX102" fmla="*/ 1102671 w 3257325"/>
              <a:gd name="connsiteY102" fmla="*/ 1304402 h 2046045"/>
              <a:gd name="connsiteX103" fmla="*/ 1101435 w 3257325"/>
              <a:gd name="connsiteY103" fmla="*/ 1319711 h 2046045"/>
              <a:gd name="connsiteX104" fmla="*/ 1094706 w 3257325"/>
              <a:gd name="connsiteY104" fmla="*/ 1403069 h 2046045"/>
              <a:gd name="connsiteX105" fmla="*/ 1094219 w 3257325"/>
              <a:gd name="connsiteY105" fmla="*/ 1409100 h 2046045"/>
              <a:gd name="connsiteX106" fmla="*/ 1093763 w 3257325"/>
              <a:gd name="connsiteY106" fmla="*/ 1409157 h 2046045"/>
              <a:gd name="connsiteX107" fmla="*/ 471526 w 3257325"/>
              <a:gd name="connsiteY107" fmla="*/ 2033987 h 2046045"/>
              <a:gd name="connsiteX108" fmla="*/ 471419 w 3257325"/>
              <a:gd name="connsiteY108" fmla="*/ 2035022 h 2046045"/>
              <a:gd name="connsiteX109" fmla="*/ 456803 w 3257325"/>
              <a:gd name="connsiteY109" fmla="*/ 2036409 h 2046045"/>
              <a:gd name="connsiteX110" fmla="*/ 370737 w 3257325"/>
              <a:gd name="connsiteY110" fmla="*/ 2044582 h 2046045"/>
              <a:gd name="connsiteX111" fmla="*/ 355331 w 3257325"/>
              <a:gd name="connsiteY111" fmla="*/ 2046045 h 2046045"/>
              <a:gd name="connsiteX112" fmla="*/ 355308 w 3257325"/>
              <a:gd name="connsiteY112" fmla="*/ 2045600 h 2046045"/>
              <a:gd name="connsiteX113" fmla="*/ 354859 w 3257325"/>
              <a:gd name="connsiteY113" fmla="*/ 2045630 h 2046045"/>
              <a:gd name="connsiteX114" fmla="*/ 354323 w 3257325"/>
              <a:gd name="connsiteY114" fmla="*/ 2035316 h 2046045"/>
              <a:gd name="connsiteX115" fmla="*/ 355559 w 3257325"/>
              <a:gd name="connsiteY115" fmla="*/ 2020011 h 2046045"/>
              <a:gd name="connsiteX116" fmla="*/ 362292 w 3257325"/>
              <a:gd name="connsiteY116" fmla="*/ 1936636 h 2046045"/>
              <a:gd name="connsiteX117" fmla="*/ 362777 w 3257325"/>
              <a:gd name="connsiteY117" fmla="*/ 1930618 h 2046045"/>
              <a:gd name="connsiteX118" fmla="*/ 363232 w 3257325"/>
              <a:gd name="connsiteY118" fmla="*/ 1930561 h 2046045"/>
              <a:gd name="connsiteX119" fmla="*/ 985470 w 3257325"/>
              <a:gd name="connsiteY119" fmla="*/ 1305731 h 2046045"/>
              <a:gd name="connsiteX120" fmla="*/ 985575 w 3257325"/>
              <a:gd name="connsiteY120" fmla="*/ 1304696 h 2046045"/>
              <a:gd name="connsiteX121" fmla="*/ 1000195 w 3257325"/>
              <a:gd name="connsiteY121" fmla="*/ 1303307 h 2046045"/>
              <a:gd name="connsiteX122" fmla="*/ 1086229 w 3257325"/>
              <a:gd name="connsiteY122" fmla="*/ 1295137 h 2046045"/>
              <a:gd name="connsiteX123" fmla="*/ 2009183 w 3257325"/>
              <a:gd name="connsiteY123" fmla="*/ 655015 h 2046045"/>
              <a:gd name="connsiteX124" fmla="*/ 2499018 w 3257325"/>
              <a:gd name="connsiteY124" fmla="*/ 1142378 h 2046045"/>
              <a:gd name="connsiteX125" fmla="*/ 2009183 w 3257325"/>
              <a:gd name="connsiteY125" fmla="*/ 655015 h 2046045"/>
              <a:gd name="connsiteX126" fmla="*/ 1732176 w 3257325"/>
              <a:gd name="connsiteY126" fmla="*/ 655015 h 2046045"/>
              <a:gd name="connsiteX127" fmla="*/ 1242341 w 3257325"/>
              <a:gd name="connsiteY127" fmla="*/ 1142378 h 2046045"/>
              <a:gd name="connsiteX128" fmla="*/ 1732176 w 3257325"/>
              <a:gd name="connsiteY128" fmla="*/ 655015 h 2046045"/>
              <a:gd name="connsiteX129" fmla="*/ 483578 w 3257325"/>
              <a:gd name="connsiteY129" fmla="*/ 655015 h 2046045"/>
              <a:gd name="connsiteX130" fmla="*/ 973413 w 3257325"/>
              <a:gd name="connsiteY130" fmla="*/ 1142378 h 2046045"/>
              <a:gd name="connsiteX131" fmla="*/ 483578 w 3257325"/>
              <a:gd name="connsiteY131" fmla="*/ 655015 h 2046045"/>
              <a:gd name="connsiteX132" fmla="*/ 3257325 w 3257325"/>
              <a:gd name="connsiteY132" fmla="*/ 540503 h 2046045"/>
              <a:gd name="connsiteX133" fmla="*/ 3257325 w 3257325"/>
              <a:gd name="connsiteY133" fmla="*/ 655184 h 2046045"/>
              <a:gd name="connsiteX134" fmla="*/ 3083330 w 3257325"/>
              <a:gd name="connsiteY134" fmla="*/ 719407 h 2046045"/>
              <a:gd name="connsiteX135" fmla="*/ 2767946 w 3257325"/>
              <a:gd name="connsiteY135" fmla="*/ 1142378 h 2046045"/>
              <a:gd name="connsiteX136" fmla="*/ 3233119 w 3257325"/>
              <a:gd name="connsiteY136" fmla="*/ 743361 h 2046045"/>
              <a:gd name="connsiteX137" fmla="*/ 3257325 w 3257325"/>
              <a:gd name="connsiteY137" fmla="*/ 656649 h 2046045"/>
              <a:gd name="connsiteX138" fmla="*/ 3257325 w 3257325"/>
              <a:gd name="connsiteY138" fmla="*/ 943562 h 2046045"/>
              <a:gd name="connsiteX139" fmla="*/ 3246636 w 3257325"/>
              <a:gd name="connsiteY139" fmla="*/ 960888 h 2046045"/>
              <a:gd name="connsiteX140" fmla="*/ 2755891 w 3257325"/>
              <a:gd name="connsiteY140" fmla="*/ 1259965 h 2046045"/>
              <a:gd name="connsiteX141" fmla="*/ 2755785 w 3257325"/>
              <a:gd name="connsiteY141" fmla="*/ 1260992 h 2046045"/>
              <a:gd name="connsiteX142" fmla="*/ 2741169 w 3257325"/>
              <a:gd name="connsiteY142" fmla="*/ 1262368 h 2046045"/>
              <a:gd name="connsiteX143" fmla="*/ 2655102 w 3257325"/>
              <a:gd name="connsiteY143" fmla="*/ 1270477 h 2046045"/>
              <a:gd name="connsiteX144" fmla="*/ 2639697 w 3257325"/>
              <a:gd name="connsiteY144" fmla="*/ 1271929 h 2046045"/>
              <a:gd name="connsiteX145" fmla="*/ 2639674 w 3257325"/>
              <a:gd name="connsiteY145" fmla="*/ 1271487 h 2046045"/>
              <a:gd name="connsiteX146" fmla="*/ 2639225 w 3257325"/>
              <a:gd name="connsiteY146" fmla="*/ 1271516 h 2046045"/>
              <a:gd name="connsiteX147" fmla="*/ 2638689 w 3257325"/>
              <a:gd name="connsiteY147" fmla="*/ 1261283 h 2046045"/>
              <a:gd name="connsiteX148" fmla="*/ 2639924 w 3257325"/>
              <a:gd name="connsiteY148" fmla="*/ 1246099 h 2046045"/>
              <a:gd name="connsiteX149" fmla="*/ 2646656 w 3257325"/>
              <a:gd name="connsiteY149" fmla="*/ 1163379 h 2046045"/>
              <a:gd name="connsiteX150" fmla="*/ 2647142 w 3257325"/>
              <a:gd name="connsiteY150" fmla="*/ 1157407 h 2046045"/>
              <a:gd name="connsiteX151" fmla="*/ 2647598 w 3257325"/>
              <a:gd name="connsiteY151" fmla="*/ 1157351 h 2046045"/>
              <a:gd name="connsiteX152" fmla="*/ 3152069 w 3257325"/>
              <a:gd name="connsiteY152" fmla="*/ 566374 h 2046045"/>
              <a:gd name="connsiteX153" fmla="*/ 1880934 w 3257325"/>
              <a:gd name="connsiteY153" fmla="*/ 525463 h 2046045"/>
              <a:gd name="connsiteX154" fmla="*/ 1896367 w 3257325"/>
              <a:gd name="connsiteY154" fmla="*/ 526918 h 2046045"/>
              <a:gd name="connsiteX155" fmla="*/ 1982402 w 3257325"/>
              <a:gd name="connsiteY155" fmla="*/ 535024 h 2046045"/>
              <a:gd name="connsiteX156" fmla="*/ 1997022 w 3257325"/>
              <a:gd name="connsiteY156" fmla="*/ 536401 h 2046045"/>
              <a:gd name="connsiteX157" fmla="*/ 1997128 w 3257325"/>
              <a:gd name="connsiteY157" fmla="*/ 537428 h 2046045"/>
              <a:gd name="connsiteX158" fmla="*/ 2619365 w 3257325"/>
              <a:gd name="connsiteY158" fmla="*/ 1157351 h 2046045"/>
              <a:gd name="connsiteX159" fmla="*/ 2619821 w 3257325"/>
              <a:gd name="connsiteY159" fmla="*/ 1157407 h 2046045"/>
              <a:gd name="connsiteX160" fmla="*/ 2620306 w 3257325"/>
              <a:gd name="connsiteY160" fmla="*/ 1163379 h 2046045"/>
              <a:gd name="connsiteX161" fmla="*/ 2627038 w 3257325"/>
              <a:gd name="connsiteY161" fmla="*/ 1246099 h 2046045"/>
              <a:gd name="connsiteX162" fmla="*/ 2628274 w 3257325"/>
              <a:gd name="connsiteY162" fmla="*/ 1261283 h 2046045"/>
              <a:gd name="connsiteX163" fmla="*/ 2627739 w 3257325"/>
              <a:gd name="connsiteY163" fmla="*/ 1271516 h 2046045"/>
              <a:gd name="connsiteX164" fmla="*/ 2627290 w 3257325"/>
              <a:gd name="connsiteY164" fmla="*/ 1271487 h 2046045"/>
              <a:gd name="connsiteX165" fmla="*/ 2627266 w 3257325"/>
              <a:gd name="connsiteY165" fmla="*/ 1271929 h 2046045"/>
              <a:gd name="connsiteX166" fmla="*/ 2611860 w 3257325"/>
              <a:gd name="connsiteY166" fmla="*/ 1270477 h 2046045"/>
              <a:gd name="connsiteX167" fmla="*/ 2525795 w 3257325"/>
              <a:gd name="connsiteY167" fmla="*/ 1262368 h 2046045"/>
              <a:gd name="connsiteX168" fmla="*/ 2511177 w 3257325"/>
              <a:gd name="connsiteY168" fmla="*/ 1260992 h 2046045"/>
              <a:gd name="connsiteX169" fmla="*/ 2511072 w 3257325"/>
              <a:gd name="connsiteY169" fmla="*/ 1259965 h 2046045"/>
              <a:gd name="connsiteX170" fmla="*/ 1888834 w 3257325"/>
              <a:gd name="connsiteY170" fmla="*/ 640042 h 2046045"/>
              <a:gd name="connsiteX171" fmla="*/ 1888379 w 3257325"/>
              <a:gd name="connsiteY171" fmla="*/ 639985 h 2046045"/>
              <a:gd name="connsiteX172" fmla="*/ 1887891 w 3257325"/>
              <a:gd name="connsiteY172" fmla="*/ 634002 h 2046045"/>
              <a:gd name="connsiteX173" fmla="*/ 1881161 w 3257325"/>
              <a:gd name="connsiteY173" fmla="*/ 551299 h 2046045"/>
              <a:gd name="connsiteX174" fmla="*/ 1879926 w 3257325"/>
              <a:gd name="connsiteY174" fmla="*/ 536109 h 2046045"/>
              <a:gd name="connsiteX175" fmla="*/ 1880461 w 3257325"/>
              <a:gd name="connsiteY175" fmla="*/ 525876 h 2046045"/>
              <a:gd name="connsiteX176" fmla="*/ 1880911 w 3257325"/>
              <a:gd name="connsiteY176" fmla="*/ 525906 h 2046045"/>
              <a:gd name="connsiteX177" fmla="*/ 1860424 w 3257325"/>
              <a:gd name="connsiteY177" fmla="*/ 525463 h 2046045"/>
              <a:gd name="connsiteX178" fmla="*/ 1860448 w 3257325"/>
              <a:gd name="connsiteY178" fmla="*/ 525906 h 2046045"/>
              <a:gd name="connsiteX179" fmla="*/ 1860898 w 3257325"/>
              <a:gd name="connsiteY179" fmla="*/ 525876 h 2046045"/>
              <a:gd name="connsiteX180" fmla="*/ 1861432 w 3257325"/>
              <a:gd name="connsiteY180" fmla="*/ 536109 h 2046045"/>
              <a:gd name="connsiteX181" fmla="*/ 1860196 w 3257325"/>
              <a:gd name="connsiteY181" fmla="*/ 551299 h 2046045"/>
              <a:gd name="connsiteX182" fmla="*/ 1853467 w 3257325"/>
              <a:gd name="connsiteY182" fmla="*/ 634002 h 2046045"/>
              <a:gd name="connsiteX183" fmla="*/ 1852980 w 3257325"/>
              <a:gd name="connsiteY183" fmla="*/ 639985 h 2046045"/>
              <a:gd name="connsiteX184" fmla="*/ 1852524 w 3257325"/>
              <a:gd name="connsiteY184" fmla="*/ 640042 h 2046045"/>
              <a:gd name="connsiteX185" fmla="*/ 1230287 w 3257325"/>
              <a:gd name="connsiteY185" fmla="*/ 1259965 h 2046045"/>
              <a:gd name="connsiteX186" fmla="*/ 1230181 w 3257325"/>
              <a:gd name="connsiteY186" fmla="*/ 1260992 h 2046045"/>
              <a:gd name="connsiteX187" fmla="*/ 1215564 w 3257325"/>
              <a:gd name="connsiteY187" fmla="*/ 1262368 h 2046045"/>
              <a:gd name="connsiteX188" fmla="*/ 1129498 w 3257325"/>
              <a:gd name="connsiteY188" fmla="*/ 1270477 h 2046045"/>
              <a:gd name="connsiteX189" fmla="*/ 1114093 w 3257325"/>
              <a:gd name="connsiteY189" fmla="*/ 1271929 h 2046045"/>
              <a:gd name="connsiteX190" fmla="*/ 1114069 w 3257325"/>
              <a:gd name="connsiteY190" fmla="*/ 1271487 h 2046045"/>
              <a:gd name="connsiteX191" fmla="*/ 1113620 w 3257325"/>
              <a:gd name="connsiteY191" fmla="*/ 1271516 h 2046045"/>
              <a:gd name="connsiteX192" fmla="*/ 1113085 w 3257325"/>
              <a:gd name="connsiteY192" fmla="*/ 1261283 h 2046045"/>
              <a:gd name="connsiteX193" fmla="*/ 1114320 w 3257325"/>
              <a:gd name="connsiteY193" fmla="*/ 1246099 h 2046045"/>
              <a:gd name="connsiteX194" fmla="*/ 1121053 w 3257325"/>
              <a:gd name="connsiteY194" fmla="*/ 1163379 h 2046045"/>
              <a:gd name="connsiteX195" fmla="*/ 1121538 w 3257325"/>
              <a:gd name="connsiteY195" fmla="*/ 1157407 h 2046045"/>
              <a:gd name="connsiteX196" fmla="*/ 1121993 w 3257325"/>
              <a:gd name="connsiteY196" fmla="*/ 1157351 h 2046045"/>
              <a:gd name="connsiteX197" fmla="*/ 1744231 w 3257325"/>
              <a:gd name="connsiteY197" fmla="*/ 537428 h 2046045"/>
              <a:gd name="connsiteX198" fmla="*/ 1744336 w 3257325"/>
              <a:gd name="connsiteY198" fmla="*/ 536401 h 2046045"/>
              <a:gd name="connsiteX199" fmla="*/ 1758956 w 3257325"/>
              <a:gd name="connsiteY199" fmla="*/ 535024 h 2046045"/>
              <a:gd name="connsiteX200" fmla="*/ 1844990 w 3257325"/>
              <a:gd name="connsiteY200" fmla="*/ 526918 h 2046045"/>
              <a:gd name="connsiteX201" fmla="*/ 355330 w 3257325"/>
              <a:gd name="connsiteY201" fmla="*/ 525463 h 2046045"/>
              <a:gd name="connsiteX202" fmla="*/ 370763 w 3257325"/>
              <a:gd name="connsiteY202" fmla="*/ 526918 h 2046045"/>
              <a:gd name="connsiteX203" fmla="*/ 456798 w 3257325"/>
              <a:gd name="connsiteY203" fmla="*/ 535024 h 2046045"/>
              <a:gd name="connsiteX204" fmla="*/ 471418 w 3257325"/>
              <a:gd name="connsiteY204" fmla="*/ 536401 h 2046045"/>
              <a:gd name="connsiteX205" fmla="*/ 471523 w 3257325"/>
              <a:gd name="connsiteY205" fmla="*/ 537428 h 2046045"/>
              <a:gd name="connsiteX206" fmla="*/ 1093760 w 3257325"/>
              <a:gd name="connsiteY206" fmla="*/ 1157351 h 2046045"/>
              <a:gd name="connsiteX207" fmla="*/ 1094216 w 3257325"/>
              <a:gd name="connsiteY207" fmla="*/ 1157407 h 2046045"/>
              <a:gd name="connsiteX208" fmla="*/ 1094701 w 3257325"/>
              <a:gd name="connsiteY208" fmla="*/ 1163379 h 2046045"/>
              <a:gd name="connsiteX209" fmla="*/ 1101434 w 3257325"/>
              <a:gd name="connsiteY209" fmla="*/ 1246099 h 2046045"/>
              <a:gd name="connsiteX210" fmla="*/ 1102670 w 3257325"/>
              <a:gd name="connsiteY210" fmla="*/ 1261283 h 2046045"/>
              <a:gd name="connsiteX211" fmla="*/ 1102134 w 3257325"/>
              <a:gd name="connsiteY211" fmla="*/ 1271516 h 2046045"/>
              <a:gd name="connsiteX212" fmla="*/ 1101685 w 3257325"/>
              <a:gd name="connsiteY212" fmla="*/ 1271487 h 2046045"/>
              <a:gd name="connsiteX213" fmla="*/ 1101662 w 3257325"/>
              <a:gd name="connsiteY213" fmla="*/ 1271929 h 2046045"/>
              <a:gd name="connsiteX214" fmla="*/ 1086255 w 3257325"/>
              <a:gd name="connsiteY214" fmla="*/ 1270477 h 2046045"/>
              <a:gd name="connsiteX215" fmla="*/ 1000190 w 3257325"/>
              <a:gd name="connsiteY215" fmla="*/ 1262368 h 2046045"/>
              <a:gd name="connsiteX216" fmla="*/ 985573 w 3257325"/>
              <a:gd name="connsiteY216" fmla="*/ 1260992 h 2046045"/>
              <a:gd name="connsiteX217" fmla="*/ 985467 w 3257325"/>
              <a:gd name="connsiteY217" fmla="*/ 1259965 h 2046045"/>
              <a:gd name="connsiteX218" fmla="*/ 363229 w 3257325"/>
              <a:gd name="connsiteY218" fmla="*/ 640042 h 2046045"/>
              <a:gd name="connsiteX219" fmla="*/ 362774 w 3257325"/>
              <a:gd name="connsiteY219" fmla="*/ 639985 h 2046045"/>
              <a:gd name="connsiteX220" fmla="*/ 362286 w 3257325"/>
              <a:gd name="connsiteY220" fmla="*/ 634002 h 2046045"/>
              <a:gd name="connsiteX221" fmla="*/ 355557 w 3257325"/>
              <a:gd name="connsiteY221" fmla="*/ 551299 h 2046045"/>
              <a:gd name="connsiteX222" fmla="*/ 354322 w 3257325"/>
              <a:gd name="connsiteY222" fmla="*/ 536109 h 2046045"/>
              <a:gd name="connsiteX223" fmla="*/ 354856 w 3257325"/>
              <a:gd name="connsiteY223" fmla="*/ 525876 h 2046045"/>
              <a:gd name="connsiteX224" fmla="*/ 355306 w 3257325"/>
              <a:gd name="connsiteY224" fmla="*/ 525906 h 2046045"/>
              <a:gd name="connsiteX225" fmla="*/ 334820 w 3257325"/>
              <a:gd name="connsiteY225" fmla="*/ 525463 h 2046045"/>
              <a:gd name="connsiteX226" fmla="*/ 334843 w 3257325"/>
              <a:gd name="connsiteY226" fmla="*/ 525906 h 2046045"/>
              <a:gd name="connsiteX227" fmla="*/ 335293 w 3257325"/>
              <a:gd name="connsiteY227" fmla="*/ 525876 h 2046045"/>
              <a:gd name="connsiteX228" fmla="*/ 335828 w 3257325"/>
              <a:gd name="connsiteY228" fmla="*/ 536109 h 2046045"/>
              <a:gd name="connsiteX229" fmla="*/ 334592 w 3257325"/>
              <a:gd name="connsiteY229" fmla="*/ 551299 h 2046045"/>
              <a:gd name="connsiteX230" fmla="*/ 327862 w 3257325"/>
              <a:gd name="connsiteY230" fmla="*/ 634002 h 2046045"/>
              <a:gd name="connsiteX231" fmla="*/ 327375 w 3257325"/>
              <a:gd name="connsiteY231" fmla="*/ 639985 h 2046045"/>
              <a:gd name="connsiteX232" fmla="*/ 326919 w 3257325"/>
              <a:gd name="connsiteY232" fmla="*/ 640042 h 2046045"/>
              <a:gd name="connsiteX233" fmla="*/ 31787 w 3257325"/>
              <a:gd name="connsiteY233" fmla="*/ 1123694 h 2046045"/>
              <a:gd name="connsiteX234" fmla="*/ 0 w 3257325"/>
              <a:gd name="connsiteY234" fmla="*/ 1143250 h 2046045"/>
              <a:gd name="connsiteX235" fmla="*/ 0 w 3257325"/>
              <a:gd name="connsiteY235" fmla="*/ 1001329 h 2046045"/>
              <a:gd name="connsiteX236" fmla="*/ 36681 w 3257325"/>
              <a:gd name="connsiteY236" fmla="*/ 969730 h 2046045"/>
              <a:gd name="connsiteX237" fmla="*/ 206571 w 3257325"/>
              <a:gd name="connsiteY237" fmla="*/ 655015 h 2046045"/>
              <a:gd name="connsiteX238" fmla="*/ 32120 w 3257325"/>
              <a:gd name="connsiteY238" fmla="*/ 719407 h 2046045"/>
              <a:gd name="connsiteX239" fmla="*/ 0 w 3257325"/>
              <a:gd name="connsiteY239" fmla="*/ 739943 h 2046045"/>
              <a:gd name="connsiteX240" fmla="*/ 0 w 3257325"/>
              <a:gd name="connsiteY240" fmla="*/ 608666 h 2046045"/>
              <a:gd name="connsiteX241" fmla="*/ 100859 w 3257325"/>
              <a:gd name="connsiteY241" fmla="*/ 566374 h 2046045"/>
              <a:gd name="connsiteX242" fmla="*/ 218626 w 3257325"/>
              <a:gd name="connsiteY242" fmla="*/ 537428 h 2046045"/>
              <a:gd name="connsiteX243" fmla="*/ 218731 w 3257325"/>
              <a:gd name="connsiteY243" fmla="*/ 536401 h 2046045"/>
              <a:gd name="connsiteX244" fmla="*/ 233352 w 3257325"/>
              <a:gd name="connsiteY244" fmla="*/ 535024 h 2046045"/>
              <a:gd name="connsiteX245" fmla="*/ 319386 w 3257325"/>
              <a:gd name="connsiteY245" fmla="*/ 526918 h 2046045"/>
              <a:gd name="connsiteX246" fmla="*/ 3005506 w 3257325"/>
              <a:gd name="connsiteY246" fmla="*/ 0 h 2046045"/>
              <a:gd name="connsiteX247" fmla="*/ 3180629 w 3257325"/>
              <a:gd name="connsiteY247" fmla="*/ 0 h 2046045"/>
              <a:gd name="connsiteX248" fmla="*/ 3252570 w 3257325"/>
              <a:gd name="connsiteY248" fmla="*/ 86351 h 2046045"/>
              <a:gd name="connsiteX249" fmla="*/ 3257325 w 3257325"/>
              <a:gd name="connsiteY249" fmla="*/ 94291 h 2046045"/>
              <a:gd name="connsiteX250" fmla="*/ 3257325 w 3257325"/>
              <a:gd name="connsiteY250" fmla="*/ 384136 h 2046045"/>
              <a:gd name="connsiteX251" fmla="*/ 3223386 w 3257325"/>
              <a:gd name="connsiteY251" fmla="*/ 271416 h 2046045"/>
              <a:gd name="connsiteX252" fmla="*/ 3005506 w 3257325"/>
              <a:gd name="connsiteY252" fmla="*/ 0 h 2046045"/>
              <a:gd name="connsiteX253" fmla="*/ 2675991 w 3257325"/>
              <a:gd name="connsiteY253" fmla="*/ 0 h 2046045"/>
              <a:gd name="connsiteX254" fmla="*/ 2800001 w 3257325"/>
              <a:gd name="connsiteY254" fmla="*/ 0 h 2046045"/>
              <a:gd name="connsiteX255" fmla="*/ 3107821 w 3257325"/>
              <a:gd name="connsiteY255" fmla="*/ 333475 h 2046045"/>
              <a:gd name="connsiteX256" fmla="*/ 3257325 w 3257325"/>
              <a:gd name="connsiteY256" fmla="*/ 385492 h 2046045"/>
              <a:gd name="connsiteX257" fmla="*/ 3257325 w 3257325"/>
              <a:gd name="connsiteY257" fmla="*/ 501204 h 2046045"/>
              <a:gd name="connsiteX258" fmla="*/ 3166989 w 3257325"/>
              <a:gd name="connsiteY258" fmla="*/ 479801 h 2046045"/>
              <a:gd name="connsiteX259" fmla="*/ 2675991 w 3257325"/>
              <a:gd name="connsiteY259" fmla="*/ 0 h 2046045"/>
              <a:gd name="connsiteX260" fmla="*/ 2086335 w 3257325"/>
              <a:gd name="connsiteY260" fmla="*/ 0 h 2046045"/>
              <a:gd name="connsiteX261" fmla="*/ 2261458 w 3257325"/>
              <a:gd name="connsiteY261" fmla="*/ 0 h 2046045"/>
              <a:gd name="connsiteX262" fmla="*/ 2009185 w 3257325"/>
              <a:gd name="connsiteY262" fmla="*/ 385650 h 2046045"/>
              <a:gd name="connsiteX263" fmla="*/ 2466964 w 3257325"/>
              <a:gd name="connsiteY263" fmla="*/ 0 h 2046045"/>
              <a:gd name="connsiteX264" fmla="*/ 2590973 w 3257325"/>
              <a:gd name="connsiteY264" fmla="*/ 0 h 2046045"/>
              <a:gd name="connsiteX265" fmla="*/ 1997131 w 3257325"/>
              <a:gd name="connsiteY265" fmla="*/ 504168 h 2046045"/>
              <a:gd name="connsiteX266" fmla="*/ 1997024 w 3257325"/>
              <a:gd name="connsiteY266" fmla="*/ 505203 h 2046045"/>
              <a:gd name="connsiteX267" fmla="*/ 1982408 w 3257325"/>
              <a:gd name="connsiteY267" fmla="*/ 506591 h 2046045"/>
              <a:gd name="connsiteX268" fmla="*/ 1896341 w 3257325"/>
              <a:gd name="connsiteY268" fmla="*/ 514764 h 2046045"/>
              <a:gd name="connsiteX269" fmla="*/ 1880936 w 3257325"/>
              <a:gd name="connsiteY269" fmla="*/ 516227 h 2046045"/>
              <a:gd name="connsiteX270" fmla="*/ 1880913 w 3257325"/>
              <a:gd name="connsiteY270" fmla="*/ 515781 h 2046045"/>
              <a:gd name="connsiteX271" fmla="*/ 1880464 w 3257325"/>
              <a:gd name="connsiteY271" fmla="*/ 515811 h 2046045"/>
              <a:gd name="connsiteX272" fmla="*/ 1879928 w 3257325"/>
              <a:gd name="connsiteY272" fmla="*/ 505497 h 2046045"/>
              <a:gd name="connsiteX273" fmla="*/ 1881163 w 3257325"/>
              <a:gd name="connsiteY273" fmla="*/ 490192 h 2046045"/>
              <a:gd name="connsiteX274" fmla="*/ 1887896 w 3257325"/>
              <a:gd name="connsiteY274" fmla="*/ 406818 h 2046045"/>
              <a:gd name="connsiteX275" fmla="*/ 1888381 w 3257325"/>
              <a:gd name="connsiteY275" fmla="*/ 400799 h 2046045"/>
              <a:gd name="connsiteX276" fmla="*/ 1888837 w 3257325"/>
              <a:gd name="connsiteY276" fmla="*/ 400742 h 2046045"/>
              <a:gd name="connsiteX277" fmla="*/ 2086335 w 3257325"/>
              <a:gd name="connsiteY277" fmla="*/ 0 h 2046045"/>
              <a:gd name="connsiteX278" fmla="*/ 1150386 w 3257325"/>
              <a:gd name="connsiteY278" fmla="*/ 0 h 2046045"/>
              <a:gd name="connsiteX279" fmla="*/ 1274397 w 3257325"/>
              <a:gd name="connsiteY279" fmla="*/ 0 h 2046045"/>
              <a:gd name="connsiteX280" fmla="*/ 1732176 w 3257325"/>
              <a:gd name="connsiteY280" fmla="*/ 385650 h 2046045"/>
              <a:gd name="connsiteX281" fmla="*/ 1479901 w 3257325"/>
              <a:gd name="connsiteY281" fmla="*/ 0 h 2046045"/>
              <a:gd name="connsiteX282" fmla="*/ 1655024 w 3257325"/>
              <a:gd name="connsiteY282" fmla="*/ 0 h 2046045"/>
              <a:gd name="connsiteX283" fmla="*/ 1852523 w 3257325"/>
              <a:gd name="connsiteY283" fmla="*/ 400742 h 2046045"/>
              <a:gd name="connsiteX284" fmla="*/ 1852979 w 3257325"/>
              <a:gd name="connsiteY284" fmla="*/ 400799 h 2046045"/>
              <a:gd name="connsiteX285" fmla="*/ 1853464 w 3257325"/>
              <a:gd name="connsiteY285" fmla="*/ 406818 h 2046045"/>
              <a:gd name="connsiteX286" fmla="*/ 1860196 w 3257325"/>
              <a:gd name="connsiteY286" fmla="*/ 490192 h 2046045"/>
              <a:gd name="connsiteX287" fmla="*/ 1861432 w 3257325"/>
              <a:gd name="connsiteY287" fmla="*/ 505497 h 2046045"/>
              <a:gd name="connsiteX288" fmla="*/ 1860897 w 3257325"/>
              <a:gd name="connsiteY288" fmla="*/ 515811 h 2046045"/>
              <a:gd name="connsiteX289" fmla="*/ 1860448 w 3257325"/>
              <a:gd name="connsiteY289" fmla="*/ 515781 h 2046045"/>
              <a:gd name="connsiteX290" fmla="*/ 1860424 w 3257325"/>
              <a:gd name="connsiteY290" fmla="*/ 516227 h 2046045"/>
              <a:gd name="connsiteX291" fmla="*/ 1845018 w 3257325"/>
              <a:gd name="connsiteY291" fmla="*/ 514764 h 2046045"/>
              <a:gd name="connsiteX292" fmla="*/ 1758953 w 3257325"/>
              <a:gd name="connsiteY292" fmla="*/ 506591 h 2046045"/>
              <a:gd name="connsiteX293" fmla="*/ 1744336 w 3257325"/>
              <a:gd name="connsiteY293" fmla="*/ 505203 h 2046045"/>
              <a:gd name="connsiteX294" fmla="*/ 1744230 w 3257325"/>
              <a:gd name="connsiteY294" fmla="*/ 504168 h 2046045"/>
              <a:gd name="connsiteX295" fmla="*/ 1150386 w 3257325"/>
              <a:gd name="connsiteY295" fmla="*/ 0 h 2046045"/>
              <a:gd name="connsiteX296" fmla="*/ 560732 w 3257325"/>
              <a:gd name="connsiteY296" fmla="*/ 0 h 2046045"/>
              <a:gd name="connsiteX297" fmla="*/ 735855 w 3257325"/>
              <a:gd name="connsiteY297" fmla="*/ 0 h 2046045"/>
              <a:gd name="connsiteX298" fmla="*/ 483580 w 3257325"/>
              <a:gd name="connsiteY298" fmla="*/ 385650 h 2046045"/>
              <a:gd name="connsiteX299" fmla="*/ 941359 w 3257325"/>
              <a:gd name="connsiteY299" fmla="*/ 0 h 2046045"/>
              <a:gd name="connsiteX300" fmla="*/ 1065369 w 3257325"/>
              <a:gd name="connsiteY300" fmla="*/ 0 h 2046045"/>
              <a:gd name="connsiteX301" fmla="*/ 471526 w 3257325"/>
              <a:gd name="connsiteY301" fmla="*/ 504168 h 2046045"/>
              <a:gd name="connsiteX302" fmla="*/ 471419 w 3257325"/>
              <a:gd name="connsiteY302" fmla="*/ 505203 h 2046045"/>
              <a:gd name="connsiteX303" fmla="*/ 456803 w 3257325"/>
              <a:gd name="connsiteY303" fmla="*/ 506591 h 2046045"/>
              <a:gd name="connsiteX304" fmla="*/ 370737 w 3257325"/>
              <a:gd name="connsiteY304" fmla="*/ 514764 h 2046045"/>
              <a:gd name="connsiteX305" fmla="*/ 355331 w 3257325"/>
              <a:gd name="connsiteY305" fmla="*/ 516227 h 2046045"/>
              <a:gd name="connsiteX306" fmla="*/ 355308 w 3257325"/>
              <a:gd name="connsiteY306" fmla="*/ 515781 h 2046045"/>
              <a:gd name="connsiteX307" fmla="*/ 354859 w 3257325"/>
              <a:gd name="connsiteY307" fmla="*/ 515811 h 2046045"/>
              <a:gd name="connsiteX308" fmla="*/ 354323 w 3257325"/>
              <a:gd name="connsiteY308" fmla="*/ 505497 h 2046045"/>
              <a:gd name="connsiteX309" fmla="*/ 355559 w 3257325"/>
              <a:gd name="connsiteY309" fmla="*/ 490192 h 2046045"/>
              <a:gd name="connsiteX310" fmla="*/ 362292 w 3257325"/>
              <a:gd name="connsiteY310" fmla="*/ 406818 h 2046045"/>
              <a:gd name="connsiteX311" fmla="*/ 362777 w 3257325"/>
              <a:gd name="connsiteY311" fmla="*/ 400799 h 2046045"/>
              <a:gd name="connsiteX312" fmla="*/ 363232 w 3257325"/>
              <a:gd name="connsiteY312" fmla="*/ 400742 h 2046045"/>
              <a:gd name="connsiteX313" fmla="*/ 560732 w 3257325"/>
              <a:gd name="connsiteY313" fmla="*/ 0 h 2046045"/>
              <a:gd name="connsiteX314" fmla="*/ 0 w 3257325"/>
              <a:gd name="connsiteY314" fmla="*/ 0 h 2046045"/>
              <a:gd name="connsiteX315" fmla="*/ 129420 w 3257325"/>
              <a:gd name="connsiteY315" fmla="*/ 0 h 2046045"/>
              <a:gd name="connsiteX316" fmla="*/ 326918 w 3257325"/>
              <a:gd name="connsiteY316" fmla="*/ 400742 h 2046045"/>
              <a:gd name="connsiteX317" fmla="*/ 327374 w 3257325"/>
              <a:gd name="connsiteY317" fmla="*/ 400799 h 2046045"/>
              <a:gd name="connsiteX318" fmla="*/ 327859 w 3257325"/>
              <a:gd name="connsiteY318" fmla="*/ 406818 h 2046045"/>
              <a:gd name="connsiteX319" fmla="*/ 334592 w 3257325"/>
              <a:gd name="connsiteY319" fmla="*/ 490192 h 2046045"/>
              <a:gd name="connsiteX320" fmla="*/ 335828 w 3257325"/>
              <a:gd name="connsiteY320" fmla="*/ 505497 h 2046045"/>
              <a:gd name="connsiteX321" fmla="*/ 335292 w 3257325"/>
              <a:gd name="connsiteY321" fmla="*/ 515811 h 2046045"/>
              <a:gd name="connsiteX322" fmla="*/ 334843 w 3257325"/>
              <a:gd name="connsiteY322" fmla="*/ 515781 h 2046045"/>
              <a:gd name="connsiteX323" fmla="*/ 334820 w 3257325"/>
              <a:gd name="connsiteY323" fmla="*/ 516227 h 2046045"/>
              <a:gd name="connsiteX324" fmla="*/ 319414 w 3257325"/>
              <a:gd name="connsiteY324" fmla="*/ 514764 h 2046045"/>
              <a:gd name="connsiteX325" fmla="*/ 233348 w 3257325"/>
              <a:gd name="connsiteY325" fmla="*/ 506591 h 2046045"/>
              <a:gd name="connsiteX326" fmla="*/ 218731 w 3257325"/>
              <a:gd name="connsiteY326" fmla="*/ 505203 h 2046045"/>
              <a:gd name="connsiteX327" fmla="*/ 218625 w 3257325"/>
              <a:gd name="connsiteY327" fmla="*/ 504168 h 2046045"/>
              <a:gd name="connsiteX328" fmla="*/ 18974 w 3257325"/>
              <a:gd name="connsiteY328" fmla="*/ 442317 h 2046045"/>
              <a:gd name="connsiteX329" fmla="*/ 0 w 3257325"/>
              <a:gd name="connsiteY329" fmla="*/ 431832 h 2046045"/>
              <a:gd name="connsiteX330" fmla="*/ 0 w 3257325"/>
              <a:gd name="connsiteY330" fmla="*/ 296378 h 2046045"/>
              <a:gd name="connsiteX331" fmla="*/ 56611 w 3257325"/>
              <a:gd name="connsiteY331" fmla="*/ 333475 h 2046045"/>
              <a:gd name="connsiteX332" fmla="*/ 206571 w 3257325"/>
              <a:gd name="connsiteY332" fmla="*/ 385650 h 2046045"/>
              <a:gd name="connsiteX333" fmla="*/ 43769 w 3257325"/>
              <a:gd name="connsiteY333" fmla="*/ 76234 h 2046045"/>
              <a:gd name="connsiteX334" fmla="*/ 0 w 3257325"/>
              <a:gd name="connsiteY334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257325" h="2046045"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2958098" y="1339202"/>
                  <a:pt x="3132902" y="1450637"/>
                  <a:pt x="3246636" y="1607176"/>
                </a:cubicBezTo>
                <a:lnTo>
                  <a:pt x="3257325" y="1624640"/>
                </a:lnTo>
                <a:lnTo>
                  <a:pt x="3257325" y="1913823"/>
                </a:lnTo>
                <a:lnTo>
                  <a:pt x="3233119" y="1826425"/>
                </a:lnTo>
                <a:cubicBezTo>
                  <a:pt x="3160474" y="1625006"/>
                  <a:pt x="2985038" y="1470905"/>
                  <a:pt x="2767946" y="1424248"/>
                </a:cubicBezTo>
                <a:cubicBezTo>
                  <a:pt x="2803969" y="1607430"/>
                  <a:pt x="2921931" y="1762158"/>
                  <a:pt x="3083329" y="1850567"/>
                </a:cubicBezTo>
                <a:lnTo>
                  <a:pt x="3257325" y="1915300"/>
                </a:lnTo>
                <a:lnTo>
                  <a:pt x="3257325" y="2030888"/>
                </a:lnTo>
                <a:lnTo>
                  <a:pt x="3152069" y="2004812"/>
                </a:lnTo>
                <a:cubicBezTo>
                  <a:pt x="2886210" y="1916134"/>
                  <a:pt x="2687259" y="1687526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257325" y="540503"/>
                </a:moveTo>
                <a:lnTo>
                  <a:pt x="3257325" y="655184"/>
                </a:lnTo>
                <a:lnTo>
                  <a:pt x="3083330" y="719407"/>
                </a:lnTo>
                <a:cubicBezTo>
                  <a:pt x="2921931" y="807123"/>
                  <a:pt x="2803970" y="960634"/>
                  <a:pt x="2767946" y="1142378"/>
                </a:cubicBezTo>
                <a:cubicBezTo>
                  <a:pt x="2985038" y="1096088"/>
                  <a:pt x="3160475" y="943199"/>
                  <a:pt x="3233119" y="743361"/>
                </a:cubicBezTo>
                <a:lnTo>
                  <a:pt x="3257325" y="656649"/>
                </a:lnTo>
                <a:lnTo>
                  <a:pt x="3257325" y="943562"/>
                </a:lnTo>
                <a:lnTo>
                  <a:pt x="3246636" y="960888"/>
                </a:lnTo>
                <a:cubicBezTo>
                  <a:pt x="3132902" y="1116198"/>
                  <a:pt x="2958099" y="1226758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87259" y="881169"/>
                  <a:pt x="2886210" y="654356"/>
                  <a:pt x="3152069" y="566374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005506" y="0"/>
                </a:moveTo>
                <a:lnTo>
                  <a:pt x="3180629" y="0"/>
                </a:lnTo>
                <a:cubicBezTo>
                  <a:pt x="3206804" y="26913"/>
                  <a:pt x="3230863" y="55780"/>
                  <a:pt x="3252570" y="86351"/>
                </a:cubicBezTo>
                <a:lnTo>
                  <a:pt x="3257325" y="94291"/>
                </a:lnTo>
                <a:lnTo>
                  <a:pt x="3257325" y="384136"/>
                </a:lnTo>
                <a:lnTo>
                  <a:pt x="3223386" y="271416"/>
                </a:lnTo>
                <a:cubicBezTo>
                  <a:pt x="3178298" y="161945"/>
                  <a:pt x="3102267" y="67937"/>
                  <a:pt x="3005506" y="0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56383" y="145123"/>
                  <a:pt x="2967022" y="263985"/>
                  <a:pt x="3107821" y="333475"/>
                </a:cubicBezTo>
                <a:lnTo>
                  <a:pt x="3257325" y="385492"/>
                </a:lnTo>
                <a:lnTo>
                  <a:pt x="3257325" y="501204"/>
                </a:lnTo>
                <a:lnTo>
                  <a:pt x="3166989" y="479801"/>
                </a:lnTo>
                <a:cubicBezTo>
                  <a:pt x="2933647" y="407238"/>
                  <a:pt x="2749643" y="227562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0806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fecha 9">
            <a:extLst>
              <a:ext uri="{FF2B5EF4-FFF2-40B4-BE49-F238E27FC236}">
                <a16:creationId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BBBB27-F751-4774-B33A-B6BCEEDCAF7D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9058202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posición de texto 28">
            <a:extLst>
              <a:ext uri="{FF2B5EF4-FFF2-40B4-BE49-F238E27FC236}">
                <a16:creationId xmlns:a16="http://schemas.microsoft.com/office/drawing/2014/main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10616" y="2038350"/>
            <a:ext cx="2395346" cy="2314575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80800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24000" y="6530441"/>
            <a:ext cx="2154143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D498AEA5-8696-4B00-8E02-ACE1556EE926}" type="datetime1">
              <a:rPr lang="es-ES" noProof="0" smtClean="0"/>
              <a:t>16/08/2023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842932" y="6530441"/>
            <a:ext cx="5901459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37333" y="6530441"/>
            <a:ext cx="973667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A6EB8919-01B3-4437-A6E1-131DAB78CB8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96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1" r:id="rId3"/>
    <p:sldLayoutId id="2147483713" r:id="rId4"/>
    <p:sldLayoutId id="2147483712" r:id="rId5"/>
    <p:sldLayoutId id="2147483714" r:id="rId6"/>
    <p:sldLayoutId id="2147483715" r:id="rId7"/>
    <p:sldLayoutId id="2147483716" r:id="rId8"/>
    <p:sldLayoutId id="2147483717" r:id="rId9"/>
    <p:sldLayoutId id="2147483719" r:id="rId10"/>
    <p:sldLayoutId id="2147483698" r:id="rId11"/>
    <p:sldLayoutId id="2147483724" r:id="rId12"/>
    <p:sldLayoutId id="2147483725" r:id="rId13"/>
    <p:sldLayoutId id="2147483726" r:id="rId14"/>
    <p:sldLayoutId id="2147483722" r:id="rId15"/>
    <p:sldLayoutId id="2147483723" r:id="rId16"/>
    <p:sldLayoutId id="2147483720" r:id="rId17"/>
    <p:sldLayoutId id="2147483718" r:id="rId18"/>
    <p:sldLayoutId id="2147483727" r:id="rId19"/>
    <p:sldLayoutId id="2147483728" r:id="rId20"/>
    <p:sldLayoutId id="2147483729" r:id="rId21"/>
    <p:sldLayoutId id="2147483730" r:id="rId2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376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9664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75ED6-B8E8-473F-AC10-CD25DA90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05" y="4960137"/>
            <a:ext cx="5794463" cy="1463040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es-ES" dirty="0" err="1"/>
              <a:t>Splaft</a:t>
            </a:r>
            <a:r>
              <a:rPr lang="es-ES" dirty="0"/>
              <a:t> y su importancia en la lucha contra el LAFT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555444-161F-4302-AA19-C27B8C45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319" y="4920381"/>
            <a:ext cx="5779359" cy="1463040"/>
          </a:xfrm>
        </p:spPr>
        <p:txBody>
          <a:bodyPr rtlCol="0">
            <a:noAutofit/>
          </a:bodyPr>
          <a:lstStyle/>
          <a:p>
            <a:pPr rtl="0"/>
            <a:r>
              <a:rPr lang="es-ES" b="1" dirty="0"/>
              <a:t>Ernesto Ladrón de Guevara Horna, LLM|CBA|ISO 31000 </a:t>
            </a:r>
            <a:r>
              <a:rPr lang="es-ES" b="1" dirty="0" err="1"/>
              <a:t>Risk</a:t>
            </a:r>
            <a:r>
              <a:rPr lang="es-ES" b="1" dirty="0"/>
              <a:t> Manager</a:t>
            </a:r>
          </a:p>
          <a:p>
            <a:pPr rtl="0"/>
            <a:r>
              <a:rPr lang="es-ES" dirty="0"/>
              <a:t>Abogado - Consultor Empresarial en Cumplimiento y Riesgos.</a:t>
            </a:r>
          </a:p>
          <a:p>
            <a:pPr rtl="0"/>
            <a:r>
              <a:rPr lang="es-ES" dirty="0"/>
              <a:t>Miembro - </a:t>
            </a:r>
            <a:r>
              <a:rPr lang="es-ES" dirty="0" err="1"/>
              <a:t>Society</a:t>
            </a:r>
            <a:r>
              <a:rPr lang="es-ES" dirty="0"/>
              <a:t> of </a:t>
            </a:r>
            <a:r>
              <a:rPr lang="es-ES" dirty="0" err="1"/>
              <a:t>Corporate</a:t>
            </a:r>
            <a:r>
              <a:rPr lang="es-ES" dirty="0"/>
              <a:t> </a:t>
            </a:r>
            <a:r>
              <a:rPr lang="es-ES" dirty="0" err="1"/>
              <a:t>Compliance</a:t>
            </a:r>
            <a:r>
              <a:rPr lang="es-ES" dirty="0"/>
              <a:t> and </a:t>
            </a:r>
            <a:r>
              <a:rPr lang="es-ES" dirty="0" err="1"/>
              <a:t>Ethics</a:t>
            </a:r>
            <a:r>
              <a:rPr lang="es-ES" dirty="0"/>
              <a:t>.</a:t>
            </a:r>
          </a:p>
          <a:p>
            <a:endParaRPr lang="es-ES" sz="800" b="1" dirty="0"/>
          </a:p>
          <a:p>
            <a:r>
              <a:rPr lang="es-ES" b="1" dirty="0"/>
              <a:t>17 de agosto de 2023. </a:t>
            </a:r>
            <a:endParaRPr lang="es-ES" dirty="0"/>
          </a:p>
        </p:txBody>
      </p:sp>
      <p:cxnSp>
        <p:nvCxnSpPr>
          <p:cNvPr id="8" name="Conector recto 7"/>
          <p:cNvCxnSpPr/>
          <p:nvPr/>
        </p:nvCxnSpPr>
        <p:spPr>
          <a:xfrm flipH="1" flipV="1">
            <a:off x="6150367" y="4930981"/>
            <a:ext cx="11884" cy="14499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804969" y="8400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Photo of a handcuffs and cash bundles">
            <a:extLst>
              <a:ext uri="{FF2B5EF4-FFF2-40B4-BE49-F238E27FC236}">
                <a16:creationId xmlns:a16="http://schemas.microsoft.com/office/drawing/2014/main" id="{CC0D0B7D-EA83-9B58-9797-B0FEFFC46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512CE0-92F7-32EA-BBC6-7064D5B5B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45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10</a:t>
            </a:fld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sp>
        <p:nvSpPr>
          <p:cNvPr id="8" name="Marcador de texto 14">
            <a:extLst>
              <a:ext uri="{FF2B5EF4-FFF2-40B4-BE49-F238E27FC236}">
                <a16:creationId xmlns:a16="http://schemas.microsoft.com/office/drawing/2014/main" id="{F08D37BC-322A-4288-9380-BF62AF8E6A1A}"/>
              </a:ext>
            </a:extLst>
          </p:cNvPr>
          <p:cNvSpPr txBox="1">
            <a:spLocks/>
          </p:cNvSpPr>
          <p:nvPr/>
        </p:nvSpPr>
        <p:spPr>
          <a:xfrm>
            <a:off x="1992806" y="5655362"/>
            <a:ext cx="8865704" cy="24622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376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64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b="1" dirty="0"/>
              <a:t>		                              Fuente: SBS - III Informe de Sentencias de Lavado de Activos en el Perú| </a:t>
            </a:r>
          </a:p>
          <a:p>
            <a:pPr marL="0" indent="0">
              <a:buNone/>
            </a:pPr>
            <a:r>
              <a:rPr lang="es-MX" sz="1400" b="1" dirty="0"/>
              <a:t>                                                                                    </a:t>
            </a:r>
            <a:endParaRPr lang="es-MX" sz="1800" dirty="0"/>
          </a:p>
          <a:p>
            <a:endParaRPr lang="es-MX" sz="1800" dirty="0"/>
          </a:p>
        </p:txBody>
      </p:sp>
      <p:sp>
        <p:nvSpPr>
          <p:cNvPr id="9" name="Estrella: 4 puntas 8">
            <a:hlinkClick r:id="rId3" action="ppaction://hlinksldjump"/>
            <a:extLst>
              <a:ext uri="{FF2B5EF4-FFF2-40B4-BE49-F238E27FC236}">
                <a16:creationId xmlns:a16="http://schemas.microsoft.com/office/drawing/2014/main" id="{9DF66372-9F68-7D1A-99DD-1E1424E8F358}"/>
              </a:ext>
            </a:extLst>
          </p:cNvPr>
          <p:cNvSpPr/>
          <p:nvPr/>
        </p:nvSpPr>
        <p:spPr>
          <a:xfrm>
            <a:off x="11231986" y="5842925"/>
            <a:ext cx="313075" cy="386178"/>
          </a:xfrm>
          <a:prstGeom prst="star4">
            <a:avLst/>
          </a:prstGeom>
          <a:noFill/>
          <a:ln w="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AB163A77-C4CC-A2BF-C57B-BC943E8623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3727" y="610810"/>
            <a:ext cx="10038522" cy="504000"/>
          </a:xfrm>
        </p:spPr>
        <p:txBody>
          <a:bodyPr rtlCol="0">
            <a:noAutofit/>
          </a:bodyPr>
          <a:lstStyle/>
          <a:p>
            <a:pPr rtl="0"/>
            <a:r>
              <a:rPr lang="es-ES" sz="3200" dirty="0"/>
              <a:t>Sentencias condenatorias por delitos precedentes de LA (2012 - 2020) </a:t>
            </a:r>
          </a:p>
        </p:txBody>
      </p:sp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65D34202-1E93-2223-039E-C48C03DD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5" r="4440" b="5169"/>
          <a:stretch/>
        </p:blipFill>
        <p:spPr bwMode="auto">
          <a:xfrm>
            <a:off x="1326884" y="1351721"/>
            <a:ext cx="9382538" cy="4268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7492660-F943-754B-AFED-1E01E3BFE617}"/>
              </a:ext>
            </a:extLst>
          </p:cNvPr>
          <p:cNvSpPr/>
          <p:nvPr/>
        </p:nvSpPr>
        <p:spPr>
          <a:xfrm>
            <a:off x="1326879" y="1449139"/>
            <a:ext cx="1262264" cy="434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7" name="Marcador de texto 14">
            <a:extLst>
              <a:ext uri="{FF2B5EF4-FFF2-40B4-BE49-F238E27FC236}">
                <a16:creationId xmlns:a16="http://schemas.microsoft.com/office/drawing/2014/main" id="{48ED4D82-231E-CC48-BC06-3D8ED5C5EE29}"/>
              </a:ext>
            </a:extLst>
          </p:cNvPr>
          <p:cNvSpPr txBox="1">
            <a:spLocks/>
          </p:cNvSpPr>
          <p:nvPr/>
        </p:nvSpPr>
        <p:spPr>
          <a:xfrm>
            <a:off x="1996116" y="5832626"/>
            <a:ext cx="8865704" cy="24622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376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64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b="1" dirty="0"/>
              <a:t>				              Análisis de sentencias condenatorias firmes 2012 - 2020.  </a:t>
            </a:r>
          </a:p>
          <a:p>
            <a:pPr marL="0" indent="0">
              <a:buNone/>
            </a:pPr>
            <a:r>
              <a:rPr lang="es-MX" sz="1400" b="1" dirty="0"/>
              <a:t>                                                                                    </a:t>
            </a:r>
            <a:endParaRPr lang="es-MX" sz="1800" dirty="0"/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76268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11</a:t>
            </a:fld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sp>
        <p:nvSpPr>
          <p:cNvPr id="9" name="Estrella: 4 puntas 8">
            <a:hlinkClick r:id="rId3" action="ppaction://hlinksldjump"/>
            <a:extLst>
              <a:ext uri="{FF2B5EF4-FFF2-40B4-BE49-F238E27FC236}">
                <a16:creationId xmlns:a16="http://schemas.microsoft.com/office/drawing/2014/main" id="{9DF66372-9F68-7D1A-99DD-1E1424E8F358}"/>
              </a:ext>
            </a:extLst>
          </p:cNvPr>
          <p:cNvSpPr/>
          <p:nvPr/>
        </p:nvSpPr>
        <p:spPr>
          <a:xfrm>
            <a:off x="11624582" y="5842925"/>
            <a:ext cx="313075" cy="386178"/>
          </a:xfrm>
          <a:prstGeom prst="star4">
            <a:avLst/>
          </a:prstGeom>
          <a:noFill/>
          <a:ln w="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AB163A77-C4CC-A2BF-C57B-BC943E8623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1457" y="208279"/>
            <a:ext cx="7519503" cy="504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sz="3200" dirty="0"/>
              <a:t>Ejes de la Política Nacional de Lucha contra el LAFT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FD2BAD1-709C-D62E-26DB-C9492A085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50864"/>
              </p:ext>
            </p:extLst>
          </p:nvPr>
        </p:nvGraphicFramePr>
        <p:xfrm>
          <a:off x="646939" y="791798"/>
          <a:ext cx="10832757" cy="5579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764">
                  <a:extLst>
                    <a:ext uri="{9D8B030D-6E8A-4147-A177-3AD203B41FA5}">
                      <a16:colId xmlns:a16="http://schemas.microsoft.com/office/drawing/2014/main" val="1257123887"/>
                    </a:ext>
                  </a:extLst>
                </a:gridCol>
                <a:gridCol w="3360235">
                  <a:extLst>
                    <a:ext uri="{9D8B030D-6E8A-4147-A177-3AD203B41FA5}">
                      <a16:colId xmlns:a16="http://schemas.microsoft.com/office/drawing/2014/main" val="1201746975"/>
                    </a:ext>
                  </a:extLst>
                </a:gridCol>
                <a:gridCol w="3786932">
                  <a:extLst>
                    <a:ext uri="{9D8B030D-6E8A-4147-A177-3AD203B41FA5}">
                      <a16:colId xmlns:a16="http://schemas.microsoft.com/office/drawing/2014/main" val="3332739945"/>
                    </a:ext>
                  </a:extLst>
                </a:gridCol>
                <a:gridCol w="2298826">
                  <a:extLst>
                    <a:ext uri="{9D8B030D-6E8A-4147-A177-3AD203B41FA5}">
                      <a16:colId xmlns:a16="http://schemas.microsoft.com/office/drawing/2014/main" val="2231274645"/>
                    </a:ext>
                  </a:extLst>
                </a:gridCol>
              </a:tblGrid>
              <a:tr h="321233">
                <a:tc>
                  <a:txBody>
                    <a:bodyPr/>
                    <a:lstStyle/>
                    <a:p>
                      <a:pPr algn="ctr"/>
                      <a:r>
                        <a:rPr lang="es-PE" sz="1500" dirty="0"/>
                        <a:t>EJE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dirty="0"/>
                        <a:t>OBJETIVO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dirty="0"/>
                        <a:t>META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dirty="0"/>
                        <a:t>RESPONSABLES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623110"/>
                  </a:ext>
                </a:extLst>
              </a:tr>
              <a:tr h="1098106">
                <a:tc>
                  <a:txBody>
                    <a:bodyPr/>
                    <a:lstStyle/>
                    <a:p>
                      <a:r>
                        <a:rPr lang="es-PE" sz="1500" b="1" dirty="0"/>
                        <a:t>Prevención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500" dirty="0"/>
                        <a:t>Identificación de los riesgos LAFT, funcionamiento del SPLAFT y comunicación de ROS a la UIF-Perú.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500" dirty="0"/>
                        <a:t>El Perú cuenta con un SPLAFT eficaz, diseñado sobre la base de un enfoque basado en riesgos.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500" dirty="0"/>
                        <a:t>SO.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500" dirty="0"/>
                        <a:t>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500" dirty="0"/>
                        <a:t>OR en LAFT: SBS y SMV.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02012"/>
                  </a:ext>
                </a:extLst>
              </a:tr>
              <a:tr h="1215737">
                <a:tc>
                  <a:txBody>
                    <a:bodyPr/>
                    <a:lstStyle/>
                    <a:p>
                      <a:r>
                        <a:rPr lang="es-PE" sz="1500" b="1" dirty="0"/>
                        <a:t>Detección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500" dirty="0"/>
                        <a:t>Análisis e investigación administrativa para detectar y comunicar las actividades vinculadas a LAFT a las autoridades competentes.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El Perú cuenta con un proceso de detección oportuno de casos vinculados al LAFT y que permite comunicar los resultados a las autoridades responsables de su procesamiento en el ámbito penal.</a:t>
                      </a:r>
                      <a:endParaRPr lang="es-PE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dirty="0"/>
                        <a:t>SBS (UIF-Perú).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dirty="0"/>
                        <a:t>SUNAT.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dirty="0"/>
                        <a:t>MINITER - PNP.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dirty="0"/>
                        <a:t>Ministerio Público.</a:t>
                      </a:r>
                      <a:endParaRPr lang="es-PE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791321"/>
                  </a:ext>
                </a:extLst>
              </a:tr>
              <a:tr h="1666010">
                <a:tc>
                  <a:txBody>
                    <a:bodyPr/>
                    <a:lstStyle/>
                    <a:p>
                      <a:r>
                        <a:rPr lang="es-PE" sz="1500" b="1" dirty="0"/>
                        <a:t>Investigación y Sanción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Investigación y sanción penal de los delitos de LAFT (N y/o I), cuya responsabilidad recae en las entidades que integran el sistema de administración justicia.</a:t>
                      </a:r>
                      <a:endParaRPr lang="es-PE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Perú cuenta con un sistema de administración de justicia fortalecido, a fin de evitar la impunidad de las personas naturales y/o jurídicas que cometen delitos de LAFT (N y/o I). </a:t>
                      </a:r>
                      <a:endParaRPr lang="es-PE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dirty="0"/>
                        <a:t>MINITER - PNP.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Ministerio Público.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Procuradurías Públicas.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Poder Judicial.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MINJUS.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Otras entidades de apoyo (M RREE).</a:t>
                      </a:r>
                      <a:endParaRPr lang="es-PE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13067"/>
                  </a:ext>
                </a:extLst>
              </a:tr>
              <a:tr h="1215737">
                <a:tc>
                  <a:txBody>
                    <a:bodyPr/>
                    <a:lstStyle/>
                    <a:p>
                      <a:r>
                        <a:rPr lang="es-PE" sz="1500" b="1" dirty="0"/>
                        <a:t>Articulación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Impacta todo el SNL-LAFT y busca generar sinergias y participación entre el Estado, la sociedad civil y el sector privado en la lucha contra LAFT.</a:t>
                      </a:r>
                      <a:endParaRPr lang="es-PE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Perú cuenta con un sistema nacional articulado para luchar contra el LAFT que involucra la participación activa del Estado, la sociedad civil y sector privado a nivel nacional.</a:t>
                      </a:r>
                      <a:endParaRPr lang="es-PE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 los actores del sistema nacional contra el LA/ FT: entidades públicas, sociedad civil y sector privado competente.</a:t>
                      </a:r>
                      <a:endParaRPr lang="es-PE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69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45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12</a:t>
            </a:fld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FD2BAD1-709C-D62E-26DB-C9492A085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5973"/>
              </p:ext>
            </p:extLst>
          </p:nvPr>
        </p:nvGraphicFramePr>
        <p:xfrm>
          <a:off x="1058530" y="1118153"/>
          <a:ext cx="993287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481">
                  <a:extLst>
                    <a:ext uri="{9D8B030D-6E8A-4147-A177-3AD203B41FA5}">
                      <a16:colId xmlns:a16="http://schemas.microsoft.com/office/drawing/2014/main" val="1201746975"/>
                    </a:ext>
                  </a:extLst>
                </a:gridCol>
                <a:gridCol w="4989391">
                  <a:extLst>
                    <a:ext uri="{9D8B030D-6E8A-4147-A177-3AD203B41FA5}">
                      <a16:colId xmlns:a16="http://schemas.microsoft.com/office/drawing/2014/main" val="3332739945"/>
                    </a:ext>
                  </a:extLst>
                </a:gridCol>
              </a:tblGrid>
              <a:tr h="271226"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SPLAFT GENERAL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SPLAFT ACOTADO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623110"/>
                  </a:ext>
                </a:extLst>
              </a:tr>
              <a:tr h="45333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 los siguientes elementos mínimos: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debe designar un Oficial de Cumplimiento. 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medidas de debida diligencia en el conocimiento de sus clientes, directores, trabajadores, proveedores y contrapartes, conforme corresponda. 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Aprobar un manual y código de conducta para la prevención y gestión de riesgos del LAFT.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Llevar, conservar y comunicar un registro de operaciones. 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Comunicar a la UIF las operaciones sospechosas detectadas a través de un ROS.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Contar con auditorías internas y externas según corresponda. 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y comunicar al organismo supervisor y a la UIF informes semestrales o anual, conforme corresponda. 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Atender los pedidos de información de la UIF. 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Contar con capacitación en la materia.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Establece, hacía el SO, la imposición de designar un Oficial de Cumplimiento a dedicación no exclusiva y prevenir, detectar y comunicar a la UIF-Perú las operaciones sospechosas a través de un ROS, contando para ello con el registro de operaciones respectivo.</a:t>
                      </a:r>
                      <a:endParaRPr lang="es-PE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02012"/>
                  </a:ext>
                </a:extLst>
              </a:tr>
            </a:tbl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29272D06-5A38-B206-70AD-AA4B2EE6733F}"/>
              </a:ext>
            </a:extLst>
          </p:cNvPr>
          <p:cNvSpPr txBox="1">
            <a:spLocks/>
          </p:cNvSpPr>
          <p:nvPr/>
        </p:nvSpPr>
        <p:spPr>
          <a:xfrm>
            <a:off x="5377903" y="451783"/>
            <a:ext cx="1257852" cy="50400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376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64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dirty="0"/>
              <a:t>SPLAFT</a:t>
            </a:r>
          </a:p>
        </p:txBody>
      </p:sp>
      <p:sp>
        <p:nvSpPr>
          <p:cNvPr id="2" name="Estrella: 4 puntas 1">
            <a:hlinkClick r:id="rId3" action="ppaction://hlinksldjump"/>
            <a:extLst>
              <a:ext uri="{FF2B5EF4-FFF2-40B4-BE49-F238E27FC236}">
                <a16:creationId xmlns:a16="http://schemas.microsoft.com/office/drawing/2014/main" id="{CF87CF13-1E62-C0E2-0309-EC28DC44729B}"/>
              </a:ext>
            </a:extLst>
          </p:cNvPr>
          <p:cNvSpPr/>
          <p:nvPr/>
        </p:nvSpPr>
        <p:spPr>
          <a:xfrm>
            <a:off x="11231986" y="5842925"/>
            <a:ext cx="313075" cy="386178"/>
          </a:xfrm>
          <a:prstGeom prst="star4">
            <a:avLst/>
          </a:prstGeom>
          <a:noFill/>
          <a:ln w="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855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13</a:t>
            </a:fld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sp>
        <p:nvSpPr>
          <p:cNvPr id="9" name="Estrella: 4 puntas 8">
            <a:hlinkClick r:id="rId3" action="ppaction://hlinksldjump"/>
            <a:extLst>
              <a:ext uri="{FF2B5EF4-FFF2-40B4-BE49-F238E27FC236}">
                <a16:creationId xmlns:a16="http://schemas.microsoft.com/office/drawing/2014/main" id="{9DF66372-9F68-7D1A-99DD-1E1424E8F358}"/>
              </a:ext>
            </a:extLst>
          </p:cNvPr>
          <p:cNvSpPr/>
          <p:nvPr/>
        </p:nvSpPr>
        <p:spPr>
          <a:xfrm>
            <a:off x="11624582" y="6419419"/>
            <a:ext cx="313075" cy="386178"/>
          </a:xfrm>
          <a:prstGeom prst="star4">
            <a:avLst/>
          </a:prstGeom>
          <a:noFill/>
          <a:ln w="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FD2BAD1-709C-D62E-26DB-C9492A085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16154"/>
              </p:ext>
            </p:extLst>
          </p:nvPr>
        </p:nvGraphicFramePr>
        <p:xfrm>
          <a:off x="313963" y="691426"/>
          <a:ext cx="11497037" cy="5720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594">
                  <a:extLst>
                    <a:ext uri="{9D8B030D-6E8A-4147-A177-3AD203B41FA5}">
                      <a16:colId xmlns:a16="http://schemas.microsoft.com/office/drawing/2014/main" val="1201746975"/>
                    </a:ext>
                  </a:extLst>
                </a:gridCol>
                <a:gridCol w="3876260">
                  <a:extLst>
                    <a:ext uri="{9D8B030D-6E8A-4147-A177-3AD203B41FA5}">
                      <a16:colId xmlns:a16="http://schemas.microsoft.com/office/drawing/2014/main" val="3332739945"/>
                    </a:ext>
                  </a:extLst>
                </a:gridCol>
                <a:gridCol w="3780183">
                  <a:extLst>
                    <a:ext uri="{9D8B030D-6E8A-4147-A177-3AD203B41FA5}">
                      <a16:colId xmlns:a16="http://schemas.microsoft.com/office/drawing/2014/main" val="2040231436"/>
                    </a:ext>
                  </a:extLst>
                </a:gridCol>
              </a:tblGrid>
              <a:tr h="370987">
                <a:tc>
                  <a:txBody>
                    <a:bodyPr/>
                    <a:lstStyle/>
                    <a:p>
                      <a:pPr algn="ctr"/>
                      <a:r>
                        <a:rPr lang="es-PE" sz="1500" dirty="0"/>
                        <a:t>SPLAFT GENERAL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dirty="0"/>
                        <a:t>SPLAFT ACOTADO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500" dirty="0"/>
                        <a:t>ENTIDADES PÚBLICAS Y PRIVADAS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623110"/>
                  </a:ext>
                </a:extLst>
              </a:tr>
              <a:tr h="402546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supervisadas por la SBS.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Banco Agropecuario, Banco de la Nación, FOGAPI, COFIDE, Fondo Mi Vivienda.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Emisoras de tarjetas de crédito y/o débito.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Cooperativas de Ahorro y Crédito.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Supervisadas por la SMV.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Mineras, Agentes Inmobiliarios, Juegos de Lotería y similares.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Comercio de joyas, metales, piedras preciosas, monedas, objetos de arte, sellos postales.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Compraventa de divisas.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Préstamos y Empeño.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Casinos y/o Tragamonedas.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Compraventa de vehículos, embarcaciones y aeronaves.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e Inmobiliaria.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Postal de Remesa y/o Giro Postal.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Notarios.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Agentes de Aduana.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Abogados y Contadores que realicen determinados servicios en nombre o por cuenta de su cliente.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ES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Comercio de Antigüedades.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 (caritativas, religiosas, culturales, educativos, científicos, artísticos, solidarios).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Gestores de Intereses en la Administración Pública.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Martilleros Públicos.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Procesadoras de tarjetas de crédito y/o débito.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Agencias de viaje y turismo y los establecimientos de hospedaje.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JNE, ONPE, OSCE.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Clubes de fútbol profesional de primera y segunda división que integran la ADFP y la ADFP-SD.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de Compras Públicas - Perú Compras.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Gobiernos regionales y municipalidades provinciales.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SUNAT.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Comisión de Lucha contra los Delitos Aduaneros y la Piratería.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SUNARP.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RENIEC.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COFOPRI.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Migraciones.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Contraloría General de la República.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SUCAMEC.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Policía Nacional.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EsSALUD</a:t>
                      </a: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MIDIS.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DEVIDA.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OSINERGMIN.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Centrales de Riesgos públicas o privadas.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Cámaras de Comercio.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de servicios de telefonía e internet.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15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de servicios de transporte aéreo, marítimo, fluvial y terrestre.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PE" sz="15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500" dirty="0"/>
                    </a:p>
                    <a:p>
                      <a:endParaRPr lang="es-PE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02012"/>
                  </a:ext>
                </a:extLst>
              </a:tr>
            </a:tbl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29272D06-5A38-B206-70AD-AA4B2EE6733F}"/>
              </a:ext>
            </a:extLst>
          </p:cNvPr>
          <p:cNvSpPr txBox="1">
            <a:spLocks/>
          </p:cNvSpPr>
          <p:nvPr/>
        </p:nvSpPr>
        <p:spPr>
          <a:xfrm>
            <a:off x="1455531" y="133728"/>
            <a:ext cx="9288669" cy="50400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376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64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                            Relación de Sujetos Obligados</a:t>
            </a:r>
          </a:p>
        </p:txBody>
      </p:sp>
    </p:spTree>
    <p:extLst>
      <p:ext uri="{BB962C8B-B14F-4D97-AF65-F5344CB8AC3E}">
        <p14:creationId xmlns:p14="http://schemas.microsoft.com/office/powerpoint/2010/main" val="126021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lipse 69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/>
        </p:nvSpPr>
        <p:spPr>
          <a:xfrm>
            <a:off x="764471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/>
        </p:nvSpPr>
        <p:spPr>
          <a:xfrm>
            <a:off x="776752" y="208601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1026" name="Picture 2" descr="Lupa - Iconos gratis de herramientas y utensilios">
            <a:extLst>
              <a:ext uri="{FF2B5EF4-FFF2-40B4-BE49-F238E27FC236}">
                <a16:creationId xmlns:a16="http://schemas.microsoft.com/office/drawing/2014/main" id="{7D6CD7A5-69DD-361A-B479-9EEE5A683CAD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" y="2301909"/>
            <a:ext cx="1023729" cy="9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Elipse 70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/>
        </p:nvSpPr>
        <p:spPr>
          <a:xfrm>
            <a:off x="9921506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/>
        </p:nvSpPr>
        <p:spPr>
          <a:xfrm>
            <a:off x="5332518" y="2052013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/>
        </p:nvSpPr>
        <p:spPr>
          <a:xfrm>
            <a:off x="306045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78" y="1053888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Contenido: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Contexto</a:t>
            </a:r>
          </a:p>
        </p:txBody>
      </p:sp>
      <p:cxnSp>
        <p:nvCxnSpPr>
          <p:cNvPr id="75" name="Conector recto 74" descr="Primera línea divisoria de la diapositiva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SPLAFT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/>
              <a:t>Importancia del SPLAFT para combatir y minimizar el riesgo de LAFT.</a:t>
            </a:r>
          </a:p>
        </p:txBody>
      </p:sp>
      <p:cxnSp>
        <p:nvCxnSpPr>
          <p:cNvPr id="77" name="Conector recto 76" descr="Segunda línea divisoria de la diapositiva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8550" y="3918586"/>
            <a:ext cx="2294075" cy="487682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Sujetos Obligados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3790" y="4688112"/>
            <a:ext cx="2160588" cy="900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Tanto los que reportan a su organismo regulador, como los que reportan a la UIF-Perú.</a:t>
            </a:r>
          </a:p>
        </p:txBody>
      </p:sp>
      <p:cxnSp>
        <p:nvCxnSpPr>
          <p:cNvPr id="78" name="Conector recto 77" descr="Tercera línea divisoria de la diapositiva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57971" y="3907923"/>
            <a:ext cx="2184557" cy="645665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sz="2400" dirty="0"/>
              <a:t>Oficial de Cumplimiento</a:t>
            </a:r>
          </a:p>
          <a:p>
            <a:pPr rtl="0"/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1506" y="4701924"/>
            <a:ext cx="2160588" cy="9000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Rol del OC en el correcto funcionamiento del SPLAFT.</a:t>
            </a:r>
          </a:p>
        </p:txBody>
      </p:sp>
      <p:cxnSp>
        <p:nvCxnSpPr>
          <p:cNvPr id="79" name="Conector recto 78" descr="Cuarta línea divisoria de la diapositiva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8753" y="4698052"/>
            <a:ext cx="1989484" cy="900000"/>
          </a:xfrm>
        </p:spPr>
        <p:txBody>
          <a:bodyPr rtlCol="0"/>
          <a:lstStyle/>
          <a:p>
            <a:pPr rtl="0"/>
            <a:r>
              <a:rPr lang="es-ES" dirty="0"/>
              <a:t>Consideraciones finales.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2</a:t>
            </a:fld>
            <a:endParaRPr lang="es-ES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943" y="4687088"/>
            <a:ext cx="2160588" cy="900000"/>
          </a:xfrm>
        </p:spPr>
        <p:txBody>
          <a:bodyPr rtlCol="0"/>
          <a:lstStyle/>
          <a:p>
            <a:pPr rtl="0"/>
            <a:r>
              <a:rPr lang="es-ES" dirty="0"/>
              <a:t>Impacto y ejes de la lucha contra el LAFT. </a:t>
            </a:r>
          </a:p>
        </p:txBody>
      </p:sp>
      <p:pic>
        <p:nvPicPr>
          <p:cNvPr id="38" name="Marcador de posición de imagen 37"/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9585" y="2273263"/>
            <a:ext cx="1247359" cy="1023730"/>
          </a:xfrm>
        </p:spPr>
      </p:pic>
      <p:sp>
        <p:nvSpPr>
          <p:cNvPr id="41" name="Rectángulo 40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pic>
        <p:nvPicPr>
          <p:cNvPr id="49" name="Marcador de posición de imagen 48" descr="Un dibujo de una rueda&#10;&#10;Descripción generada automáticamente con confianza baja">
            <a:extLst>
              <a:ext uri="{FF2B5EF4-FFF2-40B4-BE49-F238E27FC236}">
                <a16:creationId xmlns:a16="http://schemas.microsoft.com/office/drawing/2014/main" id="{AA6184D9-9468-30D0-935C-A6CF6AEFEB9B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/>
          <a:srcRect/>
          <a:stretch>
            <a:fillRect/>
          </a:stretch>
        </p:blipFill>
        <p:spPr>
          <a:xfrm>
            <a:off x="9983861" y="2052013"/>
            <a:ext cx="1431387" cy="1451530"/>
          </a:xfrm>
        </p:spPr>
      </p:pic>
      <p:pic>
        <p:nvPicPr>
          <p:cNvPr id="61" name="Imagen 60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76A362AF-3A6C-72F0-DCBE-A65FB037CD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45" t="1464" r="11516" b="7693"/>
          <a:stretch/>
        </p:blipFill>
        <p:spPr bwMode="auto">
          <a:xfrm>
            <a:off x="5691144" y="2256183"/>
            <a:ext cx="828924" cy="1098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Imagen 92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89D59F9-7FE3-CCEB-6F78-B08FAF230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8" b="89928" l="9954" r="89815">
                        <a14:foregroundMark x1="39120" y1="2878" x2="7407" y2="44460"/>
                        <a14:foregroundMark x1="7407" y1="44460" x2="23148" y2="89496"/>
                        <a14:foregroundMark x1="23148" y1="89496" x2="56944" y2="94532"/>
                        <a14:foregroundMark x1="56944" y1="94532" x2="93981" y2="56835"/>
                        <a14:foregroundMark x1="93981" y1="56835" x2="92593" y2="35108"/>
                        <a14:foregroundMark x1="92593" y1="35108" x2="58565" y2="27050"/>
                        <a14:foregroundMark x1="58565" y1="27050" x2="53009" y2="5755"/>
                        <a14:foregroundMark x1="53009" y1="5755" x2="40278" y2="2158"/>
                        <a14:foregroundMark x1="70139" y1="41583" x2="83796" y2="53669"/>
                        <a14:foregroundMark x1="47685" y1="55540" x2="64352" y2="70935"/>
                        <a14:foregroundMark x1="42593" y1="28489" x2="39583" y2="38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1786" y="2176668"/>
            <a:ext cx="1103243" cy="1232452"/>
          </a:xfrm>
          <a:prstGeom prst="rect">
            <a:avLst/>
          </a:prstGeom>
        </p:spPr>
      </p:pic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C0213B17-A668-4D99-5F0D-9D4664065F22}"/>
              </a:ext>
            </a:extLst>
          </p:cNvPr>
          <p:cNvSpPr txBox="1">
            <a:spLocks/>
          </p:cNvSpPr>
          <p:nvPr/>
        </p:nvSpPr>
        <p:spPr>
          <a:xfrm>
            <a:off x="9607532" y="3911231"/>
            <a:ext cx="2184557" cy="64566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376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64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Reflexiones y Conclusiones</a:t>
            </a:r>
          </a:p>
          <a:p>
            <a:endParaRPr lang="es-ES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DB71580-234A-B717-2E47-4E3C3D898A12}"/>
              </a:ext>
            </a:extLst>
          </p:cNvPr>
          <p:cNvCxnSpPr>
            <a:cxnSpLocks/>
          </p:cNvCxnSpPr>
          <p:nvPr/>
        </p:nvCxnSpPr>
        <p:spPr>
          <a:xfrm flipV="1">
            <a:off x="846373" y="910416"/>
            <a:ext cx="0" cy="62178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6" grpId="0" animBg="1"/>
      <p:bldP spid="71" grpId="0" animBg="1"/>
      <p:bldP spid="69" grpId="0" animBg="1"/>
      <p:bldP spid="68" grpId="0" animBg="1"/>
      <p:bldP spid="8" grpId="0" build="p"/>
      <p:bldP spid="9" grpId="0" build="p"/>
      <p:bldP spid="4" grpId="0" build="p"/>
      <p:bldP spid="10" grpId="0" build="p"/>
      <p:bldP spid="5" grpId="0" build="p"/>
      <p:bldP spid="11" grpId="0" build="p"/>
      <p:bldP spid="6" grpId="0" build="p"/>
      <p:bldP spid="7" grpId="0" build="p"/>
      <p:bldP spid="30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151" y="778362"/>
            <a:ext cx="4703542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err="1"/>
              <a:t>COntexto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68AC03-1C77-57E0-FD87-CDA744E6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9" y="637622"/>
            <a:ext cx="6954001" cy="5107195"/>
          </a:xfrm>
          <a:prstGeom prst="rect">
            <a:avLst/>
          </a:prstGeom>
        </p:spPr>
      </p:pic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708ED292-FA31-4F7F-8547-D533F176A522}"/>
              </a:ext>
            </a:extLst>
          </p:cNvPr>
          <p:cNvSpPr txBox="1">
            <a:spLocks/>
          </p:cNvSpPr>
          <p:nvPr/>
        </p:nvSpPr>
        <p:spPr>
          <a:xfrm>
            <a:off x="7637295" y="1360244"/>
            <a:ext cx="3941792" cy="4320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376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64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El lavado de activos es un delito que altera el </a:t>
            </a:r>
            <a:r>
              <a:rPr lang="es-MX" dirty="0">
                <a:hlinkClick r:id="rId4" action="ppaction://hlinksldjump"/>
              </a:rPr>
              <a:t>crecimiento económico</a:t>
            </a:r>
            <a:r>
              <a:rPr lang="es-MX" dirty="0"/>
              <a:t> y el </a:t>
            </a:r>
            <a:r>
              <a:rPr lang="es-MX" dirty="0">
                <a:hlinkClick r:id="rId5" action="ppaction://hlinksldjump"/>
              </a:rPr>
              <a:t>orden social</a:t>
            </a:r>
            <a:r>
              <a:rPr lang="es-MX" dirty="0"/>
              <a:t>, generando un impacto negativo en la sociedad.</a:t>
            </a:r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CAAFFEB7-999F-1CE7-4EE9-AF8085684DFA}"/>
              </a:ext>
            </a:extLst>
          </p:cNvPr>
          <p:cNvSpPr txBox="1">
            <a:spLocks/>
          </p:cNvSpPr>
          <p:nvPr/>
        </p:nvSpPr>
        <p:spPr>
          <a:xfrm>
            <a:off x="7635643" y="3013460"/>
            <a:ext cx="3941792" cy="4320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376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64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El Perú, con el propósito de prevenir y combatir dicho delito, cuenta con un </a:t>
            </a:r>
            <a:r>
              <a:rPr lang="es-MX" dirty="0">
                <a:hlinkClick r:id="rId6" action="ppaction://hlinksldjump"/>
              </a:rPr>
              <a:t>Plan y una Política Nacional de Lucha contra el LAFT</a:t>
            </a:r>
            <a:r>
              <a:rPr lang="es-MX" dirty="0"/>
              <a:t>, en cuya elaboración participaron tanto entidades públicas como privadas.</a:t>
            </a:r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BF30D47-3A7F-941D-FFF9-CF092603E383}"/>
              </a:ext>
            </a:extLst>
          </p:cNvPr>
          <p:cNvCxnSpPr>
            <a:cxnSpLocks/>
          </p:cNvCxnSpPr>
          <p:nvPr/>
        </p:nvCxnSpPr>
        <p:spPr>
          <a:xfrm flipV="1">
            <a:off x="7729320" y="637622"/>
            <a:ext cx="0" cy="62178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sp>
        <p:nvSpPr>
          <p:cNvPr id="11" name="Marcador de texto 14"/>
          <p:cNvSpPr>
            <a:spLocks noGrp="1"/>
          </p:cNvSpPr>
          <p:nvPr>
            <p:ph type="body" sz="quarter" idx="4294967295"/>
          </p:nvPr>
        </p:nvSpPr>
        <p:spPr>
          <a:xfrm>
            <a:off x="426438" y="898072"/>
            <a:ext cx="5074865" cy="432000"/>
          </a:xfrm>
        </p:spPr>
        <p:txBody>
          <a:bodyPr>
            <a:noAutofit/>
          </a:bodyPr>
          <a:lstStyle/>
          <a:p>
            <a:r>
              <a:rPr lang="es-MX" sz="2100" dirty="0"/>
              <a:t>Componente fundamental que establece el conjunto de políticas, controles y procedimientos implementados por las personas naturales o jurídicas (Sujetos Obligados - </a:t>
            </a:r>
            <a:r>
              <a:rPr lang="es-MX" sz="2100" dirty="0">
                <a:hlinkClick r:id="rId3" action="ppaction://hlinksldjump"/>
              </a:rPr>
              <a:t>SPLAFT General o Acotado</a:t>
            </a:r>
            <a:r>
              <a:rPr lang="es-MX" sz="2100" dirty="0"/>
              <a:t>) para identificar, evaluar, controlar y monitorear el riesgo de ser utilizados para el LAFT.</a:t>
            </a:r>
          </a:p>
          <a:p>
            <a:r>
              <a:rPr lang="es-MX" sz="2100" dirty="0"/>
              <a:t>En caso el SO no cumpla con poner en funcionamiento el SPLAFT, será pasible de las siguientes sanciones:</a:t>
            </a:r>
          </a:p>
          <a:p>
            <a:pPr marL="914400" lvl="3" indent="-514350">
              <a:buFont typeface="+mj-lt"/>
              <a:buAutoNum type="romanLcPeriod"/>
            </a:pPr>
            <a:r>
              <a:rPr lang="es-MX" sz="2100" dirty="0"/>
              <a:t>Multa SBS de hasta 150 UIT (S/742,500.00).</a:t>
            </a:r>
          </a:p>
          <a:p>
            <a:pPr marL="914400" lvl="3" indent="-514350">
              <a:buFont typeface="+mj-lt"/>
              <a:buAutoNum type="romanLcPeriod"/>
            </a:pPr>
            <a:r>
              <a:rPr lang="es-MX" sz="2100" dirty="0"/>
              <a:t>Figurar en la lista pública de sancionados SBS, hasta por el plazo de 2 años.</a:t>
            </a:r>
          </a:p>
          <a:p>
            <a:pPr marL="914400" lvl="3" indent="-514350">
              <a:buFont typeface="+mj-lt"/>
              <a:buAutoNum type="romanLcPeriod"/>
            </a:pPr>
            <a:r>
              <a:rPr lang="es-MX" sz="2100" dirty="0"/>
              <a:t>Daño a la imagen y reputación comercial.</a:t>
            </a:r>
          </a:p>
          <a:p>
            <a:endParaRPr lang="es-MX" dirty="0"/>
          </a:p>
          <a:p>
            <a:endParaRPr lang="es-MX" sz="1800" dirty="0"/>
          </a:p>
          <a:p>
            <a:endParaRPr lang="es-MX" sz="1800" dirty="0"/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 flipV="1">
            <a:off x="523382" y="230097"/>
            <a:ext cx="0" cy="62178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2771BD-BF0F-73F6-0243-7E4ECC83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19" y="380126"/>
            <a:ext cx="6200507" cy="59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83ACCE8-FDFC-2D27-844F-CE287C7967DE}"/>
              </a:ext>
            </a:extLst>
          </p:cNvPr>
          <p:cNvSpPr txBox="1">
            <a:spLocks/>
          </p:cNvSpPr>
          <p:nvPr/>
        </p:nvSpPr>
        <p:spPr>
          <a:xfrm>
            <a:off x="713120" y="250906"/>
            <a:ext cx="4703542" cy="432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500" dirty="0"/>
              <a:t>SPLAFT</a:t>
            </a:r>
          </a:p>
        </p:txBody>
      </p:sp>
    </p:spTree>
    <p:extLst>
      <p:ext uri="{BB962C8B-B14F-4D97-AF65-F5344CB8AC3E}">
        <p14:creationId xmlns:p14="http://schemas.microsoft.com/office/powerpoint/2010/main" val="20322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191" y="778362"/>
            <a:ext cx="4703542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err="1"/>
              <a:t>SUJETos</a:t>
            </a:r>
            <a:r>
              <a:rPr lang="es-ES" dirty="0"/>
              <a:t> obligados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708ED292-FA31-4F7F-8547-D533F176A522}"/>
              </a:ext>
            </a:extLst>
          </p:cNvPr>
          <p:cNvSpPr txBox="1">
            <a:spLocks/>
          </p:cNvSpPr>
          <p:nvPr/>
        </p:nvSpPr>
        <p:spPr>
          <a:xfrm>
            <a:off x="7299334" y="1360244"/>
            <a:ext cx="4329445" cy="4320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376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64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Son aquellas </a:t>
            </a:r>
            <a:r>
              <a:rPr lang="es-MX" dirty="0">
                <a:hlinkClick r:id="rId3" action="ppaction://hlinksldjump"/>
              </a:rPr>
              <a:t>personas naturales o jurídicas</a:t>
            </a:r>
            <a:r>
              <a:rPr lang="es-MX" dirty="0"/>
              <a:t> que están obligadas a proporcionar aquella información que sea requerida por la UIF-Perú (</a:t>
            </a:r>
            <a:r>
              <a:rPr lang="es-PE" dirty="0"/>
              <a:t>documentos, informes, antecedentes, bases de datos, registro de operaciones, operaciones sospechosas y todo otro elemento que estime útil)</a:t>
            </a:r>
            <a:r>
              <a:rPr lang="es-MX" dirty="0"/>
              <a:t>, así como implementar un SPLAFT.</a:t>
            </a:r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CAAFFEB7-999F-1CE7-4EE9-AF8085684DFA}"/>
              </a:ext>
            </a:extLst>
          </p:cNvPr>
          <p:cNvSpPr txBox="1">
            <a:spLocks/>
          </p:cNvSpPr>
          <p:nvPr/>
        </p:nvSpPr>
        <p:spPr>
          <a:xfrm>
            <a:off x="7297682" y="4544124"/>
            <a:ext cx="4243839" cy="4320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376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64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La SBS puede ampliar o reducir la lista de SO a proporcionar información a la UIF-Perú.</a:t>
            </a:r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BF30D47-3A7F-941D-FFF9-CF092603E383}"/>
              </a:ext>
            </a:extLst>
          </p:cNvPr>
          <p:cNvCxnSpPr>
            <a:cxnSpLocks/>
          </p:cNvCxnSpPr>
          <p:nvPr/>
        </p:nvCxnSpPr>
        <p:spPr>
          <a:xfrm flipV="1">
            <a:off x="7391360" y="637622"/>
            <a:ext cx="0" cy="62178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ypes of Company">
            <a:extLst>
              <a:ext uri="{FF2B5EF4-FFF2-40B4-BE49-F238E27FC236}">
                <a16:creationId xmlns:a16="http://schemas.microsoft.com/office/drawing/2014/main" id="{A2AF361D-F69E-6CC5-0FD8-642D1D15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5" y="589962"/>
            <a:ext cx="6517917" cy="52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6</a:t>
            </a:fld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sp>
        <p:nvSpPr>
          <p:cNvPr id="11" name="Marcador de texto 14"/>
          <p:cNvSpPr>
            <a:spLocks noGrp="1"/>
          </p:cNvSpPr>
          <p:nvPr>
            <p:ph type="body" sz="quarter" idx="4294967295"/>
          </p:nvPr>
        </p:nvSpPr>
        <p:spPr>
          <a:xfrm>
            <a:off x="307161" y="917968"/>
            <a:ext cx="5874975" cy="432000"/>
          </a:xfrm>
        </p:spPr>
        <p:txBody>
          <a:bodyPr>
            <a:noAutofit/>
          </a:bodyPr>
          <a:lstStyle/>
          <a:p>
            <a:r>
              <a:rPr lang="es-MX" dirty="0"/>
              <a:t>Es la persona designada por el Directorio y/o la Gerencia General, que tendrá como principales funciones la implementación y funcionamiento del SPLAFT; y, la detección y reporte de operaciones sospechosas a la UIF-Perú.</a:t>
            </a:r>
          </a:p>
          <a:p>
            <a:r>
              <a:rPr lang="es-MX" dirty="0"/>
              <a:t>Deberá contar con autonomía e independencia, así como con los recursos necesarios, para el correcto desarrollo de sus funciones; asegurando también, su dependencia jerárquica directa del Directorio y/o Gerencia General. </a:t>
            </a:r>
          </a:p>
          <a:p>
            <a:r>
              <a:rPr lang="es-MX" dirty="0"/>
              <a:t>Realzar la importancia del OC: Activación del Comité de Cumplimiento; establecimiento de reuniones trimestrales con la Gerencia General; participación del OC en el proceso de lanzamiento de nuevos productos o modificaciones.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sz="1800" dirty="0"/>
          </a:p>
          <a:p>
            <a:endParaRPr lang="es-MX" sz="1800" dirty="0"/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 flipV="1">
            <a:off x="404105" y="215204"/>
            <a:ext cx="0" cy="62178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E83ACCE8-FDFC-2D27-844F-CE287C7967DE}"/>
              </a:ext>
            </a:extLst>
          </p:cNvPr>
          <p:cNvSpPr txBox="1">
            <a:spLocks/>
          </p:cNvSpPr>
          <p:nvPr/>
        </p:nvSpPr>
        <p:spPr>
          <a:xfrm>
            <a:off x="593842" y="236013"/>
            <a:ext cx="5051583" cy="4320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500" dirty="0"/>
              <a:t>Oficial de cumplimiento</a:t>
            </a:r>
          </a:p>
        </p:txBody>
      </p:sp>
      <p:pic>
        <p:nvPicPr>
          <p:cNvPr id="7170" name="Picture 2" descr="≫ El Compliance Officer qué es, funciones. | ACPitiusos.com">
            <a:extLst>
              <a:ext uri="{FF2B5EF4-FFF2-40B4-BE49-F238E27FC236}">
                <a16:creationId xmlns:a16="http://schemas.microsoft.com/office/drawing/2014/main" id="{A0714B95-27AE-8BA6-D98B-B60F8CD0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12" y="313083"/>
            <a:ext cx="5590759" cy="60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198" y="378631"/>
            <a:ext cx="5613923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Reflexiones y conclusiones </a:t>
            </a:r>
          </a:p>
        </p:txBody>
      </p:sp>
      <p:sp>
        <p:nvSpPr>
          <p:cNvPr id="45" name="Marcador de texto 14"/>
          <p:cNvSpPr>
            <a:spLocks noGrp="1"/>
          </p:cNvSpPr>
          <p:nvPr>
            <p:ph type="body" sz="quarter" idx="4294967295"/>
          </p:nvPr>
        </p:nvSpPr>
        <p:spPr>
          <a:xfrm>
            <a:off x="6474727" y="1000787"/>
            <a:ext cx="5496955" cy="432000"/>
          </a:xfrm>
        </p:spPr>
        <p:txBody>
          <a:bodyPr>
            <a:noAutofit/>
          </a:bodyPr>
          <a:lstStyle/>
          <a:p>
            <a:r>
              <a:rPr lang="es-MX" dirty="0"/>
              <a:t>Compromiso de la Alta Dirección acerca del cumplimiento irrestricto del SPLAFT (piedra angular en el combate contra el LAFT) y apoyo efectivo a la labor del OC.</a:t>
            </a:r>
          </a:p>
          <a:p>
            <a:r>
              <a:rPr lang="es-MX" dirty="0"/>
              <a:t>SBS: Contar con una evaluación de riesgos de financiación del terrorismo y de la proliferación de armas masivas, que conjuntamente con la de lavado de activos, sea un único documento.</a:t>
            </a:r>
          </a:p>
          <a:p>
            <a:r>
              <a:rPr lang="es-MX" dirty="0"/>
              <a:t>UIF-Perú: Durante este año se lanzará una plataforma de coordinación público – privada para compartir información estadística y estratégica contra el LAFT.</a:t>
            </a:r>
          </a:p>
          <a:p>
            <a:r>
              <a:rPr lang="es-MX" dirty="0"/>
              <a:t>Inclusión, Lista de SO UIF-Perú, de PSAV el primer paso para la regulación de las criptomonedas y otros activos virtuales.</a:t>
            </a:r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0E06C67-562E-BDC8-3DE5-D207F023AC21}"/>
              </a:ext>
            </a:extLst>
          </p:cNvPr>
          <p:cNvCxnSpPr>
            <a:cxnSpLocks/>
          </p:cNvCxnSpPr>
          <p:nvPr/>
        </p:nvCxnSpPr>
        <p:spPr>
          <a:xfrm flipV="1">
            <a:off x="6188705" y="254948"/>
            <a:ext cx="0" cy="62178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2986D075-A380-7A69-67DD-96131E182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7" t="3059" b="1666"/>
          <a:stretch/>
        </p:blipFill>
        <p:spPr bwMode="auto">
          <a:xfrm>
            <a:off x="337931" y="303143"/>
            <a:ext cx="5570881" cy="605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88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4555444-161F-4302-AA19-C27B8C453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319" y="4920381"/>
            <a:ext cx="5779359" cy="1463040"/>
          </a:xfrm>
        </p:spPr>
        <p:txBody>
          <a:bodyPr rtlCol="0">
            <a:noAutofit/>
          </a:bodyPr>
          <a:lstStyle/>
          <a:p>
            <a:pPr rtl="0"/>
            <a:r>
              <a:rPr lang="es-ES" b="1" dirty="0"/>
              <a:t>Ernesto Ladrón de Guevara Horna, LLM|CBA|ISO 31000 </a:t>
            </a:r>
            <a:r>
              <a:rPr lang="es-ES" b="1" dirty="0" err="1"/>
              <a:t>Risk</a:t>
            </a:r>
            <a:r>
              <a:rPr lang="es-ES" b="1" dirty="0"/>
              <a:t> Manager</a:t>
            </a:r>
          </a:p>
          <a:p>
            <a:pPr rtl="0"/>
            <a:r>
              <a:rPr lang="es-ES" dirty="0"/>
              <a:t>Abogado - Consultor Empresarial en Cumplimiento y Riesgos.</a:t>
            </a:r>
          </a:p>
          <a:p>
            <a:pPr rtl="0"/>
            <a:r>
              <a:rPr lang="es-ES" dirty="0"/>
              <a:t>Miembro - </a:t>
            </a:r>
            <a:r>
              <a:rPr lang="es-ES" dirty="0" err="1"/>
              <a:t>Society</a:t>
            </a:r>
            <a:r>
              <a:rPr lang="es-ES" dirty="0"/>
              <a:t> of </a:t>
            </a:r>
            <a:r>
              <a:rPr lang="es-ES" dirty="0" err="1"/>
              <a:t>Corporate</a:t>
            </a:r>
            <a:r>
              <a:rPr lang="es-ES" dirty="0"/>
              <a:t> </a:t>
            </a:r>
            <a:r>
              <a:rPr lang="es-ES" dirty="0" err="1"/>
              <a:t>Compliance</a:t>
            </a:r>
            <a:r>
              <a:rPr lang="es-ES" dirty="0"/>
              <a:t> and </a:t>
            </a:r>
            <a:r>
              <a:rPr lang="es-ES" dirty="0" err="1"/>
              <a:t>Ethics</a:t>
            </a:r>
            <a:r>
              <a:rPr lang="es-ES" dirty="0"/>
              <a:t>.</a:t>
            </a:r>
          </a:p>
          <a:p>
            <a:endParaRPr lang="es-ES" sz="800" b="1" dirty="0"/>
          </a:p>
          <a:p>
            <a:r>
              <a:rPr lang="es-ES" b="1" dirty="0"/>
              <a:t>17 de agosto de 2023. </a:t>
            </a:r>
            <a:endParaRPr lang="es-ES" dirty="0"/>
          </a:p>
        </p:txBody>
      </p:sp>
      <p:cxnSp>
        <p:nvCxnSpPr>
          <p:cNvPr id="8" name="Conector recto 7"/>
          <p:cNvCxnSpPr/>
          <p:nvPr/>
        </p:nvCxnSpPr>
        <p:spPr>
          <a:xfrm flipH="1" flipV="1">
            <a:off x="6150367" y="4930981"/>
            <a:ext cx="11884" cy="14499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804969" y="8400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Photo of a handcuffs and cash bundles">
            <a:extLst>
              <a:ext uri="{FF2B5EF4-FFF2-40B4-BE49-F238E27FC236}">
                <a16:creationId xmlns:a16="http://schemas.microsoft.com/office/drawing/2014/main" id="{CC0D0B7D-EA83-9B58-9797-B0FEFFC46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512CE0-92F7-32EA-BBC6-7064D5B5B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457697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91E5C34F-77E8-C538-FBEF-C55562F34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05" y="4960137"/>
            <a:ext cx="5794463" cy="1463040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es-ES" dirty="0" err="1"/>
              <a:t>Splaft</a:t>
            </a:r>
            <a:r>
              <a:rPr lang="es-ES" dirty="0"/>
              <a:t> y su importancia en la lucha contra el LAFT</a:t>
            </a:r>
          </a:p>
        </p:txBody>
      </p:sp>
    </p:spTree>
    <p:extLst>
      <p:ext uri="{BB962C8B-B14F-4D97-AF65-F5344CB8AC3E}">
        <p14:creationId xmlns:p14="http://schemas.microsoft.com/office/powerpoint/2010/main" val="283456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4844156" y="6439374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1000" b="1" dirty="0"/>
              <a:t>© Ernesto Ladrón de Guevara Horna</a:t>
            </a:r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41F373A5-4D01-F3FC-917D-4E63A2E23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1" t="3045" r="2927" b="3213"/>
          <a:stretch/>
        </p:blipFill>
        <p:spPr bwMode="auto">
          <a:xfrm>
            <a:off x="1495836" y="1331843"/>
            <a:ext cx="9099274" cy="4398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Marcador de texto 14">
            <a:extLst>
              <a:ext uri="{FF2B5EF4-FFF2-40B4-BE49-F238E27FC236}">
                <a16:creationId xmlns:a16="http://schemas.microsoft.com/office/drawing/2014/main" id="{F08D37BC-322A-4288-9380-BF62AF8E6A1A}"/>
              </a:ext>
            </a:extLst>
          </p:cNvPr>
          <p:cNvSpPr txBox="1">
            <a:spLocks/>
          </p:cNvSpPr>
          <p:nvPr/>
        </p:nvSpPr>
        <p:spPr>
          <a:xfrm>
            <a:off x="1833771" y="5729909"/>
            <a:ext cx="8865704" cy="4320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376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646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5830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b="1" dirty="0"/>
              <a:t>				Fuente: Información Estadística UIF-Perú, enero 2013 – junio 2023.</a:t>
            </a:r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9" name="Estrella: 4 puntas 8">
            <a:hlinkClick r:id="rId4" action="ppaction://hlinksldjump"/>
            <a:extLst>
              <a:ext uri="{FF2B5EF4-FFF2-40B4-BE49-F238E27FC236}">
                <a16:creationId xmlns:a16="http://schemas.microsoft.com/office/drawing/2014/main" id="{9DF66372-9F68-7D1A-99DD-1E1424E8F358}"/>
              </a:ext>
            </a:extLst>
          </p:cNvPr>
          <p:cNvSpPr/>
          <p:nvPr/>
        </p:nvSpPr>
        <p:spPr>
          <a:xfrm>
            <a:off x="11231986" y="5842925"/>
            <a:ext cx="313075" cy="386178"/>
          </a:xfrm>
          <a:prstGeom prst="star4">
            <a:avLst/>
          </a:prstGeom>
          <a:noFill/>
          <a:ln w="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AB163A77-C4CC-A2BF-C57B-BC943E8623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5531" y="715177"/>
            <a:ext cx="9288669" cy="5040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sz="3200" dirty="0"/>
              <a:t>$13,861 Millones (Informes UIF-Perú, enero 2013 - junio 2023) </a:t>
            </a:r>
          </a:p>
        </p:txBody>
      </p:sp>
    </p:spTree>
    <p:extLst>
      <p:ext uri="{BB962C8B-B14F-4D97-AF65-F5344CB8AC3E}">
        <p14:creationId xmlns:p14="http://schemas.microsoft.com/office/powerpoint/2010/main" val="474438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307875_TF22522796" id="{369FC110-FD59-41AB-B103-3EDA85379F33}" vid="{50D62058-F175-4AFF-B9A6-1F5039F1EC8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56334-8DED-4B9F-8813-94FFF7605E2C}">
  <ds:schemaRefs>
    <ds:schemaRef ds:uri="http://purl.org/dc/dcmitype/"/>
    <ds:schemaRef ds:uri="http://purl.org/dc/elements/1.1/"/>
    <ds:schemaRef ds:uri="http://purl.org/dc/terms/"/>
    <ds:schemaRef ds:uri="fb0879af-3eba-417a-a55a-ffe6dcd6ca77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6dc4bcd6-49db-4c07-9060-8acfc67cef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1175A5-026D-4B53-87A7-ADA9B172FA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242FE-B534-4345-AA4A-1AA138C63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final del año(2)</Template>
  <TotalTime>0</TotalTime>
  <Words>1571</Words>
  <Application>Microsoft Office PowerPoint</Application>
  <PresentationFormat>Panorámica</PresentationFormat>
  <Paragraphs>188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 3</vt:lpstr>
      <vt:lpstr>Integral</vt:lpstr>
      <vt:lpstr>Splaft y su importancia en la lucha contra el LAFT</vt:lpstr>
      <vt:lpstr>Contenido:</vt:lpstr>
      <vt:lpstr>COntexto</vt:lpstr>
      <vt:lpstr>Presentación de PowerPoint</vt:lpstr>
      <vt:lpstr>SUJETos obligados</vt:lpstr>
      <vt:lpstr>Presentación de PowerPoint</vt:lpstr>
      <vt:lpstr>Reflexiones y conclusiones </vt:lpstr>
      <vt:lpstr>Splaft y su importancia en la lucha contra el LAFT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2019-09-10T14:46:26Z</dcterms:created>
  <dcterms:modified xsi:type="dcterms:W3CDTF">2023-08-17T04:23:21Z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