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437" r:id="rId2"/>
    <p:sldId id="436" r:id="rId3"/>
    <p:sldId id="438" r:id="rId4"/>
    <p:sldId id="461" r:id="rId5"/>
    <p:sldId id="467" r:id="rId6"/>
    <p:sldId id="468" r:id="rId7"/>
    <p:sldId id="355" r:id="rId8"/>
    <p:sldId id="412" r:id="rId9"/>
    <p:sldId id="470" r:id="rId10"/>
    <p:sldId id="480" r:id="rId11"/>
    <p:sldId id="471" r:id="rId12"/>
    <p:sldId id="421" r:id="rId13"/>
    <p:sldId id="481" r:id="rId14"/>
    <p:sldId id="424" r:id="rId15"/>
    <p:sldId id="432" r:id="rId16"/>
    <p:sldId id="473" r:id="rId17"/>
    <p:sldId id="474" r:id="rId18"/>
    <p:sldId id="475" r:id="rId19"/>
    <p:sldId id="476" r:id="rId20"/>
    <p:sldId id="478" r:id="rId21"/>
    <p:sldId id="477" r:id="rId22"/>
    <p:sldId id="479" r:id="rId23"/>
    <p:sldId id="360" r:id="rId24"/>
  </p:sldIdLst>
  <p:sldSz cx="12192000" cy="6858000"/>
  <p:notesSz cx="7010400" cy="92964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BORATORIO ESAN" initials="LE" lastIdx="4" clrIdx="0">
    <p:extLst>
      <p:ext uri="{19B8F6BF-5375-455C-9EA6-DF929625EA0E}">
        <p15:presenceInfo xmlns:p15="http://schemas.microsoft.com/office/powerpoint/2012/main" userId="e5cc6e167a2fd441" providerId="Windows Live"/>
      </p:ext>
    </p:extLst>
  </p:cmAuthor>
  <p:cmAuthor id="2" name="Lucien Maxima Paucar Rimac" initials="LMPR" lastIdx="9" clrIdx="1">
    <p:extLst>
      <p:ext uri="{19B8F6BF-5375-455C-9EA6-DF929625EA0E}">
        <p15:presenceInfo xmlns:p15="http://schemas.microsoft.com/office/powerpoint/2012/main" userId="S-1-5-21-1078081533-436374069-1202660629-50896" providerId="AD"/>
      </p:ext>
    </p:extLst>
  </p:cmAuthor>
  <p:cmAuthor id="3" name="Farida Saraid Paredes Falconi" initials="FSPF" lastIdx="2" clrIdx="2">
    <p:extLst>
      <p:ext uri="{19B8F6BF-5375-455C-9EA6-DF929625EA0E}">
        <p15:presenceInfo xmlns:p15="http://schemas.microsoft.com/office/powerpoint/2012/main" userId="S-1-5-21-1078081533-436374069-1202660629-117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000099"/>
    <a:srgbClr val="3B2C27"/>
    <a:srgbClr val="3E03C1"/>
    <a:srgbClr val="3366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1" autoAdjust="0"/>
    <p:restoredTop sz="87758" autoAdjust="0"/>
  </p:normalViewPr>
  <p:slideViewPr>
    <p:cSldViewPr snapToGrid="0">
      <p:cViewPr varScale="1">
        <p:scale>
          <a:sx n="73" d="100"/>
          <a:sy n="73" d="100"/>
        </p:scale>
        <p:origin x="1094" y="6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517"/>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einca\Desktop\kahsj%20ddkjash%20d\ASOMIF.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peinca\Desktop\kahsj%20ddkjash%20d\ASOMIF.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1"/>
          <c:order val="0"/>
          <c:spPr>
            <a:gradFill rotWithShape="1">
              <a:gsLst>
                <a:gs pos="0">
                  <a:schemeClr val="accent1">
                    <a:lumMod val="5000"/>
                    <a:lumOff val="95000"/>
                  </a:schemeClr>
                </a:gs>
                <a:gs pos="0">
                  <a:schemeClr val="accent1">
                    <a:lumMod val="45000"/>
                    <a:lumOff val="55000"/>
                  </a:schemeClr>
                </a:gs>
                <a:gs pos="100000">
                  <a:schemeClr val="accent1">
                    <a:lumMod val="75000"/>
                  </a:schemeClr>
                </a:gs>
                <a:gs pos="100000">
                  <a:schemeClr val="accent1">
                    <a:lumMod val="30000"/>
                    <a:lumOff val="70000"/>
                  </a:schemeClr>
                </a:gs>
              </a:gsLst>
              <a:lin ang="5400000" scaled="1"/>
            </a:gradFill>
            <a:ln w="9525" cap="flat" cmpd="sng" algn="ctr">
              <a:solidFill>
                <a:schemeClr val="accent1">
                  <a:tint val="77000"/>
                  <a:shade val="95000"/>
                </a:schemeClr>
              </a:solidFill>
              <a:round/>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Hoja3!$B$4:$B$13</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Hoja3!$C$4:$C$13</c:f>
              <c:numCache>
                <c:formatCode>General</c:formatCode>
                <c:ptCount val="10"/>
                <c:pt idx="0">
                  <c:v>4562</c:v>
                </c:pt>
                <c:pt idx="1">
                  <c:v>6019</c:v>
                </c:pt>
                <c:pt idx="2">
                  <c:v>7200</c:v>
                </c:pt>
                <c:pt idx="3">
                  <c:v>9567</c:v>
                </c:pt>
                <c:pt idx="4">
                  <c:v>11388</c:v>
                </c:pt>
                <c:pt idx="5">
                  <c:v>15736</c:v>
                </c:pt>
                <c:pt idx="6">
                  <c:v>14585</c:v>
                </c:pt>
                <c:pt idx="7">
                  <c:v>10907</c:v>
                </c:pt>
                <c:pt idx="8">
                  <c:v>15527</c:v>
                </c:pt>
                <c:pt idx="9">
                  <c:v>21587</c:v>
                </c:pt>
              </c:numCache>
            </c:numRef>
          </c:val>
          <c:extLst>
            <c:ext xmlns:c16="http://schemas.microsoft.com/office/drawing/2014/chart" uri="{C3380CC4-5D6E-409C-BE32-E72D297353CC}">
              <c16:uniqueId val="{00000000-2CB2-4EB0-AD6A-881FCA7406DD}"/>
            </c:ext>
          </c:extLst>
        </c:ser>
        <c:dLbls>
          <c:showLegendKey val="0"/>
          <c:showVal val="0"/>
          <c:showCatName val="0"/>
          <c:showSerName val="0"/>
          <c:showPercent val="0"/>
          <c:showBubbleSize val="0"/>
        </c:dLbls>
        <c:gapWidth val="100"/>
        <c:overlap val="-24"/>
        <c:axId val="106483119"/>
        <c:axId val="1512689119"/>
      </c:barChart>
      <c:catAx>
        <c:axId val="106483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PE"/>
          </a:p>
        </c:txPr>
        <c:crossAx val="1512689119"/>
        <c:crosses val="autoZero"/>
        <c:auto val="1"/>
        <c:lblAlgn val="ctr"/>
        <c:lblOffset val="100"/>
        <c:noMultiLvlLbl val="0"/>
      </c:catAx>
      <c:valAx>
        <c:axId val="1512689119"/>
        <c:scaling>
          <c:orientation val="minMax"/>
        </c:scaling>
        <c:delete val="1"/>
        <c:axPos val="l"/>
        <c:numFmt formatCode="General" sourceLinked="1"/>
        <c:majorTickMark val="none"/>
        <c:minorTickMark val="none"/>
        <c:tickLblPos val="nextTo"/>
        <c:crossAx val="1064831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5416165405582"/>
          <c:y val="0"/>
          <c:w val="0.88708115647039065"/>
          <c:h val="0.89436125812142331"/>
        </c:manualLayout>
      </c:layout>
      <c:lineChart>
        <c:grouping val="standard"/>
        <c:varyColors val="0"/>
        <c:ser>
          <c:idx val="1"/>
          <c:order val="0"/>
          <c:tx>
            <c:strRef>
              <c:f>PNP!$B$61</c:f>
              <c:strCache>
                <c:ptCount val="1"/>
                <c:pt idx="0">
                  <c:v>Ucayali</c:v>
                </c:pt>
              </c:strCache>
            </c:strRef>
          </c:tx>
          <c:spPr>
            <a:ln w="31750" cap="rnd">
              <a:solidFill>
                <a:srgbClr val="FFC000"/>
              </a:solidFill>
              <a:round/>
            </a:ln>
            <a:effectLst/>
          </c:spPr>
          <c:marker>
            <c:symbol val="circle"/>
            <c:size val="6"/>
            <c:spPr>
              <a:solidFill>
                <a:schemeClr val="accent4"/>
              </a:solidFill>
              <a:ln w="12700">
                <a:solidFill>
                  <a:srgbClr val="FFC000"/>
                </a:solidFill>
                <a:round/>
              </a:ln>
              <a:effectLst/>
            </c:spPr>
          </c:marker>
          <c:dLbls>
            <c:dLbl>
              <c:idx val="0"/>
              <c:layout>
                <c:manualLayout>
                  <c:x val="0"/>
                  <c:y val="-1.36612021857923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058-4521-9140-953E266A6299}"/>
                </c:ext>
              </c:extLst>
            </c:dLbl>
            <c:dLbl>
              <c:idx val="1"/>
              <c:delete val="1"/>
              <c:extLst>
                <c:ext xmlns:c15="http://schemas.microsoft.com/office/drawing/2012/chart" uri="{CE6537A1-D6FC-4f65-9D91-7224C49458BB}"/>
                <c:ext xmlns:c16="http://schemas.microsoft.com/office/drawing/2014/chart" uri="{C3380CC4-5D6E-409C-BE32-E72D297353CC}">
                  <c16:uniqueId val="{00000001-7058-4521-9140-953E266A629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PNP!$C$60:$E$60</c:f>
              <c:numCache>
                <c:formatCode>General</c:formatCode>
                <c:ptCount val="3"/>
                <c:pt idx="0">
                  <c:v>2018</c:v>
                </c:pt>
                <c:pt idx="1">
                  <c:v>2019</c:v>
                </c:pt>
                <c:pt idx="2">
                  <c:v>2020</c:v>
                </c:pt>
              </c:numCache>
            </c:numRef>
          </c:cat>
          <c:val>
            <c:numRef>
              <c:f>PNP!$C$61:$E$61</c:f>
              <c:numCache>
                <c:formatCode>_-* #,##0_-;\-* #,##0_-;_-* "-"??_-;_-@_-</c:formatCode>
                <c:ptCount val="3"/>
                <c:pt idx="0">
                  <c:v>25991</c:v>
                </c:pt>
                <c:pt idx="1">
                  <c:v>38377</c:v>
                </c:pt>
                <c:pt idx="2">
                  <c:v>47267</c:v>
                </c:pt>
              </c:numCache>
            </c:numRef>
          </c:val>
          <c:smooth val="0"/>
          <c:extLst>
            <c:ext xmlns:c16="http://schemas.microsoft.com/office/drawing/2014/chart" uri="{C3380CC4-5D6E-409C-BE32-E72D297353CC}">
              <c16:uniqueId val="{00000002-7058-4521-9140-953E266A6299}"/>
            </c:ext>
          </c:extLst>
        </c:ser>
        <c:ser>
          <c:idx val="2"/>
          <c:order val="1"/>
          <c:tx>
            <c:strRef>
              <c:f>PNP!$B$62</c:f>
              <c:strCache>
                <c:ptCount val="1"/>
                <c:pt idx="0">
                  <c:v>Loreto</c:v>
                </c:pt>
              </c:strCache>
            </c:strRef>
          </c:tx>
          <c:spPr>
            <a:ln w="31750" cap="rnd">
              <a:solidFill>
                <a:schemeClr val="accent3"/>
              </a:solidFill>
              <a:round/>
            </a:ln>
            <a:effectLst/>
          </c:spPr>
          <c:marker>
            <c:symbol val="circle"/>
            <c:size val="6"/>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12700">
                <a:solidFill>
                  <a:schemeClr val="lt2"/>
                </a:solidFill>
                <a:round/>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3-7058-4521-9140-953E266A6299}"/>
                </c:ext>
              </c:extLst>
            </c:dLbl>
            <c:dLbl>
              <c:idx val="1"/>
              <c:delete val="1"/>
              <c:extLst>
                <c:ext xmlns:c15="http://schemas.microsoft.com/office/drawing/2012/chart" uri="{CE6537A1-D6FC-4f65-9D91-7224C49458BB}"/>
                <c:ext xmlns:c16="http://schemas.microsoft.com/office/drawing/2014/chart" uri="{C3380CC4-5D6E-409C-BE32-E72D297353CC}">
                  <c16:uniqueId val="{00000004-7058-4521-9140-953E266A629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PNP!$C$60:$E$60</c:f>
              <c:numCache>
                <c:formatCode>General</c:formatCode>
                <c:ptCount val="3"/>
                <c:pt idx="0">
                  <c:v>2018</c:v>
                </c:pt>
                <c:pt idx="1">
                  <c:v>2019</c:v>
                </c:pt>
                <c:pt idx="2">
                  <c:v>2020</c:v>
                </c:pt>
              </c:numCache>
            </c:numRef>
          </c:cat>
          <c:val>
            <c:numRef>
              <c:f>PNP!$C$62:$E$62</c:f>
              <c:numCache>
                <c:formatCode>_-* #,##0_-;\-* #,##0_-;_-* "-"??_-;_-@_-</c:formatCode>
                <c:ptCount val="3"/>
                <c:pt idx="0">
                  <c:v>26203</c:v>
                </c:pt>
                <c:pt idx="1">
                  <c:v>23140</c:v>
                </c:pt>
                <c:pt idx="2">
                  <c:v>34778</c:v>
                </c:pt>
              </c:numCache>
            </c:numRef>
          </c:val>
          <c:smooth val="0"/>
          <c:extLst>
            <c:ext xmlns:c16="http://schemas.microsoft.com/office/drawing/2014/chart" uri="{C3380CC4-5D6E-409C-BE32-E72D297353CC}">
              <c16:uniqueId val="{00000005-7058-4521-9140-953E266A6299}"/>
            </c:ext>
          </c:extLst>
        </c:ser>
        <c:ser>
          <c:idx val="3"/>
          <c:order val="2"/>
          <c:tx>
            <c:strRef>
              <c:f>PNP!$B$63</c:f>
              <c:strCache>
                <c:ptCount val="1"/>
                <c:pt idx="0">
                  <c:v>Madre de Dios</c:v>
                </c:pt>
              </c:strCache>
            </c:strRef>
          </c:tx>
          <c:spPr>
            <a:ln w="31750" cap="rnd">
              <a:solidFill>
                <a:schemeClr val="accent2"/>
              </a:solidFill>
              <a:round/>
            </a:ln>
            <a:effectLst/>
          </c:spPr>
          <c:marker>
            <c:symbol val="circle"/>
            <c:size val="6"/>
            <c:spPr>
              <a:solidFill>
                <a:schemeClr val="accent2"/>
              </a:solidFill>
              <a:ln w="12700">
                <a:solidFill>
                  <a:schemeClr val="accent2"/>
                </a:solidFill>
                <a:round/>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6-7058-4521-9140-953E266A629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PNP!$C$60:$E$60</c:f>
              <c:numCache>
                <c:formatCode>General</c:formatCode>
                <c:ptCount val="3"/>
                <c:pt idx="0">
                  <c:v>2018</c:v>
                </c:pt>
                <c:pt idx="1">
                  <c:v>2019</c:v>
                </c:pt>
                <c:pt idx="2">
                  <c:v>2020</c:v>
                </c:pt>
              </c:numCache>
            </c:numRef>
          </c:cat>
          <c:val>
            <c:numRef>
              <c:f>PNP!$C$63:$E$63</c:f>
              <c:numCache>
                <c:formatCode>_-* #,##0_-;\-* #,##0_-;_-* "-"??_-;_-@_-</c:formatCode>
                <c:ptCount val="3"/>
                <c:pt idx="0">
                  <c:v>23492</c:v>
                </c:pt>
                <c:pt idx="1">
                  <c:v>21378</c:v>
                </c:pt>
                <c:pt idx="2">
                  <c:v>23042</c:v>
                </c:pt>
              </c:numCache>
            </c:numRef>
          </c:val>
          <c:smooth val="0"/>
          <c:extLst>
            <c:ext xmlns:c16="http://schemas.microsoft.com/office/drawing/2014/chart" uri="{C3380CC4-5D6E-409C-BE32-E72D297353CC}">
              <c16:uniqueId val="{00000007-7058-4521-9140-953E266A6299}"/>
            </c:ext>
          </c:extLst>
        </c:ser>
        <c:ser>
          <c:idx val="4"/>
          <c:order val="3"/>
          <c:tx>
            <c:strRef>
              <c:f>PNP!$B$64</c:f>
              <c:strCache>
                <c:ptCount val="1"/>
                <c:pt idx="0">
                  <c:v>Huánuco</c:v>
                </c:pt>
              </c:strCache>
            </c:strRef>
          </c:tx>
          <c:spPr>
            <a:ln w="31750" cap="rnd">
              <a:solidFill>
                <a:schemeClr val="accent5"/>
              </a:solidFill>
              <a:round/>
            </a:ln>
            <a:effectLst/>
          </c:spPr>
          <c:marker>
            <c:symbol val="circle"/>
            <c:size val="6"/>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w="12700">
                <a:solidFill>
                  <a:schemeClr val="lt2"/>
                </a:solidFill>
                <a:round/>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8-7058-4521-9140-953E266A629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PNP!$C$60:$E$60</c:f>
              <c:numCache>
                <c:formatCode>General</c:formatCode>
                <c:ptCount val="3"/>
                <c:pt idx="0">
                  <c:v>2018</c:v>
                </c:pt>
                <c:pt idx="1">
                  <c:v>2019</c:v>
                </c:pt>
                <c:pt idx="2">
                  <c:v>2020</c:v>
                </c:pt>
              </c:numCache>
            </c:numRef>
          </c:cat>
          <c:val>
            <c:numRef>
              <c:f>PNP!$C$64:$E$64</c:f>
              <c:numCache>
                <c:formatCode>_-* #,##0_-;\-* #,##0_-;_-* "-"??_-;_-@_-</c:formatCode>
                <c:ptCount val="3"/>
                <c:pt idx="0">
                  <c:v>16560</c:v>
                </c:pt>
                <c:pt idx="1">
                  <c:v>14956</c:v>
                </c:pt>
                <c:pt idx="2">
                  <c:v>17911</c:v>
                </c:pt>
              </c:numCache>
            </c:numRef>
          </c:val>
          <c:smooth val="0"/>
          <c:extLst>
            <c:ext xmlns:c16="http://schemas.microsoft.com/office/drawing/2014/chart" uri="{C3380CC4-5D6E-409C-BE32-E72D297353CC}">
              <c16:uniqueId val="{00000009-7058-4521-9140-953E266A6299}"/>
            </c:ext>
          </c:extLst>
        </c:ser>
        <c:ser>
          <c:idx val="0"/>
          <c:order val="4"/>
          <c:tx>
            <c:strRef>
              <c:f>PNP!$B$65</c:f>
              <c:strCache>
                <c:ptCount val="1"/>
                <c:pt idx="0">
                  <c:v>Amazonas</c:v>
                </c:pt>
              </c:strCache>
            </c:strRef>
          </c:tx>
          <c:spPr>
            <a:ln w="31750" cap="rnd">
              <a:solidFill>
                <a:schemeClr val="accent1"/>
              </a:solidFill>
              <a:round/>
            </a:ln>
            <a:effectLst/>
          </c:spPr>
          <c:marker>
            <c:symbol val="circle"/>
            <c:size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a:solidFill>
                  <a:schemeClr val="lt2"/>
                </a:solidFill>
                <a:round/>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A-7058-4521-9140-953E266A629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PNP!$C$60:$E$60</c:f>
              <c:numCache>
                <c:formatCode>General</c:formatCode>
                <c:ptCount val="3"/>
                <c:pt idx="0">
                  <c:v>2018</c:v>
                </c:pt>
                <c:pt idx="1">
                  <c:v>2019</c:v>
                </c:pt>
                <c:pt idx="2">
                  <c:v>2020</c:v>
                </c:pt>
              </c:numCache>
            </c:numRef>
          </c:cat>
          <c:val>
            <c:numRef>
              <c:f>PNP!$C$65:$E$65</c:f>
              <c:numCache>
                <c:formatCode>_-* #,##0_-;\-* #,##0_-;_-* "-"??_-;_-@_-</c:formatCode>
                <c:ptCount val="3"/>
                <c:pt idx="0">
                  <c:v>7453</c:v>
                </c:pt>
                <c:pt idx="1">
                  <c:v>5805</c:v>
                </c:pt>
                <c:pt idx="2">
                  <c:v>11541</c:v>
                </c:pt>
              </c:numCache>
            </c:numRef>
          </c:val>
          <c:smooth val="0"/>
          <c:extLst>
            <c:ext xmlns:c16="http://schemas.microsoft.com/office/drawing/2014/chart" uri="{C3380CC4-5D6E-409C-BE32-E72D297353CC}">
              <c16:uniqueId val="{0000000B-7058-4521-9140-953E266A6299}"/>
            </c:ext>
          </c:extLst>
        </c:ser>
        <c:dLbls>
          <c:showLegendKey val="0"/>
          <c:showVal val="1"/>
          <c:showCatName val="0"/>
          <c:showSerName val="0"/>
          <c:showPercent val="0"/>
          <c:showBubbleSize val="0"/>
        </c:dLbls>
        <c:marker val="1"/>
        <c:smooth val="0"/>
        <c:axId val="1564070815"/>
        <c:axId val="1564072063"/>
      </c:lineChart>
      <c:catAx>
        <c:axId val="1564070815"/>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PE"/>
          </a:p>
        </c:txPr>
        <c:crossAx val="1564072063"/>
        <c:crosses val="autoZero"/>
        <c:auto val="1"/>
        <c:lblAlgn val="ctr"/>
        <c:lblOffset val="100"/>
        <c:noMultiLvlLbl val="0"/>
      </c:catAx>
      <c:valAx>
        <c:axId val="1564072063"/>
        <c:scaling>
          <c:orientation val="minMax"/>
        </c:scaling>
        <c:delete val="1"/>
        <c:axPos val="l"/>
        <c:numFmt formatCode="_-* #,##0_-;\-* #,##0_-;_-* &quot;-&quot;??_-;_-@_-" sourceLinked="1"/>
        <c:majorTickMark val="none"/>
        <c:minorTickMark val="none"/>
        <c:tickLblPos val="nextTo"/>
        <c:crossAx val="1564070815"/>
        <c:crosses val="autoZero"/>
        <c:crossBetween val="between"/>
      </c:valAx>
      <c:spPr>
        <a:noFill/>
        <a:ln>
          <a:noFill/>
        </a:ln>
        <a:effectLst/>
      </c:spPr>
    </c:plotArea>
    <c:legend>
      <c:legendPos val="l"/>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PE"/>
        </a:p>
      </c:txPr>
    </c:legend>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5416165405582"/>
          <c:y val="0"/>
          <c:w val="0.88708115647039065"/>
          <c:h val="0.89436125812142331"/>
        </c:manualLayout>
      </c:layout>
      <c:lineChart>
        <c:grouping val="standard"/>
        <c:varyColors val="0"/>
        <c:ser>
          <c:idx val="1"/>
          <c:order val="0"/>
          <c:tx>
            <c:strRef>
              <c:f>PNP!$B$61</c:f>
              <c:strCache>
                <c:ptCount val="1"/>
                <c:pt idx="0">
                  <c:v>Ucayali</c:v>
                </c:pt>
              </c:strCache>
            </c:strRef>
          </c:tx>
          <c:spPr>
            <a:ln w="31750" cap="rnd">
              <a:solidFill>
                <a:srgbClr val="FFC000"/>
              </a:solidFill>
              <a:round/>
            </a:ln>
            <a:effectLst/>
          </c:spPr>
          <c:marker>
            <c:symbol val="circle"/>
            <c:size val="6"/>
            <c:spPr>
              <a:solidFill>
                <a:schemeClr val="accent4"/>
              </a:solidFill>
              <a:ln w="12700">
                <a:solidFill>
                  <a:srgbClr val="FFC000"/>
                </a:solidFill>
                <a:round/>
              </a:ln>
              <a:effectLst/>
            </c:spPr>
          </c:marker>
          <c:dLbls>
            <c:dLbl>
              <c:idx val="0"/>
              <c:layout>
                <c:manualLayout>
                  <c:x val="0"/>
                  <c:y val="-1.36612021857923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058-4521-9140-953E266A6299}"/>
                </c:ext>
              </c:extLst>
            </c:dLbl>
            <c:dLbl>
              <c:idx val="1"/>
              <c:delete val="1"/>
              <c:extLst>
                <c:ext xmlns:c15="http://schemas.microsoft.com/office/drawing/2012/chart" uri="{CE6537A1-D6FC-4f65-9D91-7224C49458BB}"/>
                <c:ext xmlns:c16="http://schemas.microsoft.com/office/drawing/2014/chart" uri="{C3380CC4-5D6E-409C-BE32-E72D297353CC}">
                  <c16:uniqueId val="{00000001-7058-4521-9140-953E266A629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PNP!$C$60:$E$60</c:f>
              <c:numCache>
                <c:formatCode>General</c:formatCode>
                <c:ptCount val="3"/>
                <c:pt idx="0">
                  <c:v>2018</c:v>
                </c:pt>
                <c:pt idx="1">
                  <c:v>2019</c:v>
                </c:pt>
                <c:pt idx="2">
                  <c:v>2020</c:v>
                </c:pt>
              </c:numCache>
            </c:numRef>
          </c:cat>
          <c:val>
            <c:numRef>
              <c:f>PNP!$C$61:$E$61</c:f>
              <c:numCache>
                <c:formatCode>_-* #,##0_-;\-* #,##0_-;_-* "-"??_-;_-@_-</c:formatCode>
                <c:ptCount val="3"/>
                <c:pt idx="0">
                  <c:v>25991</c:v>
                </c:pt>
                <c:pt idx="1">
                  <c:v>38377</c:v>
                </c:pt>
                <c:pt idx="2">
                  <c:v>47267</c:v>
                </c:pt>
              </c:numCache>
            </c:numRef>
          </c:val>
          <c:smooth val="0"/>
          <c:extLst>
            <c:ext xmlns:c16="http://schemas.microsoft.com/office/drawing/2014/chart" uri="{C3380CC4-5D6E-409C-BE32-E72D297353CC}">
              <c16:uniqueId val="{00000002-7058-4521-9140-953E266A6299}"/>
            </c:ext>
          </c:extLst>
        </c:ser>
        <c:ser>
          <c:idx val="2"/>
          <c:order val="1"/>
          <c:tx>
            <c:strRef>
              <c:f>PNP!$B$62</c:f>
              <c:strCache>
                <c:ptCount val="1"/>
                <c:pt idx="0">
                  <c:v>Loreto</c:v>
                </c:pt>
              </c:strCache>
            </c:strRef>
          </c:tx>
          <c:spPr>
            <a:ln w="31750" cap="rnd">
              <a:solidFill>
                <a:schemeClr val="accent3"/>
              </a:solidFill>
              <a:round/>
            </a:ln>
            <a:effectLst/>
          </c:spPr>
          <c:marker>
            <c:symbol val="circle"/>
            <c:size val="6"/>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12700">
                <a:solidFill>
                  <a:schemeClr val="lt2"/>
                </a:solidFill>
                <a:round/>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3-7058-4521-9140-953E266A6299}"/>
                </c:ext>
              </c:extLst>
            </c:dLbl>
            <c:dLbl>
              <c:idx val="1"/>
              <c:delete val="1"/>
              <c:extLst>
                <c:ext xmlns:c15="http://schemas.microsoft.com/office/drawing/2012/chart" uri="{CE6537A1-D6FC-4f65-9D91-7224C49458BB}"/>
                <c:ext xmlns:c16="http://schemas.microsoft.com/office/drawing/2014/chart" uri="{C3380CC4-5D6E-409C-BE32-E72D297353CC}">
                  <c16:uniqueId val="{00000004-7058-4521-9140-953E266A629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PNP!$C$60:$E$60</c:f>
              <c:numCache>
                <c:formatCode>General</c:formatCode>
                <c:ptCount val="3"/>
                <c:pt idx="0">
                  <c:v>2018</c:v>
                </c:pt>
                <c:pt idx="1">
                  <c:v>2019</c:v>
                </c:pt>
                <c:pt idx="2">
                  <c:v>2020</c:v>
                </c:pt>
              </c:numCache>
            </c:numRef>
          </c:cat>
          <c:val>
            <c:numRef>
              <c:f>PNP!$C$62:$E$62</c:f>
              <c:numCache>
                <c:formatCode>_-* #,##0_-;\-* #,##0_-;_-* "-"??_-;_-@_-</c:formatCode>
                <c:ptCount val="3"/>
                <c:pt idx="0">
                  <c:v>26203</c:v>
                </c:pt>
                <c:pt idx="1">
                  <c:v>23140</c:v>
                </c:pt>
                <c:pt idx="2">
                  <c:v>34778</c:v>
                </c:pt>
              </c:numCache>
            </c:numRef>
          </c:val>
          <c:smooth val="0"/>
          <c:extLst>
            <c:ext xmlns:c16="http://schemas.microsoft.com/office/drawing/2014/chart" uri="{C3380CC4-5D6E-409C-BE32-E72D297353CC}">
              <c16:uniqueId val="{00000005-7058-4521-9140-953E266A6299}"/>
            </c:ext>
          </c:extLst>
        </c:ser>
        <c:ser>
          <c:idx val="3"/>
          <c:order val="2"/>
          <c:tx>
            <c:strRef>
              <c:f>PNP!$B$63</c:f>
              <c:strCache>
                <c:ptCount val="1"/>
                <c:pt idx="0">
                  <c:v>Madre de Dios</c:v>
                </c:pt>
              </c:strCache>
            </c:strRef>
          </c:tx>
          <c:spPr>
            <a:ln w="31750" cap="rnd">
              <a:solidFill>
                <a:schemeClr val="accent2"/>
              </a:solidFill>
              <a:round/>
            </a:ln>
            <a:effectLst/>
          </c:spPr>
          <c:marker>
            <c:symbol val="circle"/>
            <c:size val="6"/>
            <c:spPr>
              <a:solidFill>
                <a:schemeClr val="accent2"/>
              </a:solidFill>
              <a:ln w="12700">
                <a:solidFill>
                  <a:schemeClr val="accent2"/>
                </a:solidFill>
                <a:round/>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6-7058-4521-9140-953E266A629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PNP!$C$60:$E$60</c:f>
              <c:numCache>
                <c:formatCode>General</c:formatCode>
                <c:ptCount val="3"/>
                <c:pt idx="0">
                  <c:v>2018</c:v>
                </c:pt>
                <c:pt idx="1">
                  <c:v>2019</c:v>
                </c:pt>
                <c:pt idx="2">
                  <c:v>2020</c:v>
                </c:pt>
              </c:numCache>
            </c:numRef>
          </c:cat>
          <c:val>
            <c:numRef>
              <c:f>PNP!$C$63:$E$63</c:f>
              <c:numCache>
                <c:formatCode>_-* #,##0_-;\-* #,##0_-;_-* "-"??_-;_-@_-</c:formatCode>
                <c:ptCount val="3"/>
                <c:pt idx="0">
                  <c:v>23492</c:v>
                </c:pt>
                <c:pt idx="1">
                  <c:v>21378</c:v>
                </c:pt>
                <c:pt idx="2">
                  <c:v>23042</c:v>
                </c:pt>
              </c:numCache>
            </c:numRef>
          </c:val>
          <c:smooth val="0"/>
          <c:extLst>
            <c:ext xmlns:c16="http://schemas.microsoft.com/office/drawing/2014/chart" uri="{C3380CC4-5D6E-409C-BE32-E72D297353CC}">
              <c16:uniqueId val="{00000007-7058-4521-9140-953E266A6299}"/>
            </c:ext>
          </c:extLst>
        </c:ser>
        <c:ser>
          <c:idx val="4"/>
          <c:order val="3"/>
          <c:tx>
            <c:strRef>
              <c:f>PNP!$B$64</c:f>
              <c:strCache>
                <c:ptCount val="1"/>
                <c:pt idx="0">
                  <c:v>Huánuco</c:v>
                </c:pt>
              </c:strCache>
            </c:strRef>
          </c:tx>
          <c:spPr>
            <a:ln w="31750" cap="rnd">
              <a:solidFill>
                <a:schemeClr val="accent5"/>
              </a:solidFill>
              <a:round/>
            </a:ln>
            <a:effectLst/>
          </c:spPr>
          <c:marker>
            <c:symbol val="circle"/>
            <c:size val="6"/>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w="12700">
                <a:solidFill>
                  <a:schemeClr val="lt2"/>
                </a:solidFill>
                <a:round/>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8-7058-4521-9140-953E266A629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PNP!$C$60:$E$60</c:f>
              <c:numCache>
                <c:formatCode>General</c:formatCode>
                <c:ptCount val="3"/>
                <c:pt idx="0">
                  <c:v>2018</c:v>
                </c:pt>
                <c:pt idx="1">
                  <c:v>2019</c:v>
                </c:pt>
                <c:pt idx="2">
                  <c:v>2020</c:v>
                </c:pt>
              </c:numCache>
            </c:numRef>
          </c:cat>
          <c:val>
            <c:numRef>
              <c:f>PNP!$C$64:$E$64</c:f>
              <c:numCache>
                <c:formatCode>_-* #,##0_-;\-* #,##0_-;_-* "-"??_-;_-@_-</c:formatCode>
                <c:ptCount val="3"/>
                <c:pt idx="0">
                  <c:v>16560</c:v>
                </c:pt>
                <c:pt idx="1">
                  <c:v>14956</c:v>
                </c:pt>
                <c:pt idx="2">
                  <c:v>17911</c:v>
                </c:pt>
              </c:numCache>
            </c:numRef>
          </c:val>
          <c:smooth val="0"/>
          <c:extLst>
            <c:ext xmlns:c16="http://schemas.microsoft.com/office/drawing/2014/chart" uri="{C3380CC4-5D6E-409C-BE32-E72D297353CC}">
              <c16:uniqueId val="{00000009-7058-4521-9140-953E266A6299}"/>
            </c:ext>
          </c:extLst>
        </c:ser>
        <c:ser>
          <c:idx val="0"/>
          <c:order val="4"/>
          <c:tx>
            <c:strRef>
              <c:f>PNP!$B$65</c:f>
              <c:strCache>
                <c:ptCount val="1"/>
                <c:pt idx="0">
                  <c:v>Amazonas</c:v>
                </c:pt>
              </c:strCache>
            </c:strRef>
          </c:tx>
          <c:spPr>
            <a:ln w="31750" cap="rnd">
              <a:solidFill>
                <a:schemeClr val="accent1"/>
              </a:solidFill>
              <a:round/>
            </a:ln>
            <a:effectLst/>
          </c:spPr>
          <c:marker>
            <c:symbol val="circle"/>
            <c:size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a:solidFill>
                  <a:schemeClr val="lt2"/>
                </a:solidFill>
                <a:round/>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A-7058-4521-9140-953E266A629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PNP!$C$60:$E$60</c:f>
              <c:numCache>
                <c:formatCode>General</c:formatCode>
                <c:ptCount val="3"/>
                <c:pt idx="0">
                  <c:v>2018</c:v>
                </c:pt>
                <c:pt idx="1">
                  <c:v>2019</c:v>
                </c:pt>
                <c:pt idx="2">
                  <c:v>2020</c:v>
                </c:pt>
              </c:numCache>
            </c:numRef>
          </c:cat>
          <c:val>
            <c:numRef>
              <c:f>PNP!$C$65:$E$65</c:f>
              <c:numCache>
                <c:formatCode>_-* #,##0_-;\-* #,##0_-;_-* "-"??_-;_-@_-</c:formatCode>
                <c:ptCount val="3"/>
                <c:pt idx="0">
                  <c:v>7453</c:v>
                </c:pt>
                <c:pt idx="1">
                  <c:v>5805</c:v>
                </c:pt>
                <c:pt idx="2">
                  <c:v>11541</c:v>
                </c:pt>
              </c:numCache>
            </c:numRef>
          </c:val>
          <c:smooth val="0"/>
          <c:extLst>
            <c:ext xmlns:c16="http://schemas.microsoft.com/office/drawing/2014/chart" uri="{C3380CC4-5D6E-409C-BE32-E72D297353CC}">
              <c16:uniqueId val="{0000000B-7058-4521-9140-953E266A6299}"/>
            </c:ext>
          </c:extLst>
        </c:ser>
        <c:dLbls>
          <c:showLegendKey val="0"/>
          <c:showVal val="1"/>
          <c:showCatName val="0"/>
          <c:showSerName val="0"/>
          <c:showPercent val="0"/>
          <c:showBubbleSize val="0"/>
        </c:dLbls>
        <c:marker val="1"/>
        <c:smooth val="0"/>
        <c:axId val="1564070815"/>
        <c:axId val="1564072063"/>
      </c:lineChart>
      <c:catAx>
        <c:axId val="1564070815"/>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PE"/>
          </a:p>
        </c:txPr>
        <c:crossAx val="1564072063"/>
        <c:crosses val="autoZero"/>
        <c:auto val="1"/>
        <c:lblAlgn val="ctr"/>
        <c:lblOffset val="100"/>
        <c:noMultiLvlLbl val="0"/>
      </c:catAx>
      <c:valAx>
        <c:axId val="1564072063"/>
        <c:scaling>
          <c:orientation val="minMax"/>
        </c:scaling>
        <c:delete val="1"/>
        <c:axPos val="l"/>
        <c:numFmt formatCode="_-* #,##0_-;\-* #,##0_-;_-* &quot;-&quot;??_-;_-@_-" sourceLinked="1"/>
        <c:majorTickMark val="none"/>
        <c:minorTickMark val="none"/>
        <c:tickLblPos val="nextTo"/>
        <c:crossAx val="1564070815"/>
        <c:crosses val="autoZero"/>
        <c:crossBetween val="between"/>
      </c:valAx>
      <c:spPr>
        <a:noFill/>
        <a:ln>
          <a:noFill/>
        </a:ln>
        <a:effectLst/>
      </c:spPr>
    </c:plotArea>
    <c:legend>
      <c:legendPos val="l"/>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PE"/>
        </a:p>
      </c:txPr>
    </c:legend>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Hoja4!$B$19</c:f>
              <c:strCache>
                <c:ptCount val="1"/>
                <c:pt idx="0">
                  <c:v>Lima</c:v>
                </c:pt>
              </c:strCache>
            </c:strRef>
          </c:tx>
          <c:spPr>
            <a:solidFill>
              <a:schemeClr val="accent2"/>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6F21-4584-B15A-2DF4F3CC2097}"/>
                </c:ext>
              </c:extLst>
            </c:dLbl>
            <c:dLbl>
              <c:idx val="2"/>
              <c:delete val="1"/>
              <c:extLst>
                <c:ext xmlns:c15="http://schemas.microsoft.com/office/drawing/2012/chart" uri="{CE6537A1-D6FC-4f65-9D91-7224C49458BB}"/>
                <c:ext xmlns:c16="http://schemas.microsoft.com/office/drawing/2014/chart" uri="{C3380CC4-5D6E-409C-BE32-E72D297353CC}">
                  <c16:uniqueId val="{00000001-6F21-4584-B15A-2DF4F3CC209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Hoja4!$C$18:$F$18</c:f>
              <c:numCache>
                <c:formatCode>General</c:formatCode>
                <c:ptCount val="4"/>
                <c:pt idx="0">
                  <c:v>2019</c:v>
                </c:pt>
                <c:pt idx="1">
                  <c:v>2020</c:v>
                </c:pt>
                <c:pt idx="2">
                  <c:v>2021</c:v>
                </c:pt>
                <c:pt idx="3">
                  <c:v>2022</c:v>
                </c:pt>
              </c:numCache>
            </c:numRef>
          </c:cat>
          <c:val>
            <c:numRef>
              <c:f>Hoja4!$C$19:$F$19</c:f>
              <c:numCache>
                <c:formatCode>General</c:formatCode>
                <c:ptCount val="4"/>
                <c:pt idx="0">
                  <c:v>1191</c:v>
                </c:pt>
                <c:pt idx="1">
                  <c:v>2097</c:v>
                </c:pt>
                <c:pt idx="2">
                  <c:v>3857</c:v>
                </c:pt>
                <c:pt idx="3">
                  <c:v>6428</c:v>
                </c:pt>
              </c:numCache>
            </c:numRef>
          </c:val>
          <c:extLst>
            <c:ext xmlns:c16="http://schemas.microsoft.com/office/drawing/2014/chart" uri="{C3380CC4-5D6E-409C-BE32-E72D297353CC}">
              <c16:uniqueId val="{00000002-6F21-4584-B15A-2DF4F3CC2097}"/>
            </c:ext>
          </c:extLst>
        </c:ser>
        <c:ser>
          <c:idx val="1"/>
          <c:order val="1"/>
          <c:tx>
            <c:strRef>
              <c:f>Hoja4!$B$20</c:f>
              <c:strCache>
                <c:ptCount val="1"/>
                <c:pt idx="0">
                  <c:v>La Libertad</c:v>
                </c:pt>
              </c:strCache>
            </c:strRef>
          </c:tx>
          <c:spPr>
            <a:solidFill>
              <a:schemeClr val="bg1">
                <a:lumMod val="75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F21-4584-B15A-2DF4F3CC2097}"/>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F21-4584-B15A-2DF4F3CC209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P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Hoja4!$C$18:$F$18</c:f>
              <c:numCache>
                <c:formatCode>General</c:formatCode>
                <c:ptCount val="4"/>
                <c:pt idx="0">
                  <c:v>2019</c:v>
                </c:pt>
                <c:pt idx="1">
                  <c:v>2020</c:v>
                </c:pt>
                <c:pt idx="2">
                  <c:v>2021</c:v>
                </c:pt>
                <c:pt idx="3">
                  <c:v>2022</c:v>
                </c:pt>
              </c:numCache>
            </c:numRef>
          </c:cat>
          <c:val>
            <c:numRef>
              <c:f>Hoja4!$C$20:$F$20</c:f>
              <c:numCache>
                <c:formatCode>General</c:formatCode>
                <c:ptCount val="4"/>
                <c:pt idx="0">
                  <c:v>351</c:v>
                </c:pt>
                <c:pt idx="1">
                  <c:v>278</c:v>
                </c:pt>
                <c:pt idx="2">
                  <c:v>567</c:v>
                </c:pt>
                <c:pt idx="3">
                  <c:v>912</c:v>
                </c:pt>
              </c:numCache>
            </c:numRef>
          </c:val>
          <c:extLst>
            <c:ext xmlns:c16="http://schemas.microsoft.com/office/drawing/2014/chart" uri="{C3380CC4-5D6E-409C-BE32-E72D297353CC}">
              <c16:uniqueId val="{00000005-6F21-4584-B15A-2DF4F3CC2097}"/>
            </c:ext>
          </c:extLst>
        </c:ser>
        <c:ser>
          <c:idx val="2"/>
          <c:order val="2"/>
          <c:tx>
            <c:strRef>
              <c:f>Hoja4!$B$21</c:f>
              <c:strCache>
                <c:ptCount val="1"/>
                <c:pt idx="0">
                  <c:v>Lambayeque</c:v>
                </c:pt>
              </c:strCache>
            </c:strRef>
          </c:tx>
          <c:spPr>
            <a:solidFill>
              <a:schemeClr val="accent4">
                <a:lumMod val="60000"/>
                <a:lumOff val="4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F21-4584-B15A-2DF4F3CC2097}"/>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F21-4584-B15A-2DF4F3CC209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P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Hoja4!$C$18:$F$18</c:f>
              <c:numCache>
                <c:formatCode>General</c:formatCode>
                <c:ptCount val="4"/>
                <c:pt idx="0">
                  <c:v>2019</c:v>
                </c:pt>
                <c:pt idx="1">
                  <c:v>2020</c:v>
                </c:pt>
                <c:pt idx="2">
                  <c:v>2021</c:v>
                </c:pt>
                <c:pt idx="3">
                  <c:v>2022</c:v>
                </c:pt>
              </c:numCache>
            </c:numRef>
          </c:cat>
          <c:val>
            <c:numRef>
              <c:f>Hoja4!$C$21:$F$21</c:f>
              <c:numCache>
                <c:formatCode>General</c:formatCode>
                <c:ptCount val="4"/>
                <c:pt idx="0">
                  <c:v>225</c:v>
                </c:pt>
                <c:pt idx="1">
                  <c:v>322</c:v>
                </c:pt>
                <c:pt idx="2">
                  <c:v>434</c:v>
                </c:pt>
                <c:pt idx="3">
                  <c:v>551</c:v>
                </c:pt>
              </c:numCache>
            </c:numRef>
          </c:val>
          <c:extLst>
            <c:ext xmlns:c16="http://schemas.microsoft.com/office/drawing/2014/chart" uri="{C3380CC4-5D6E-409C-BE32-E72D297353CC}">
              <c16:uniqueId val="{00000008-6F21-4584-B15A-2DF4F3CC2097}"/>
            </c:ext>
          </c:extLst>
        </c:ser>
        <c:dLbls>
          <c:showLegendKey val="0"/>
          <c:showVal val="0"/>
          <c:showCatName val="0"/>
          <c:showSerName val="0"/>
          <c:showPercent val="0"/>
          <c:showBubbleSize val="0"/>
        </c:dLbls>
        <c:gapWidth val="219"/>
        <c:overlap val="-27"/>
        <c:axId val="1198433263"/>
        <c:axId val="246674607"/>
      </c:barChart>
      <c:lineChart>
        <c:grouping val="standard"/>
        <c:varyColors val="0"/>
        <c:ser>
          <c:idx val="3"/>
          <c:order val="3"/>
          <c:tx>
            <c:strRef>
              <c:f>Hoja4!$B$22</c:f>
              <c:strCache>
                <c:ptCount val="1"/>
                <c:pt idx="0">
                  <c:v>Perú</c:v>
                </c:pt>
              </c:strCache>
            </c:strRef>
          </c:tx>
          <c:spPr>
            <a:ln w="28575" cap="rnd">
              <a:solidFill>
                <a:schemeClr val="accent5">
                  <a:lumMod val="75000"/>
                </a:schemeClr>
              </a:solidFill>
              <a:round/>
            </a:ln>
            <a:effectLst/>
          </c:spPr>
          <c:marker>
            <c:symbol val="none"/>
          </c:marker>
          <c:dLbls>
            <c:dLbl>
              <c:idx val="0"/>
              <c:layout>
                <c:manualLayout>
                  <c:x val="-4.4444444444444467E-2"/>
                  <c:y val="-4.16666666666667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F21-4584-B15A-2DF4F3CC2097}"/>
                </c:ext>
              </c:extLst>
            </c:dLbl>
            <c:dLbl>
              <c:idx val="1"/>
              <c:layout>
                <c:manualLayout>
                  <c:x val="-6.1111111111111165E-2"/>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F21-4584-B15A-2DF4F3CC2097}"/>
                </c:ext>
              </c:extLst>
            </c:dLbl>
            <c:dLbl>
              <c:idx val="2"/>
              <c:layout>
                <c:manualLayout>
                  <c:x val="-5.2777777777777778E-2"/>
                  <c:y val="-5.0925925925925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F21-4584-B15A-2DF4F3CC2097}"/>
                </c:ext>
              </c:extLst>
            </c:dLbl>
            <c:dLbl>
              <c:idx val="3"/>
              <c:layout>
                <c:manualLayout>
                  <c:x val="-5.8333333333333438E-2"/>
                  <c:y val="-5.0925925925925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F21-4584-B15A-2DF4F3CC209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Hoja4!$C$18:$F$18</c:f>
              <c:numCache>
                <c:formatCode>General</c:formatCode>
                <c:ptCount val="4"/>
                <c:pt idx="0">
                  <c:v>2019</c:v>
                </c:pt>
                <c:pt idx="1">
                  <c:v>2020</c:v>
                </c:pt>
                <c:pt idx="2">
                  <c:v>2021</c:v>
                </c:pt>
                <c:pt idx="3">
                  <c:v>2022</c:v>
                </c:pt>
              </c:numCache>
            </c:numRef>
          </c:cat>
          <c:val>
            <c:numRef>
              <c:f>Hoja4!$C$22:$F$22</c:f>
              <c:numCache>
                <c:formatCode>General</c:formatCode>
                <c:ptCount val="4"/>
                <c:pt idx="0">
                  <c:v>2492</c:v>
                </c:pt>
                <c:pt idx="1">
                  <c:v>3973</c:v>
                </c:pt>
                <c:pt idx="2">
                  <c:v>7697</c:v>
                </c:pt>
                <c:pt idx="3">
                  <c:v>11970</c:v>
                </c:pt>
              </c:numCache>
            </c:numRef>
          </c:val>
          <c:smooth val="0"/>
          <c:extLst>
            <c:ext xmlns:c16="http://schemas.microsoft.com/office/drawing/2014/chart" uri="{C3380CC4-5D6E-409C-BE32-E72D297353CC}">
              <c16:uniqueId val="{0000000D-6F21-4584-B15A-2DF4F3CC2097}"/>
            </c:ext>
          </c:extLst>
        </c:ser>
        <c:dLbls>
          <c:showLegendKey val="0"/>
          <c:showVal val="0"/>
          <c:showCatName val="0"/>
          <c:showSerName val="0"/>
          <c:showPercent val="0"/>
          <c:showBubbleSize val="0"/>
        </c:dLbls>
        <c:marker val="1"/>
        <c:smooth val="0"/>
        <c:axId val="105877455"/>
        <c:axId val="246674127"/>
      </c:lineChart>
      <c:catAx>
        <c:axId val="1198433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246674607"/>
        <c:crosses val="autoZero"/>
        <c:auto val="1"/>
        <c:lblAlgn val="ctr"/>
        <c:lblOffset val="100"/>
        <c:noMultiLvlLbl val="0"/>
      </c:catAx>
      <c:valAx>
        <c:axId val="246674607"/>
        <c:scaling>
          <c:orientation val="minMax"/>
          <c:max val="1400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1198433263"/>
        <c:crosses val="autoZero"/>
        <c:crossBetween val="between"/>
      </c:valAx>
      <c:valAx>
        <c:axId val="246674127"/>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105877455"/>
        <c:crosses val="max"/>
        <c:crossBetween val="between"/>
      </c:valAx>
      <c:catAx>
        <c:axId val="105877455"/>
        <c:scaling>
          <c:orientation val="minMax"/>
        </c:scaling>
        <c:delete val="1"/>
        <c:axPos val="b"/>
        <c:numFmt formatCode="General" sourceLinked="1"/>
        <c:majorTickMark val="out"/>
        <c:minorTickMark val="none"/>
        <c:tickLblPos val="nextTo"/>
        <c:crossAx val="246674127"/>
        <c:crosses val="autoZero"/>
        <c:auto val="1"/>
        <c:lblAlgn val="ctr"/>
        <c:lblOffset val="100"/>
        <c:noMultiLvlLbl val="0"/>
      </c:catAx>
      <c:spPr>
        <a:noFill/>
        <a:ln w="25400">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2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32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0.54316</cdr:x>
      <cdr:y>0.36018</cdr:y>
    </cdr:from>
    <cdr:to>
      <cdr:x>0.63368</cdr:x>
      <cdr:y>0.45388</cdr:y>
    </cdr:to>
    <cdr:cxnSp macro="">
      <cdr:nvCxnSpPr>
        <cdr:cNvPr id="6" name="Conector recto de flecha 5">
          <a:extLst xmlns:a="http://schemas.openxmlformats.org/drawingml/2006/main">
            <a:ext uri="{FF2B5EF4-FFF2-40B4-BE49-F238E27FC236}">
              <a16:creationId xmlns:a16="http://schemas.microsoft.com/office/drawing/2014/main" id="{8501CB2F-54C6-E273-6503-59921AAEE7FB}"/>
            </a:ext>
          </a:extLst>
        </cdr:cNvPr>
        <cdr:cNvCxnSpPr>
          <a:cxnSpLocks xmlns:a="http://schemas.openxmlformats.org/drawingml/2006/main"/>
        </cdr:cNvCxnSpPr>
      </cdr:nvCxnSpPr>
      <cdr:spPr>
        <a:xfrm xmlns:a="http://schemas.openxmlformats.org/drawingml/2006/main">
          <a:off x="1965960" y="937260"/>
          <a:ext cx="327660" cy="243840"/>
        </a:xfrm>
        <a:prstGeom xmlns:a="http://schemas.openxmlformats.org/drawingml/2006/main" prst="straightConnector1">
          <a:avLst/>
        </a:prstGeom>
        <a:ln xmlns:a="http://schemas.openxmlformats.org/drawingml/2006/main">
          <a:solidFill>
            <a:srgbClr val="C00000"/>
          </a:solidFill>
          <a:prstDash val="dash"/>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0.64235</cdr:x>
      <cdr:y>0.41741</cdr:y>
    </cdr:from>
    <cdr:to>
      <cdr:x>0.82105</cdr:x>
      <cdr:y>0.55797</cdr:y>
    </cdr:to>
    <cdr:sp macro="" textlink="">
      <cdr:nvSpPr>
        <cdr:cNvPr id="7" name="Elipse 6">
          <a:extLst xmlns:a="http://schemas.openxmlformats.org/drawingml/2006/main">
            <a:ext uri="{FF2B5EF4-FFF2-40B4-BE49-F238E27FC236}">
              <a16:creationId xmlns:a16="http://schemas.microsoft.com/office/drawing/2014/main" id="{C3B626AA-D40D-372C-2BB6-1B612383C14E}"/>
            </a:ext>
          </a:extLst>
        </cdr:cNvPr>
        <cdr:cNvSpPr/>
      </cdr:nvSpPr>
      <cdr:spPr>
        <a:xfrm xmlns:a="http://schemas.openxmlformats.org/drawingml/2006/main">
          <a:off x="2451087" y="1241041"/>
          <a:ext cx="681886" cy="417910"/>
        </a:xfrm>
        <a:prstGeom xmlns:a="http://schemas.openxmlformats.org/drawingml/2006/main" prst="ellipse">
          <a:avLst/>
        </a:prstGeom>
        <a:solidFill xmlns:a="http://schemas.openxmlformats.org/drawingml/2006/main">
          <a:srgbClr val="FF0000">
            <a:alpha val="10000"/>
          </a:srgbClr>
        </a:solidFill>
        <a:ln xmlns:a="http://schemas.openxmlformats.org/drawingml/2006/main">
          <a:solidFill>
            <a:srgbClr val="C00000"/>
          </a:solidFill>
          <a:prstDash val="sys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s-P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s-PE"/>
        </a:p>
      </cdr:txBody>
    </cdr:sp>
  </cdr:relSizeAnchor>
  <cdr:relSizeAnchor xmlns:cdr="http://schemas.openxmlformats.org/drawingml/2006/chartDrawing">
    <cdr:from>
      <cdr:x>0.82105</cdr:x>
      <cdr:y>0.36484</cdr:y>
    </cdr:from>
    <cdr:to>
      <cdr:x>0.82105</cdr:x>
      <cdr:y>0.44878</cdr:y>
    </cdr:to>
    <cdr:cxnSp macro="">
      <cdr:nvCxnSpPr>
        <cdr:cNvPr id="12" name="Conector recto de flecha 11">
          <a:extLst xmlns:a="http://schemas.openxmlformats.org/drawingml/2006/main">
            <a:ext uri="{FF2B5EF4-FFF2-40B4-BE49-F238E27FC236}">
              <a16:creationId xmlns:a16="http://schemas.microsoft.com/office/drawing/2014/main" id="{930FA15E-C23F-D506-3006-497B09293F5E}"/>
            </a:ext>
          </a:extLst>
        </cdr:cNvPr>
        <cdr:cNvCxnSpPr>
          <a:cxnSpLocks xmlns:a="http://schemas.openxmlformats.org/drawingml/2006/main"/>
        </cdr:cNvCxnSpPr>
      </cdr:nvCxnSpPr>
      <cdr:spPr>
        <a:xfrm xmlns:a="http://schemas.openxmlformats.org/drawingml/2006/main" flipH="1" flipV="1">
          <a:off x="3132973" y="1084748"/>
          <a:ext cx="0" cy="249569"/>
        </a:xfrm>
        <a:prstGeom xmlns:a="http://schemas.openxmlformats.org/drawingml/2006/main" prst="straightConnector1">
          <a:avLst/>
        </a:prstGeom>
        <a:ln xmlns:a="http://schemas.openxmlformats.org/drawingml/2006/main">
          <a:solidFill>
            <a:srgbClr val="C00000"/>
          </a:solidFill>
          <a:prstDash val="dash"/>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2"/>
            <a:ext cx="3037840" cy="466434"/>
          </a:xfrm>
          <a:prstGeom prst="rect">
            <a:avLst/>
          </a:prstGeom>
        </p:spPr>
        <p:txBody>
          <a:bodyPr vert="horz" lIns="93177" tIns="46589" rIns="93177" bIns="46589" rtlCol="0"/>
          <a:lstStyle>
            <a:lvl1pPr algn="l">
              <a:defRPr sz="1200"/>
            </a:lvl1pPr>
          </a:lstStyle>
          <a:p>
            <a:endParaRPr lang="es-PE"/>
          </a:p>
        </p:txBody>
      </p:sp>
      <p:sp>
        <p:nvSpPr>
          <p:cNvPr id="3" name="Marcador de fecha 2"/>
          <p:cNvSpPr>
            <a:spLocks noGrp="1"/>
          </p:cNvSpPr>
          <p:nvPr>
            <p:ph type="dt" idx="1"/>
          </p:nvPr>
        </p:nvSpPr>
        <p:spPr>
          <a:xfrm>
            <a:off x="3970938" y="2"/>
            <a:ext cx="3037840" cy="466434"/>
          </a:xfrm>
          <a:prstGeom prst="rect">
            <a:avLst/>
          </a:prstGeom>
        </p:spPr>
        <p:txBody>
          <a:bodyPr vert="horz" lIns="93177" tIns="46589" rIns="93177" bIns="46589" rtlCol="0"/>
          <a:lstStyle>
            <a:lvl1pPr algn="r">
              <a:defRPr sz="1200"/>
            </a:lvl1pPr>
          </a:lstStyle>
          <a:p>
            <a:fld id="{B594AFD8-A9B1-4196-861F-CFF693EF2DC9}" type="datetimeFigureOut">
              <a:rPr lang="es-PE" smtClean="0"/>
              <a:t>17/08/2023</a:t>
            </a:fld>
            <a:endParaRPr lang="es-PE"/>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s-PE"/>
          </a:p>
        </p:txBody>
      </p:sp>
      <p:sp>
        <p:nvSpPr>
          <p:cNvPr id="5" name="Marcador de notas 4"/>
          <p:cNvSpPr>
            <a:spLocks noGrp="1"/>
          </p:cNvSpPr>
          <p:nvPr>
            <p:ph type="body" sz="quarter" idx="3"/>
          </p:nvPr>
        </p:nvSpPr>
        <p:spPr>
          <a:xfrm>
            <a:off x="701040" y="4473891"/>
            <a:ext cx="5608320" cy="3660459"/>
          </a:xfrm>
          <a:prstGeom prst="rect">
            <a:avLst/>
          </a:prstGeom>
        </p:spPr>
        <p:txBody>
          <a:bodyPr vert="horz" lIns="93177" tIns="46589" rIns="93177" bIns="46589"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FE83645-1BAA-4CA4-8D05-9C1581BA2475}" type="slidenum">
              <a:rPr lang="es-PE" smtClean="0"/>
              <a:t>‹Nº›</a:t>
            </a:fld>
            <a:endParaRPr lang="es-PE"/>
          </a:p>
        </p:txBody>
      </p:sp>
    </p:spTree>
    <p:extLst>
      <p:ext uri="{BB962C8B-B14F-4D97-AF65-F5344CB8AC3E}">
        <p14:creationId xmlns:p14="http://schemas.microsoft.com/office/powerpoint/2010/main" val="751077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solidFill>
                <a:srgbClr val="FF0000"/>
              </a:solidFill>
            </a:endParaRPr>
          </a:p>
        </p:txBody>
      </p:sp>
      <p:sp>
        <p:nvSpPr>
          <p:cNvPr id="4" name="Marcador de número de diapositiva 3"/>
          <p:cNvSpPr>
            <a:spLocks noGrp="1"/>
          </p:cNvSpPr>
          <p:nvPr>
            <p:ph type="sldNum" sz="quarter" idx="10"/>
          </p:nvPr>
        </p:nvSpPr>
        <p:spPr/>
        <p:txBody>
          <a:bodyPr/>
          <a:lstStyle/>
          <a:p>
            <a:fld id="{3FE83645-1BAA-4CA4-8D05-9C1581BA2475}" type="slidenum">
              <a:rPr lang="es-PE" smtClean="0"/>
              <a:t>4</a:t>
            </a:fld>
            <a:endParaRPr lang="es-PE"/>
          </a:p>
        </p:txBody>
      </p:sp>
    </p:spTree>
    <p:extLst>
      <p:ext uri="{BB962C8B-B14F-4D97-AF65-F5344CB8AC3E}">
        <p14:creationId xmlns:p14="http://schemas.microsoft.com/office/powerpoint/2010/main" val="307916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i="0" dirty="0">
                <a:solidFill>
                  <a:srgbClr val="4D5156"/>
                </a:solidFill>
                <a:effectLst/>
                <a:latin typeface="arial" panose="020B0604020202020204" pitchFamily="34" charset="0"/>
              </a:rPr>
              <a:t>Habiendo señalado lo anterior, se hace evidente la necesidad de contar con un sistema de prevención con enfoque basado en riesgos que se apalanque de tecnologías apropiadas</a:t>
            </a:r>
            <a:endParaRPr lang="es-PE" dirty="0">
              <a:solidFill>
                <a:srgbClr val="FF0000"/>
              </a:solidFill>
            </a:endParaRPr>
          </a:p>
        </p:txBody>
      </p:sp>
      <p:sp>
        <p:nvSpPr>
          <p:cNvPr id="4" name="Marcador de número de diapositiva 3"/>
          <p:cNvSpPr>
            <a:spLocks noGrp="1"/>
          </p:cNvSpPr>
          <p:nvPr>
            <p:ph type="sldNum" sz="quarter" idx="10"/>
          </p:nvPr>
        </p:nvSpPr>
        <p:spPr/>
        <p:txBody>
          <a:bodyPr/>
          <a:lstStyle/>
          <a:p>
            <a:fld id="{3FE83645-1BAA-4CA4-8D05-9C1581BA2475}" type="slidenum">
              <a:rPr lang="es-PE" smtClean="0"/>
              <a:t>15</a:t>
            </a:fld>
            <a:endParaRPr lang="es-PE"/>
          </a:p>
        </p:txBody>
      </p:sp>
    </p:spTree>
    <p:extLst>
      <p:ext uri="{BB962C8B-B14F-4D97-AF65-F5344CB8AC3E}">
        <p14:creationId xmlns:p14="http://schemas.microsoft.com/office/powerpoint/2010/main" val="101258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S" b="0" i="0" dirty="0">
                <a:solidFill>
                  <a:srgbClr val="4D5156"/>
                </a:solidFill>
                <a:effectLst/>
                <a:latin typeface="arial" panose="020B0604020202020204" pitchFamily="34" charset="0"/>
              </a:rPr>
              <a:t>Punto </a:t>
            </a:r>
            <a:r>
              <a:rPr lang="es-ES" b="0" i="0" dirty="0" err="1">
                <a:solidFill>
                  <a:srgbClr val="4D5156"/>
                </a:solidFill>
                <a:effectLst/>
                <a:latin typeface="arial" panose="020B0604020202020204" pitchFamily="34" charset="0"/>
              </a:rPr>
              <a:t>iii</a:t>
            </a:r>
            <a:r>
              <a:rPr lang="es-ES" b="0" i="0" dirty="0">
                <a:solidFill>
                  <a:srgbClr val="4D5156"/>
                </a:solidFill>
                <a:effectLst/>
                <a:latin typeface="arial" panose="020B0604020202020204" pitchFamily="34" charset="0"/>
              </a:rPr>
              <a:t>) del literal b): </a:t>
            </a:r>
            <a:endParaRPr lang="es-PE" sz="1800" b="0" i="0" u="none" strike="noStrike" baseline="0" dirty="0">
              <a:solidFill>
                <a:srgbClr val="000000"/>
              </a:solidFill>
              <a:latin typeface="Arial" panose="020B0604020202020204" pitchFamily="34" charset="0"/>
            </a:endParaRPr>
          </a:p>
          <a:p>
            <a:r>
              <a:rPr lang="es-ES" sz="1800" b="0" i="0" u="none" strike="noStrike" baseline="0" dirty="0">
                <a:solidFill>
                  <a:srgbClr val="000000"/>
                </a:solidFill>
                <a:latin typeface="Arial" panose="020B0604020202020204" pitchFamily="34" charset="0"/>
              </a:rPr>
              <a:t>Cuando corresponda, considerando los criterios señalados en el artículo 32 del Reglamento, resulta aplicable el régimen reforzado de debida diligencia al que hace referencia el mencionado artículo con relación a los requerimientos sobre información mínima y procedimientos de verificación, establecidos en la regulación vigente. En consecuencia, adicionalmente a las exigencias a que se refiere el régimen general de debida diligencia indicado en el literal </a:t>
            </a:r>
            <a:r>
              <a:rPr lang="es-ES" sz="1800" b="0" i="0" u="none" strike="noStrike" baseline="0" dirty="0" err="1">
                <a:solidFill>
                  <a:srgbClr val="000000"/>
                </a:solidFill>
                <a:latin typeface="Arial" panose="020B0604020202020204" pitchFamily="34" charset="0"/>
              </a:rPr>
              <a:t>ii</a:t>
            </a:r>
            <a:r>
              <a:rPr lang="es-ES" sz="1800" b="0" i="0" u="none" strike="noStrike" baseline="0" dirty="0">
                <a:solidFill>
                  <a:srgbClr val="000000"/>
                </a:solidFill>
                <a:latin typeface="Arial" panose="020B0604020202020204" pitchFamily="34" charset="0"/>
              </a:rPr>
              <a:t>. precedente, se deben cumplir con las disposiciones de los literales d) y e) sobre las medidas de debida diligencia aplicables a los clientes registrados en el régimen reforzado del artículo 32. </a:t>
            </a:r>
          </a:p>
          <a:p>
            <a:endParaRPr lang="es-PE" dirty="0">
              <a:solidFill>
                <a:srgbClr val="FF0000"/>
              </a:solidFill>
            </a:endParaRPr>
          </a:p>
          <a:p>
            <a:r>
              <a:rPr lang="es-PE" dirty="0">
                <a:solidFill>
                  <a:srgbClr val="FF0000"/>
                </a:solidFill>
              </a:rPr>
              <a:t>Literal d):</a:t>
            </a:r>
          </a:p>
          <a:p>
            <a:pPr algn="l"/>
            <a:endParaRPr lang="es-PE" sz="1800" b="0" i="0" u="none" strike="noStrike" baseline="0" dirty="0">
              <a:solidFill>
                <a:srgbClr val="000000"/>
              </a:solidFill>
              <a:latin typeface="Arial" panose="020B0604020202020204" pitchFamily="34" charset="0"/>
            </a:endParaRPr>
          </a:p>
          <a:p>
            <a:r>
              <a:rPr lang="es-ES" sz="1800" b="0" i="0" u="none" strike="noStrike" baseline="0" dirty="0">
                <a:solidFill>
                  <a:srgbClr val="000000"/>
                </a:solidFill>
                <a:latin typeface="Arial" panose="020B0604020202020204" pitchFamily="34" charset="0"/>
              </a:rPr>
              <a:t>El oficial de cumplimiento debe reunir, por lo menos, los siguientes requisitos: </a:t>
            </a:r>
          </a:p>
          <a:p>
            <a:r>
              <a:rPr lang="es-ES" sz="1800" b="0" i="0" u="none" strike="noStrike" baseline="0" dirty="0">
                <a:solidFill>
                  <a:srgbClr val="000000"/>
                </a:solidFill>
                <a:latin typeface="Arial" panose="020B0604020202020204" pitchFamily="34" charset="0"/>
              </a:rPr>
              <a:t>i. Tener conocimiento respecto de las actividades propias del corredor de seguros. </a:t>
            </a:r>
          </a:p>
          <a:p>
            <a:r>
              <a:rPr lang="es-ES" sz="1800" b="0" i="0" u="none" strike="noStrike" baseline="0" dirty="0" err="1">
                <a:solidFill>
                  <a:srgbClr val="000000"/>
                </a:solidFill>
                <a:latin typeface="Arial" panose="020B0604020202020204" pitchFamily="34" charset="0"/>
              </a:rPr>
              <a:t>ii</a:t>
            </a:r>
            <a:r>
              <a:rPr lang="es-ES" sz="1800" b="0" i="0" u="none" strike="noStrike" baseline="0" dirty="0">
                <a:solidFill>
                  <a:srgbClr val="000000"/>
                </a:solidFill>
                <a:latin typeface="Arial" panose="020B0604020202020204" pitchFamily="34" charset="0"/>
              </a:rPr>
              <a:t>. No ser ni haber sido el auditor interno del sujeto obligado durante los seis (6) meses anteriores a su nombramiento. </a:t>
            </a:r>
          </a:p>
          <a:p>
            <a:pPr algn="l"/>
            <a:r>
              <a:rPr lang="es-ES" sz="1800" b="0" i="0" u="none" strike="noStrike" baseline="0" dirty="0" err="1">
                <a:solidFill>
                  <a:srgbClr val="000000"/>
                </a:solidFill>
                <a:latin typeface="Arial" panose="020B0604020202020204" pitchFamily="34" charset="0"/>
              </a:rPr>
              <a:t>iii</a:t>
            </a:r>
            <a:r>
              <a:rPr lang="es-ES" sz="1800" b="0" i="0" u="none" strike="noStrike" baseline="0" dirty="0">
                <a:solidFill>
                  <a:srgbClr val="000000"/>
                </a:solidFill>
                <a:latin typeface="Arial" panose="020B0604020202020204" pitchFamily="34" charset="0"/>
              </a:rPr>
              <a:t>. </a:t>
            </a:r>
            <a:r>
              <a:rPr lang="es-ES" sz="1800" b="0" i="0" u="none" strike="noStrike" baseline="0" dirty="0">
                <a:solidFill>
                  <a:srgbClr val="0F0F0F"/>
                </a:solidFill>
                <a:latin typeface="Arial" panose="020B0604020202020204" pitchFamily="34" charset="0"/>
              </a:rPr>
              <a:t>En caso de que el oficial de cumplimiento sea el propio corredor o único titular de la persona jurídica, n</a:t>
            </a:r>
            <a:r>
              <a:rPr lang="es-ES" sz="1800" b="0" i="0" u="none" strike="noStrike" baseline="0" dirty="0">
                <a:solidFill>
                  <a:srgbClr val="000000"/>
                </a:solidFill>
                <a:latin typeface="Arial" panose="020B0604020202020204" pitchFamily="34" charset="0"/>
              </a:rPr>
              <a:t>o debe estar incurso en los impedimentos establecidos en el artículo 4 del Reglamento del Registro de Intermediarios y Auxiliares de Seguros aprobado por la Superintendencia o norma que lo sustituya, </a:t>
            </a:r>
            <a:r>
              <a:rPr lang="es-ES" sz="1800" b="0" i="0" u="none" strike="noStrike" baseline="0" dirty="0">
                <a:solidFill>
                  <a:srgbClr val="0F0F0F"/>
                </a:solidFill>
                <a:latin typeface="Arial" panose="020B0604020202020204" pitchFamily="34" charset="0"/>
              </a:rPr>
              <a:t>y debe mantener la condición de estar habilitado en el </a:t>
            </a:r>
            <a:r>
              <a:rPr lang="es-ES" sz="1800" b="0" i="0" u="none" strike="noStrike" baseline="0" dirty="0">
                <a:solidFill>
                  <a:srgbClr val="000000"/>
                </a:solidFill>
                <a:latin typeface="Arial" panose="020B0604020202020204" pitchFamily="34" charset="0"/>
              </a:rPr>
              <a:t>Registro de Intermediarios y Auxiliares de Seguros. </a:t>
            </a:r>
          </a:p>
        </p:txBody>
      </p:sp>
      <p:sp>
        <p:nvSpPr>
          <p:cNvPr id="4" name="Marcador de número de diapositiva 3"/>
          <p:cNvSpPr>
            <a:spLocks noGrp="1"/>
          </p:cNvSpPr>
          <p:nvPr>
            <p:ph type="sldNum" sz="quarter" idx="10"/>
          </p:nvPr>
        </p:nvSpPr>
        <p:spPr/>
        <p:txBody>
          <a:bodyPr/>
          <a:lstStyle/>
          <a:p>
            <a:fld id="{3FE83645-1BAA-4CA4-8D05-9C1581BA2475}" type="slidenum">
              <a:rPr lang="es-PE" smtClean="0"/>
              <a:t>16</a:t>
            </a:fld>
            <a:endParaRPr lang="es-PE"/>
          </a:p>
        </p:txBody>
      </p:sp>
    </p:spTree>
    <p:extLst>
      <p:ext uri="{BB962C8B-B14F-4D97-AF65-F5344CB8AC3E}">
        <p14:creationId xmlns:p14="http://schemas.microsoft.com/office/powerpoint/2010/main" val="2215369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i="0" dirty="0">
                <a:solidFill>
                  <a:srgbClr val="4D5156"/>
                </a:solidFill>
                <a:effectLst/>
                <a:latin typeface="arial" panose="020B0604020202020204" pitchFamily="34" charset="0"/>
              </a:rPr>
              <a:t>Habiendo señalado lo anterior, se hace evidente la necesidad de contar con un sistema de prevención con enfoque basado en riesgos que se apalanque de tecnologías apropiadas</a:t>
            </a:r>
            <a:endParaRPr lang="es-PE" dirty="0">
              <a:solidFill>
                <a:srgbClr val="FF0000"/>
              </a:solidFill>
            </a:endParaRPr>
          </a:p>
        </p:txBody>
      </p:sp>
      <p:sp>
        <p:nvSpPr>
          <p:cNvPr id="4" name="Marcador de número de diapositiva 3"/>
          <p:cNvSpPr>
            <a:spLocks noGrp="1"/>
          </p:cNvSpPr>
          <p:nvPr>
            <p:ph type="sldNum" sz="quarter" idx="10"/>
          </p:nvPr>
        </p:nvSpPr>
        <p:spPr/>
        <p:txBody>
          <a:bodyPr/>
          <a:lstStyle/>
          <a:p>
            <a:fld id="{3FE83645-1BAA-4CA4-8D05-9C1581BA2475}" type="slidenum">
              <a:rPr lang="es-PE" smtClean="0"/>
              <a:t>17</a:t>
            </a:fld>
            <a:endParaRPr lang="es-PE"/>
          </a:p>
        </p:txBody>
      </p:sp>
    </p:spTree>
    <p:extLst>
      <p:ext uri="{BB962C8B-B14F-4D97-AF65-F5344CB8AC3E}">
        <p14:creationId xmlns:p14="http://schemas.microsoft.com/office/powerpoint/2010/main" val="2234578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i="0" dirty="0">
                <a:solidFill>
                  <a:srgbClr val="4D5156"/>
                </a:solidFill>
                <a:effectLst/>
                <a:latin typeface="arial" panose="020B0604020202020204" pitchFamily="34" charset="0"/>
              </a:rPr>
              <a:t>Habiendo señalado lo anterior, se hace evidente la necesidad de contar con un sistema de prevención con enfoque basado en riesgos que se apalanque de tecnologías apropiadas</a:t>
            </a:r>
            <a:endParaRPr lang="es-PE" dirty="0">
              <a:solidFill>
                <a:srgbClr val="FF0000"/>
              </a:solidFill>
            </a:endParaRPr>
          </a:p>
        </p:txBody>
      </p:sp>
      <p:sp>
        <p:nvSpPr>
          <p:cNvPr id="4" name="Marcador de número de diapositiva 3"/>
          <p:cNvSpPr>
            <a:spLocks noGrp="1"/>
          </p:cNvSpPr>
          <p:nvPr>
            <p:ph type="sldNum" sz="quarter" idx="10"/>
          </p:nvPr>
        </p:nvSpPr>
        <p:spPr/>
        <p:txBody>
          <a:bodyPr/>
          <a:lstStyle/>
          <a:p>
            <a:fld id="{3FE83645-1BAA-4CA4-8D05-9C1581BA2475}" type="slidenum">
              <a:rPr lang="es-PE" smtClean="0"/>
              <a:t>18</a:t>
            </a:fld>
            <a:endParaRPr lang="es-PE"/>
          </a:p>
        </p:txBody>
      </p:sp>
    </p:spTree>
    <p:extLst>
      <p:ext uri="{BB962C8B-B14F-4D97-AF65-F5344CB8AC3E}">
        <p14:creationId xmlns:p14="http://schemas.microsoft.com/office/powerpoint/2010/main" val="42208595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i="0" dirty="0">
                <a:solidFill>
                  <a:srgbClr val="4D5156"/>
                </a:solidFill>
                <a:effectLst/>
                <a:latin typeface="arial" panose="020B0604020202020204" pitchFamily="34" charset="0"/>
              </a:rPr>
              <a:t>Habiendo señalado lo anterior, se hace evidente la necesidad de contar con un sistema de prevención con enfoque basado en riesgos que se apalanque de tecnologías apropiadas</a:t>
            </a:r>
            <a:endParaRPr lang="es-PE" dirty="0">
              <a:solidFill>
                <a:srgbClr val="FF0000"/>
              </a:solidFill>
            </a:endParaRPr>
          </a:p>
        </p:txBody>
      </p:sp>
      <p:sp>
        <p:nvSpPr>
          <p:cNvPr id="4" name="Marcador de número de diapositiva 3"/>
          <p:cNvSpPr>
            <a:spLocks noGrp="1"/>
          </p:cNvSpPr>
          <p:nvPr>
            <p:ph type="sldNum" sz="quarter" idx="10"/>
          </p:nvPr>
        </p:nvSpPr>
        <p:spPr/>
        <p:txBody>
          <a:bodyPr/>
          <a:lstStyle/>
          <a:p>
            <a:fld id="{3FE83645-1BAA-4CA4-8D05-9C1581BA2475}" type="slidenum">
              <a:rPr lang="es-PE" smtClean="0"/>
              <a:t>19</a:t>
            </a:fld>
            <a:endParaRPr lang="es-PE"/>
          </a:p>
        </p:txBody>
      </p:sp>
    </p:spTree>
    <p:extLst>
      <p:ext uri="{BB962C8B-B14F-4D97-AF65-F5344CB8AC3E}">
        <p14:creationId xmlns:p14="http://schemas.microsoft.com/office/powerpoint/2010/main" val="958306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i="0" dirty="0">
                <a:solidFill>
                  <a:srgbClr val="4D5156"/>
                </a:solidFill>
                <a:effectLst/>
                <a:latin typeface="arial" panose="020B0604020202020204" pitchFamily="34" charset="0"/>
              </a:rPr>
              <a:t>Habiendo señalado lo anterior, se hace evidente la necesidad de contar con un sistema de prevención con enfoque basado en riesgos que se apalanque de tecnologías apropiadas</a:t>
            </a:r>
            <a:endParaRPr lang="es-PE" dirty="0">
              <a:solidFill>
                <a:srgbClr val="FF0000"/>
              </a:solidFill>
            </a:endParaRPr>
          </a:p>
        </p:txBody>
      </p:sp>
      <p:sp>
        <p:nvSpPr>
          <p:cNvPr id="4" name="Marcador de número de diapositiva 3"/>
          <p:cNvSpPr>
            <a:spLocks noGrp="1"/>
          </p:cNvSpPr>
          <p:nvPr>
            <p:ph type="sldNum" sz="quarter" idx="10"/>
          </p:nvPr>
        </p:nvSpPr>
        <p:spPr/>
        <p:txBody>
          <a:bodyPr/>
          <a:lstStyle/>
          <a:p>
            <a:fld id="{3FE83645-1BAA-4CA4-8D05-9C1581BA2475}" type="slidenum">
              <a:rPr lang="es-PE" smtClean="0"/>
              <a:t>20</a:t>
            </a:fld>
            <a:endParaRPr lang="es-PE"/>
          </a:p>
        </p:txBody>
      </p:sp>
    </p:spTree>
    <p:extLst>
      <p:ext uri="{BB962C8B-B14F-4D97-AF65-F5344CB8AC3E}">
        <p14:creationId xmlns:p14="http://schemas.microsoft.com/office/powerpoint/2010/main" val="1009686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i="0" dirty="0">
                <a:solidFill>
                  <a:srgbClr val="4D5156"/>
                </a:solidFill>
                <a:effectLst/>
                <a:latin typeface="arial" panose="020B0604020202020204" pitchFamily="34" charset="0"/>
              </a:rPr>
              <a:t>Habiendo señalado lo anterior, se hace evidente la necesidad de contar con un sistema de prevención con enfoque basado en riesgos que se apalanque de tecnologías apropiadas</a:t>
            </a:r>
            <a:endParaRPr lang="es-PE" dirty="0">
              <a:solidFill>
                <a:srgbClr val="FF0000"/>
              </a:solidFill>
            </a:endParaRPr>
          </a:p>
        </p:txBody>
      </p:sp>
      <p:sp>
        <p:nvSpPr>
          <p:cNvPr id="4" name="Marcador de número de diapositiva 3"/>
          <p:cNvSpPr>
            <a:spLocks noGrp="1"/>
          </p:cNvSpPr>
          <p:nvPr>
            <p:ph type="sldNum" sz="quarter" idx="10"/>
          </p:nvPr>
        </p:nvSpPr>
        <p:spPr/>
        <p:txBody>
          <a:bodyPr/>
          <a:lstStyle/>
          <a:p>
            <a:fld id="{3FE83645-1BAA-4CA4-8D05-9C1581BA2475}" type="slidenum">
              <a:rPr lang="es-PE" smtClean="0"/>
              <a:t>21</a:t>
            </a:fld>
            <a:endParaRPr lang="es-PE"/>
          </a:p>
        </p:txBody>
      </p:sp>
    </p:spTree>
    <p:extLst>
      <p:ext uri="{BB962C8B-B14F-4D97-AF65-F5344CB8AC3E}">
        <p14:creationId xmlns:p14="http://schemas.microsoft.com/office/powerpoint/2010/main" val="1193505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i="0" dirty="0">
                <a:solidFill>
                  <a:srgbClr val="4D5156"/>
                </a:solidFill>
                <a:effectLst/>
                <a:latin typeface="arial" panose="020B0604020202020204" pitchFamily="34" charset="0"/>
              </a:rPr>
              <a:t>Habiendo señalado lo anterior, se hace evidente la necesidad de contar con un sistema de prevención con enfoque basado en riesgos que se apalanque de tecnologías apropiadas</a:t>
            </a:r>
            <a:endParaRPr lang="es-PE" dirty="0">
              <a:solidFill>
                <a:srgbClr val="FF0000"/>
              </a:solidFill>
            </a:endParaRPr>
          </a:p>
        </p:txBody>
      </p:sp>
      <p:sp>
        <p:nvSpPr>
          <p:cNvPr id="4" name="Marcador de número de diapositiva 3"/>
          <p:cNvSpPr>
            <a:spLocks noGrp="1"/>
          </p:cNvSpPr>
          <p:nvPr>
            <p:ph type="sldNum" sz="quarter" idx="10"/>
          </p:nvPr>
        </p:nvSpPr>
        <p:spPr/>
        <p:txBody>
          <a:bodyPr/>
          <a:lstStyle/>
          <a:p>
            <a:fld id="{3FE83645-1BAA-4CA4-8D05-9C1581BA2475}" type="slidenum">
              <a:rPr lang="es-PE" smtClean="0"/>
              <a:t>22</a:t>
            </a:fld>
            <a:endParaRPr lang="es-PE"/>
          </a:p>
        </p:txBody>
      </p:sp>
    </p:spTree>
    <p:extLst>
      <p:ext uri="{BB962C8B-B14F-4D97-AF65-F5344CB8AC3E}">
        <p14:creationId xmlns:p14="http://schemas.microsoft.com/office/powerpoint/2010/main" val="980813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solidFill>
                <a:srgbClr val="FF0000"/>
              </a:solidFill>
            </a:endParaRPr>
          </a:p>
        </p:txBody>
      </p:sp>
      <p:sp>
        <p:nvSpPr>
          <p:cNvPr id="4" name="Marcador de número de diapositiva 3"/>
          <p:cNvSpPr>
            <a:spLocks noGrp="1"/>
          </p:cNvSpPr>
          <p:nvPr>
            <p:ph type="sldNum" sz="quarter" idx="10"/>
          </p:nvPr>
        </p:nvSpPr>
        <p:spPr/>
        <p:txBody>
          <a:bodyPr/>
          <a:lstStyle/>
          <a:p>
            <a:fld id="{3FE83645-1BAA-4CA4-8D05-9C1581BA2475}" type="slidenum">
              <a:rPr lang="es-PE" smtClean="0"/>
              <a:t>5</a:t>
            </a:fld>
            <a:endParaRPr lang="es-PE"/>
          </a:p>
        </p:txBody>
      </p:sp>
    </p:spTree>
    <p:extLst>
      <p:ext uri="{BB962C8B-B14F-4D97-AF65-F5344CB8AC3E}">
        <p14:creationId xmlns:p14="http://schemas.microsoft.com/office/powerpoint/2010/main" val="841488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solidFill>
                <a:srgbClr val="FF0000"/>
              </a:solidFill>
            </a:endParaRPr>
          </a:p>
        </p:txBody>
      </p:sp>
      <p:sp>
        <p:nvSpPr>
          <p:cNvPr id="4" name="Marcador de número de diapositiva 3"/>
          <p:cNvSpPr>
            <a:spLocks noGrp="1"/>
          </p:cNvSpPr>
          <p:nvPr>
            <p:ph type="sldNum" sz="quarter" idx="10"/>
          </p:nvPr>
        </p:nvSpPr>
        <p:spPr/>
        <p:txBody>
          <a:bodyPr/>
          <a:lstStyle/>
          <a:p>
            <a:fld id="{3FE83645-1BAA-4CA4-8D05-9C1581BA2475}" type="slidenum">
              <a:rPr lang="es-PE" smtClean="0"/>
              <a:t>6</a:t>
            </a:fld>
            <a:endParaRPr lang="es-PE"/>
          </a:p>
        </p:txBody>
      </p:sp>
    </p:spTree>
    <p:extLst>
      <p:ext uri="{BB962C8B-B14F-4D97-AF65-F5344CB8AC3E}">
        <p14:creationId xmlns:p14="http://schemas.microsoft.com/office/powerpoint/2010/main" val="1650345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solidFill>
                  <a:srgbClr val="FF0000"/>
                </a:solidFill>
              </a:rPr>
              <a:t>Tipologías</a:t>
            </a:r>
            <a:endParaRPr lang="es-PE" dirty="0">
              <a:solidFill>
                <a:srgbClr val="FF0000"/>
              </a:solidFill>
            </a:endParaRPr>
          </a:p>
        </p:txBody>
      </p:sp>
      <p:sp>
        <p:nvSpPr>
          <p:cNvPr id="4" name="Marcador de número de diapositiva 3"/>
          <p:cNvSpPr>
            <a:spLocks noGrp="1"/>
          </p:cNvSpPr>
          <p:nvPr>
            <p:ph type="sldNum" sz="quarter" idx="10"/>
          </p:nvPr>
        </p:nvSpPr>
        <p:spPr/>
        <p:txBody>
          <a:bodyPr/>
          <a:lstStyle/>
          <a:p>
            <a:fld id="{3FE83645-1BAA-4CA4-8D05-9C1581BA2475}" type="slidenum">
              <a:rPr lang="es-PE" smtClean="0"/>
              <a:t>8</a:t>
            </a:fld>
            <a:endParaRPr lang="es-PE"/>
          </a:p>
        </p:txBody>
      </p:sp>
    </p:spTree>
    <p:extLst>
      <p:ext uri="{BB962C8B-B14F-4D97-AF65-F5344CB8AC3E}">
        <p14:creationId xmlns:p14="http://schemas.microsoft.com/office/powerpoint/2010/main" val="1878568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solidFill>
                  <a:srgbClr val="FF0000"/>
                </a:solidFill>
              </a:rPr>
              <a:t>Fuente: </a:t>
            </a:r>
          </a:p>
          <a:p>
            <a:r>
              <a:rPr lang="es-PE" dirty="0">
                <a:solidFill>
                  <a:srgbClr val="FF0000"/>
                </a:solidFill>
              </a:rPr>
              <a:t>(i) https://convoca.pe/investigacion/directivos-de-principales-exportadoras-de-madera-del-pais-son-investigados-por</a:t>
            </a:r>
            <a:endParaRPr lang="es-ES" dirty="0">
              <a:solidFill>
                <a:srgbClr val="FF0000"/>
              </a:solidFill>
            </a:endParaRPr>
          </a:p>
          <a:p>
            <a:r>
              <a:rPr lang="es-PE" dirty="0">
                <a:solidFill>
                  <a:srgbClr val="FF0000"/>
                </a:solidFill>
              </a:rPr>
              <a:t>(</a:t>
            </a:r>
            <a:r>
              <a:rPr lang="es-PE" dirty="0" err="1">
                <a:solidFill>
                  <a:srgbClr val="FF0000"/>
                </a:solidFill>
              </a:rPr>
              <a:t>ii</a:t>
            </a:r>
            <a:r>
              <a:rPr lang="es-PE" dirty="0">
                <a:solidFill>
                  <a:srgbClr val="FF0000"/>
                </a:solidFill>
              </a:rPr>
              <a:t>) https://www.actualidadambiental.pe/peru-fue-el-tercer-pais-con-mayor-deforestacion-en-la-amazonia-en-2022/#:~:text=El%20Proyecto%20Monitoreo%20de%20la,177%20de%20hect%C3%A1reas%20afectadas%2C%20respectivamente.</a:t>
            </a:r>
          </a:p>
          <a:p>
            <a:r>
              <a:rPr lang="es-PE" dirty="0">
                <a:solidFill>
                  <a:srgbClr val="FF0000"/>
                </a:solidFill>
              </a:rPr>
              <a:t>(</a:t>
            </a:r>
            <a:r>
              <a:rPr lang="es-PE" dirty="0" err="1">
                <a:solidFill>
                  <a:srgbClr val="FF0000"/>
                </a:solidFill>
              </a:rPr>
              <a:t>iii</a:t>
            </a:r>
            <a:r>
              <a:rPr lang="es-PE" dirty="0">
                <a:solidFill>
                  <a:srgbClr val="FF0000"/>
                </a:solidFill>
              </a:rPr>
              <a:t>) </a:t>
            </a:r>
          </a:p>
        </p:txBody>
      </p:sp>
      <p:sp>
        <p:nvSpPr>
          <p:cNvPr id="4" name="Marcador de número de diapositiva 3"/>
          <p:cNvSpPr>
            <a:spLocks noGrp="1"/>
          </p:cNvSpPr>
          <p:nvPr>
            <p:ph type="sldNum" sz="quarter" idx="10"/>
          </p:nvPr>
        </p:nvSpPr>
        <p:spPr/>
        <p:txBody>
          <a:bodyPr/>
          <a:lstStyle/>
          <a:p>
            <a:fld id="{3FE83645-1BAA-4CA4-8D05-9C1581BA2475}" type="slidenum">
              <a:rPr lang="es-PE" smtClean="0"/>
              <a:t>9</a:t>
            </a:fld>
            <a:endParaRPr lang="es-PE"/>
          </a:p>
        </p:txBody>
      </p:sp>
    </p:spTree>
    <p:extLst>
      <p:ext uri="{BB962C8B-B14F-4D97-AF65-F5344CB8AC3E}">
        <p14:creationId xmlns:p14="http://schemas.microsoft.com/office/powerpoint/2010/main" val="2201619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solidFill>
                  <a:srgbClr val="FF0000"/>
                </a:solidFill>
              </a:rPr>
              <a:t>Fuente: </a:t>
            </a:r>
          </a:p>
          <a:p>
            <a:r>
              <a:rPr lang="es-PE" dirty="0">
                <a:solidFill>
                  <a:srgbClr val="FF0000"/>
                </a:solidFill>
              </a:rPr>
              <a:t>(i) https://convoca.pe/investigacion/directivos-de-principales-exportadoras-de-madera-del-pais-son-investigados-por</a:t>
            </a:r>
            <a:endParaRPr lang="es-ES" dirty="0">
              <a:solidFill>
                <a:srgbClr val="FF0000"/>
              </a:solidFill>
            </a:endParaRPr>
          </a:p>
          <a:p>
            <a:r>
              <a:rPr lang="es-PE" dirty="0">
                <a:solidFill>
                  <a:srgbClr val="FF0000"/>
                </a:solidFill>
              </a:rPr>
              <a:t>(</a:t>
            </a:r>
            <a:r>
              <a:rPr lang="es-PE" dirty="0" err="1">
                <a:solidFill>
                  <a:srgbClr val="FF0000"/>
                </a:solidFill>
              </a:rPr>
              <a:t>ii</a:t>
            </a:r>
            <a:r>
              <a:rPr lang="es-PE" dirty="0">
                <a:solidFill>
                  <a:srgbClr val="FF0000"/>
                </a:solidFill>
              </a:rPr>
              <a:t>) https://www.actualidadambiental.pe/peru-fue-el-tercer-pais-con-mayor-deforestacion-en-la-amazonia-en-2022/#:~:text=El%20Proyecto%20Monitoreo%20de%20la,177%20de%20hect%C3%A1reas%20afectadas%2C%20respectivamente.</a:t>
            </a:r>
          </a:p>
          <a:p>
            <a:r>
              <a:rPr lang="es-PE" dirty="0">
                <a:solidFill>
                  <a:srgbClr val="FF0000"/>
                </a:solidFill>
              </a:rPr>
              <a:t>(</a:t>
            </a:r>
            <a:r>
              <a:rPr lang="es-PE" dirty="0" err="1">
                <a:solidFill>
                  <a:srgbClr val="FF0000"/>
                </a:solidFill>
              </a:rPr>
              <a:t>iii</a:t>
            </a:r>
            <a:r>
              <a:rPr lang="es-PE" dirty="0">
                <a:solidFill>
                  <a:srgbClr val="FF0000"/>
                </a:solidFill>
              </a:rPr>
              <a:t>) </a:t>
            </a:r>
          </a:p>
        </p:txBody>
      </p:sp>
      <p:sp>
        <p:nvSpPr>
          <p:cNvPr id="4" name="Marcador de número de diapositiva 3"/>
          <p:cNvSpPr>
            <a:spLocks noGrp="1"/>
          </p:cNvSpPr>
          <p:nvPr>
            <p:ph type="sldNum" sz="quarter" idx="10"/>
          </p:nvPr>
        </p:nvSpPr>
        <p:spPr/>
        <p:txBody>
          <a:bodyPr/>
          <a:lstStyle/>
          <a:p>
            <a:fld id="{3FE83645-1BAA-4CA4-8D05-9C1581BA2475}" type="slidenum">
              <a:rPr lang="es-PE" smtClean="0"/>
              <a:t>10</a:t>
            </a:fld>
            <a:endParaRPr lang="es-PE"/>
          </a:p>
        </p:txBody>
      </p:sp>
    </p:spTree>
    <p:extLst>
      <p:ext uri="{BB962C8B-B14F-4D97-AF65-F5344CB8AC3E}">
        <p14:creationId xmlns:p14="http://schemas.microsoft.com/office/powerpoint/2010/main" val="451760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31774">
              <a:defRPr/>
            </a:pPr>
            <a:r>
              <a:rPr lang="es-ES" sz="1400" dirty="0">
                <a:solidFill>
                  <a:srgbClr val="4D5156"/>
                </a:solidFill>
                <a:latin typeface="arial" panose="020B0604020202020204" pitchFamily="34" charset="0"/>
              </a:rPr>
              <a:t>Evaluación del contexto de estos delitos también representa oportunidades para los negocios de las compañías de seguros</a:t>
            </a:r>
          </a:p>
          <a:p>
            <a:pPr defTabSz="931774">
              <a:defRPr/>
            </a:pPr>
            <a:r>
              <a:rPr lang="es-ES" sz="1400" dirty="0">
                <a:solidFill>
                  <a:srgbClr val="4D5156"/>
                </a:solidFill>
                <a:latin typeface="arial" panose="020B0604020202020204" pitchFamily="34" charset="0"/>
              </a:rPr>
              <a:t>La Oficialía de Cumplimiento puede participar en el desarrollo de los productos ofrecidos</a:t>
            </a:r>
          </a:p>
          <a:p>
            <a:pPr defTabSz="931774">
              <a:defRPr/>
            </a:pPr>
            <a:r>
              <a:rPr lang="es-ES" sz="1400" dirty="0">
                <a:solidFill>
                  <a:srgbClr val="4D5156"/>
                </a:solidFill>
                <a:latin typeface="arial" panose="020B0604020202020204" pitchFamily="34" charset="0"/>
              </a:rPr>
              <a:t>En el sector, Rimac tiene un producto que cubre contra riesgos cibernéticos</a:t>
            </a:r>
          </a:p>
          <a:p>
            <a:pPr defTabSz="931774">
              <a:defRPr/>
            </a:pPr>
            <a:endParaRPr lang="es-PE" sz="1400" dirty="0">
              <a:solidFill>
                <a:srgbClr val="FF0000"/>
              </a:solidFill>
            </a:endParaRPr>
          </a:p>
        </p:txBody>
      </p:sp>
      <p:sp>
        <p:nvSpPr>
          <p:cNvPr id="4" name="Marcador de número de diapositiva 3"/>
          <p:cNvSpPr>
            <a:spLocks noGrp="1"/>
          </p:cNvSpPr>
          <p:nvPr>
            <p:ph type="sldNum" sz="quarter" idx="10"/>
          </p:nvPr>
        </p:nvSpPr>
        <p:spPr/>
        <p:txBody>
          <a:bodyPr/>
          <a:lstStyle/>
          <a:p>
            <a:fld id="{3FE83645-1BAA-4CA4-8D05-9C1581BA2475}" type="slidenum">
              <a:rPr lang="es-PE" smtClean="0"/>
              <a:t>11</a:t>
            </a:fld>
            <a:endParaRPr lang="es-PE"/>
          </a:p>
        </p:txBody>
      </p:sp>
    </p:spTree>
    <p:extLst>
      <p:ext uri="{BB962C8B-B14F-4D97-AF65-F5344CB8AC3E}">
        <p14:creationId xmlns:p14="http://schemas.microsoft.com/office/powerpoint/2010/main" val="595575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31774">
              <a:defRPr/>
            </a:pPr>
            <a:r>
              <a:rPr lang="es-ES" sz="1400" dirty="0">
                <a:solidFill>
                  <a:srgbClr val="4D5156"/>
                </a:solidFill>
                <a:latin typeface="arial" panose="020B0604020202020204" pitchFamily="34" charset="0"/>
              </a:rPr>
              <a:t>1. Anteriormente el seguro cubría hasta US$ 5 Millones.</a:t>
            </a:r>
          </a:p>
          <a:p>
            <a:pPr defTabSz="931774">
              <a:defRPr/>
            </a:pPr>
            <a:r>
              <a:rPr lang="es-ES" sz="1400" kern="0" dirty="0">
                <a:latin typeface="Verdana"/>
              </a:rPr>
              <a:t>2. Estos "</a:t>
            </a:r>
            <a:r>
              <a:rPr lang="es-ES" sz="1400" kern="0" dirty="0" err="1">
                <a:latin typeface="Verdana"/>
              </a:rPr>
              <a:t>criptoseguros</a:t>
            </a:r>
            <a:r>
              <a:rPr lang="es-ES" sz="1400" kern="0" dirty="0">
                <a:latin typeface="Verdana"/>
              </a:rPr>
              <a:t>" privados, que existen en la actualidad no están dirigidos a los consumidores, sino que los compran principalmente los PSAV</a:t>
            </a:r>
            <a:endParaRPr lang="es-ES" sz="1400" dirty="0">
              <a:solidFill>
                <a:srgbClr val="4D5156"/>
              </a:solidFill>
              <a:latin typeface="arial" panose="020B0604020202020204" pitchFamily="34" charset="0"/>
            </a:endParaRPr>
          </a:p>
          <a:p>
            <a:pPr defTabSz="931774">
              <a:defRPr/>
            </a:pPr>
            <a:r>
              <a:rPr lang="es-ES" sz="1400" kern="0" dirty="0">
                <a:latin typeface="Verdana"/>
              </a:rPr>
              <a:t>3. La cobertura aplica a las pólizas relacionadas con delitos que involucran el robo de claves privadas, o códigos utilizados para autorizar transacciones o probar la propiedad, en poder de un custodio (</a:t>
            </a:r>
            <a:r>
              <a:rPr lang="es-ES" sz="1400" kern="0" dirty="0" err="1">
                <a:latin typeface="Verdana"/>
              </a:rPr>
              <a:t>Binance</a:t>
            </a:r>
            <a:r>
              <a:rPr lang="es-ES" sz="1400" kern="0" dirty="0">
                <a:latin typeface="Verdana"/>
              </a:rPr>
              <a:t>, por ejemplo). </a:t>
            </a:r>
            <a:endParaRPr lang="es-PE" sz="1400" dirty="0">
              <a:solidFill>
                <a:srgbClr val="FF0000"/>
              </a:solidFill>
            </a:endParaRPr>
          </a:p>
        </p:txBody>
      </p:sp>
      <p:sp>
        <p:nvSpPr>
          <p:cNvPr id="4" name="Marcador de número de diapositiva 3"/>
          <p:cNvSpPr>
            <a:spLocks noGrp="1"/>
          </p:cNvSpPr>
          <p:nvPr>
            <p:ph type="sldNum" sz="quarter" idx="10"/>
          </p:nvPr>
        </p:nvSpPr>
        <p:spPr/>
        <p:txBody>
          <a:bodyPr/>
          <a:lstStyle/>
          <a:p>
            <a:fld id="{3FE83645-1BAA-4CA4-8D05-9C1581BA2475}" type="slidenum">
              <a:rPr lang="es-PE" smtClean="0"/>
              <a:t>12</a:t>
            </a:fld>
            <a:endParaRPr lang="es-PE"/>
          </a:p>
        </p:txBody>
      </p:sp>
    </p:spTree>
    <p:extLst>
      <p:ext uri="{BB962C8B-B14F-4D97-AF65-F5344CB8AC3E}">
        <p14:creationId xmlns:p14="http://schemas.microsoft.com/office/powerpoint/2010/main" val="4016685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31774">
              <a:defRPr/>
            </a:pPr>
            <a:r>
              <a:rPr lang="es-ES" sz="1400" dirty="0">
                <a:solidFill>
                  <a:srgbClr val="4D5156"/>
                </a:solidFill>
                <a:latin typeface="arial" panose="020B0604020202020204" pitchFamily="34" charset="0"/>
              </a:rPr>
              <a:t>1. Anteriormente el seguro cubría hasta US$ 5 Millones.</a:t>
            </a:r>
          </a:p>
          <a:p>
            <a:pPr defTabSz="931774">
              <a:defRPr/>
            </a:pPr>
            <a:r>
              <a:rPr lang="es-ES" sz="1400" kern="0" dirty="0">
                <a:latin typeface="Verdana"/>
              </a:rPr>
              <a:t>2. Estos "</a:t>
            </a:r>
            <a:r>
              <a:rPr lang="es-ES" sz="1400" kern="0" dirty="0" err="1">
                <a:latin typeface="Verdana"/>
              </a:rPr>
              <a:t>criptoseguros</a:t>
            </a:r>
            <a:r>
              <a:rPr lang="es-ES" sz="1400" kern="0" dirty="0">
                <a:latin typeface="Verdana"/>
              </a:rPr>
              <a:t>" privados, que existen en la actualidad no están dirigidos a los consumidores, sino que los compran principalmente los PSAV</a:t>
            </a:r>
            <a:endParaRPr lang="es-ES" sz="1400" dirty="0">
              <a:solidFill>
                <a:srgbClr val="4D5156"/>
              </a:solidFill>
              <a:latin typeface="arial" panose="020B0604020202020204" pitchFamily="34" charset="0"/>
            </a:endParaRPr>
          </a:p>
          <a:p>
            <a:pPr defTabSz="931774">
              <a:defRPr/>
            </a:pPr>
            <a:r>
              <a:rPr lang="es-ES" sz="1400" kern="0" dirty="0">
                <a:latin typeface="Verdana"/>
              </a:rPr>
              <a:t>3. La cobertura aplica a las pólizas relacionadas con delitos que involucran el robo de claves privadas, o códigos utilizados para autorizar transacciones o probar la propiedad, en poder de un custodio (</a:t>
            </a:r>
            <a:r>
              <a:rPr lang="es-ES" sz="1400" kern="0" dirty="0" err="1">
                <a:latin typeface="Verdana"/>
              </a:rPr>
              <a:t>Binance</a:t>
            </a:r>
            <a:r>
              <a:rPr lang="es-ES" sz="1400" kern="0" dirty="0">
                <a:latin typeface="Verdana"/>
              </a:rPr>
              <a:t>, por ejemplo). </a:t>
            </a:r>
            <a:endParaRPr lang="es-PE" sz="1400" dirty="0">
              <a:solidFill>
                <a:srgbClr val="FF0000"/>
              </a:solidFill>
            </a:endParaRPr>
          </a:p>
        </p:txBody>
      </p:sp>
      <p:sp>
        <p:nvSpPr>
          <p:cNvPr id="4" name="Marcador de número de diapositiva 3"/>
          <p:cNvSpPr>
            <a:spLocks noGrp="1"/>
          </p:cNvSpPr>
          <p:nvPr>
            <p:ph type="sldNum" sz="quarter" idx="10"/>
          </p:nvPr>
        </p:nvSpPr>
        <p:spPr/>
        <p:txBody>
          <a:bodyPr/>
          <a:lstStyle/>
          <a:p>
            <a:fld id="{3FE83645-1BAA-4CA4-8D05-9C1581BA2475}" type="slidenum">
              <a:rPr lang="es-PE" smtClean="0"/>
              <a:t>13</a:t>
            </a:fld>
            <a:endParaRPr lang="es-PE"/>
          </a:p>
        </p:txBody>
      </p:sp>
    </p:spTree>
    <p:extLst>
      <p:ext uri="{BB962C8B-B14F-4D97-AF65-F5344CB8AC3E}">
        <p14:creationId xmlns:p14="http://schemas.microsoft.com/office/powerpoint/2010/main" val="2993602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p:cNvSpPr>
            <a:spLocks noGrp="1"/>
          </p:cNvSpPr>
          <p:nvPr>
            <p:ph type="dt" sz="half" idx="10"/>
          </p:nvPr>
        </p:nvSpPr>
        <p:spPr/>
        <p:txBody>
          <a:bodyPr/>
          <a:lstStyle/>
          <a:p>
            <a:fld id="{D3B7D3BE-755C-4DA8-B069-0B14D46C2BED}" type="datetimeFigureOut">
              <a:rPr lang="es-PE" smtClean="0"/>
              <a:t>17/08/2023</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93CD283B-1B7A-4F1D-937A-5A4AC4D89198}" type="slidenum">
              <a:rPr lang="es-PE" smtClean="0"/>
              <a:t>‹Nº›</a:t>
            </a:fld>
            <a:endParaRPr lang="es-PE"/>
          </a:p>
        </p:txBody>
      </p:sp>
    </p:spTree>
    <p:extLst>
      <p:ext uri="{BB962C8B-B14F-4D97-AF65-F5344CB8AC3E}">
        <p14:creationId xmlns:p14="http://schemas.microsoft.com/office/powerpoint/2010/main" val="4122791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D3B7D3BE-755C-4DA8-B069-0B14D46C2BED}" type="datetimeFigureOut">
              <a:rPr lang="es-PE" smtClean="0"/>
              <a:t>17/08/2023</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93CD283B-1B7A-4F1D-937A-5A4AC4D89198}" type="slidenum">
              <a:rPr lang="es-PE" smtClean="0"/>
              <a:t>‹Nº›</a:t>
            </a:fld>
            <a:endParaRPr lang="es-PE"/>
          </a:p>
        </p:txBody>
      </p:sp>
    </p:spTree>
    <p:extLst>
      <p:ext uri="{BB962C8B-B14F-4D97-AF65-F5344CB8AC3E}">
        <p14:creationId xmlns:p14="http://schemas.microsoft.com/office/powerpoint/2010/main" val="3836820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D3B7D3BE-755C-4DA8-B069-0B14D46C2BED}" type="datetimeFigureOut">
              <a:rPr lang="es-PE" smtClean="0"/>
              <a:t>17/08/2023</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93CD283B-1B7A-4F1D-937A-5A4AC4D89198}" type="slidenum">
              <a:rPr lang="es-PE" smtClean="0"/>
              <a:t>‹Nº›</a:t>
            </a:fld>
            <a:endParaRPr lang="es-PE"/>
          </a:p>
        </p:txBody>
      </p:sp>
    </p:spTree>
    <p:extLst>
      <p:ext uri="{BB962C8B-B14F-4D97-AF65-F5344CB8AC3E}">
        <p14:creationId xmlns:p14="http://schemas.microsoft.com/office/powerpoint/2010/main" val="4098952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D3B7D3BE-755C-4DA8-B069-0B14D46C2BED}" type="datetimeFigureOut">
              <a:rPr lang="es-PE" smtClean="0"/>
              <a:t>17/08/2023</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93CD283B-1B7A-4F1D-937A-5A4AC4D89198}" type="slidenum">
              <a:rPr lang="es-PE" smtClean="0"/>
              <a:t>‹Nº›</a:t>
            </a:fld>
            <a:endParaRPr lang="es-PE"/>
          </a:p>
        </p:txBody>
      </p:sp>
    </p:spTree>
    <p:extLst>
      <p:ext uri="{BB962C8B-B14F-4D97-AF65-F5344CB8AC3E}">
        <p14:creationId xmlns:p14="http://schemas.microsoft.com/office/powerpoint/2010/main" val="3643622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D3B7D3BE-755C-4DA8-B069-0B14D46C2BED}" type="datetimeFigureOut">
              <a:rPr lang="es-PE" smtClean="0"/>
              <a:t>17/08/2023</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93CD283B-1B7A-4F1D-937A-5A4AC4D89198}" type="slidenum">
              <a:rPr lang="es-PE" smtClean="0"/>
              <a:t>‹Nº›</a:t>
            </a:fld>
            <a:endParaRPr lang="es-PE"/>
          </a:p>
        </p:txBody>
      </p:sp>
    </p:spTree>
    <p:extLst>
      <p:ext uri="{BB962C8B-B14F-4D97-AF65-F5344CB8AC3E}">
        <p14:creationId xmlns:p14="http://schemas.microsoft.com/office/powerpoint/2010/main" val="2912933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p>
            <a:fld id="{D3B7D3BE-755C-4DA8-B069-0B14D46C2BED}" type="datetimeFigureOut">
              <a:rPr lang="es-PE" smtClean="0"/>
              <a:t>17/08/2023</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93CD283B-1B7A-4F1D-937A-5A4AC4D89198}" type="slidenum">
              <a:rPr lang="es-PE" smtClean="0"/>
              <a:t>‹Nº›</a:t>
            </a:fld>
            <a:endParaRPr lang="es-PE"/>
          </a:p>
        </p:txBody>
      </p:sp>
    </p:spTree>
    <p:extLst>
      <p:ext uri="{BB962C8B-B14F-4D97-AF65-F5344CB8AC3E}">
        <p14:creationId xmlns:p14="http://schemas.microsoft.com/office/powerpoint/2010/main" val="3377572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p:txBody>
          <a:bodyPr/>
          <a:lstStyle/>
          <a:p>
            <a:fld id="{D3B7D3BE-755C-4DA8-B069-0B14D46C2BED}" type="datetimeFigureOut">
              <a:rPr lang="es-PE" smtClean="0"/>
              <a:t>17/08/2023</a:t>
            </a:fld>
            <a:endParaRPr lang="es-PE"/>
          </a:p>
        </p:txBody>
      </p:sp>
      <p:sp>
        <p:nvSpPr>
          <p:cNvPr id="8" name="Marcador de pie de página 7"/>
          <p:cNvSpPr>
            <a:spLocks noGrp="1"/>
          </p:cNvSpPr>
          <p:nvPr>
            <p:ph type="ftr" sz="quarter" idx="11"/>
          </p:nvPr>
        </p:nvSpPr>
        <p:spPr/>
        <p:txBody>
          <a:bodyPr/>
          <a:lstStyle/>
          <a:p>
            <a:endParaRPr lang="es-PE"/>
          </a:p>
        </p:txBody>
      </p:sp>
      <p:sp>
        <p:nvSpPr>
          <p:cNvPr id="9" name="Marcador de número de diapositiva 8"/>
          <p:cNvSpPr>
            <a:spLocks noGrp="1"/>
          </p:cNvSpPr>
          <p:nvPr>
            <p:ph type="sldNum" sz="quarter" idx="12"/>
          </p:nvPr>
        </p:nvSpPr>
        <p:spPr/>
        <p:txBody>
          <a:bodyPr/>
          <a:lstStyle/>
          <a:p>
            <a:fld id="{93CD283B-1B7A-4F1D-937A-5A4AC4D89198}" type="slidenum">
              <a:rPr lang="es-PE" smtClean="0"/>
              <a:t>‹Nº›</a:t>
            </a:fld>
            <a:endParaRPr lang="es-PE"/>
          </a:p>
        </p:txBody>
      </p:sp>
    </p:spTree>
    <p:extLst>
      <p:ext uri="{BB962C8B-B14F-4D97-AF65-F5344CB8AC3E}">
        <p14:creationId xmlns:p14="http://schemas.microsoft.com/office/powerpoint/2010/main" val="3551198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p>
            <a:fld id="{D3B7D3BE-755C-4DA8-B069-0B14D46C2BED}" type="datetimeFigureOut">
              <a:rPr lang="es-PE" smtClean="0"/>
              <a:t>17/08/2023</a:t>
            </a:fld>
            <a:endParaRPr lang="es-PE"/>
          </a:p>
        </p:txBody>
      </p:sp>
      <p:sp>
        <p:nvSpPr>
          <p:cNvPr id="4" name="Marcador de pie de página 3"/>
          <p:cNvSpPr>
            <a:spLocks noGrp="1"/>
          </p:cNvSpPr>
          <p:nvPr>
            <p:ph type="ftr" sz="quarter" idx="11"/>
          </p:nvPr>
        </p:nvSpPr>
        <p:spPr/>
        <p:txBody>
          <a:bodyPr/>
          <a:lstStyle/>
          <a:p>
            <a:endParaRPr lang="es-PE"/>
          </a:p>
        </p:txBody>
      </p:sp>
      <p:sp>
        <p:nvSpPr>
          <p:cNvPr id="5" name="Marcador de número de diapositiva 4"/>
          <p:cNvSpPr>
            <a:spLocks noGrp="1"/>
          </p:cNvSpPr>
          <p:nvPr>
            <p:ph type="sldNum" sz="quarter" idx="12"/>
          </p:nvPr>
        </p:nvSpPr>
        <p:spPr/>
        <p:txBody>
          <a:bodyPr/>
          <a:lstStyle/>
          <a:p>
            <a:fld id="{93CD283B-1B7A-4F1D-937A-5A4AC4D89198}" type="slidenum">
              <a:rPr lang="es-PE" smtClean="0"/>
              <a:t>‹Nº›</a:t>
            </a:fld>
            <a:endParaRPr lang="es-PE"/>
          </a:p>
        </p:txBody>
      </p:sp>
    </p:spTree>
    <p:extLst>
      <p:ext uri="{BB962C8B-B14F-4D97-AF65-F5344CB8AC3E}">
        <p14:creationId xmlns:p14="http://schemas.microsoft.com/office/powerpoint/2010/main" val="2926998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3B7D3BE-755C-4DA8-B069-0B14D46C2BED}" type="datetimeFigureOut">
              <a:rPr lang="es-PE" smtClean="0"/>
              <a:t>17/08/2023</a:t>
            </a:fld>
            <a:endParaRPr lang="es-PE"/>
          </a:p>
        </p:txBody>
      </p:sp>
      <p:sp>
        <p:nvSpPr>
          <p:cNvPr id="3" name="Marcador de pie de página 2"/>
          <p:cNvSpPr>
            <a:spLocks noGrp="1"/>
          </p:cNvSpPr>
          <p:nvPr>
            <p:ph type="ftr" sz="quarter" idx="11"/>
          </p:nvPr>
        </p:nvSpPr>
        <p:spPr/>
        <p:txBody>
          <a:bodyPr/>
          <a:lstStyle/>
          <a:p>
            <a:endParaRPr lang="es-PE"/>
          </a:p>
        </p:txBody>
      </p:sp>
      <p:sp>
        <p:nvSpPr>
          <p:cNvPr id="4" name="Marcador de número de diapositiva 3"/>
          <p:cNvSpPr>
            <a:spLocks noGrp="1"/>
          </p:cNvSpPr>
          <p:nvPr>
            <p:ph type="sldNum" sz="quarter" idx="12"/>
          </p:nvPr>
        </p:nvSpPr>
        <p:spPr/>
        <p:txBody>
          <a:bodyPr/>
          <a:lstStyle/>
          <a:p>
            <a:fld id="{93CD283B-1B7A-4F1D-937A-5A4AC4D89198}" type="slidenum">
              <a:rPr lang="es-PE" smtClean="0"/>
              <a:t>‹Nº›</a:t>
            </a:fld>
            <a:endParaRPr lang="es-PE"/>
          </a:p>
        </p:txBody>
      </p:sp>
    </p:spTree>
    <p:extLst>
      <p:ext uri="{BB962C8B-B14F-4D97-AF65-F5344CB8AC3E}">
        <p14:creationId xmlns:p14="http://schemas.microsoft.com/office/powerpoint/2010/main" val="176471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D3B7D3BE-755C-4DA8-B069-0B14D46C2BED}" type="datetimeFigureOut">
              <a:rPr lang="es-PE" smtClean="0"/>
              <a:t>17/08/2023</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93CD283B-1B7A-4F1D-937A-5A4AC4D89198}" type="slidenum">
              <a:rPr lang="es-PE" smtClean="0"/>
              <a:t>‹Nº›</a:t>
            </a:fld>
            <a:endParaRPr lang="es-PE"/>
          </a:p>
        </p:txBody>
      </p:sp>
    </p:spTree>
    <p:extLst>
      <p:ext uri="{BB962C8B-B14F-4D97-AF65-F5344CB8AC3E}">
        <p14:creationId xmlns:p14="http://schemas.microsoft.com/office/powerpoint/2010/main" val="3848184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D3B7D3BE-755C-4DA8-B069-0B14D46C2BED}" type="datetimeFigureOut">
              <a:rPr lang="es-PE" smtClean="0"/>
              <a:t>17/08/2023</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93CD283B-1B7A-4F1D-937A-5A4AC4D89198}" type="slidenum">
              <a:rPr lang="es-PE" smtClean="0"/>
              <a:t>‹Nº›</a:t>
            </a:fld>
            <a:endParaRPr lang="es-PE"/>
          </a:p>
        </p:txBody>
      </p:sp>
    </p:spTree>
    <p:extLst>
      <p:ext uri="{BB962C8B-B14F-4D97-AF65-F5344CB8AC3E}">
        <p14:creationId xmlns:p14="http://schemas.microsoft.com/office/powerpoint/2010/main" val="1554843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B7D3BE-755C-4DA8-B069-0B14D46C2BED}" type="datetimeFigureOut">
              <a:rPr lang="es-PE" smtClean="0"/>
              <a:t>17/08/2023</a:t>
            </a:fld>
            <a:endParaRPr lang="es-P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CD283B-1B7A-4F1D-937A-5A4AC4D89198}" type="slidenum">
              <a:rPr lang="es-PE" smtClean="0"/>
              <a:t>‹Nº›</a:t>
            </a:fld>
            <a:endParaRPr lang="es-PE"/>
          </a:p>
        </p:txBody>
      </p:sp>
    </p:spTree>
    <p:extLst>
      <p:ext uri="{BB962C8B-B14F-4D97-AF65-F5344CB8AC3E}">
        <p14:creationId xmlns:p14="http://schemas.microsoft.com/office/powerpoint/2010/main" val="1210920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chart" Target="../charts/chart3.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image" Target="../media/image3.pn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chart" Target="../charts/chart1.xml"/><Relationship Id="rId5" Type="http://schemas.openxmlformats.org/officeDocument/2006/relationships/image" Target="../media/image3.pn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9.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image" Target="../media/image1.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3"/>
          <p:cNvCxnSpPr>
            <a:cxnSpLocks/>
          </p:cNvCxnSpPr>
          <p:nvPr/>
        </p:nvCxnSpPr>
        <p:spPr>
          <a:xfrm>
            <a:off x="1930400" y="2694786"/>
            <a:ext cx="8028000" cy="0"/>
          </a:xfrm>
          <a:prstGeom prst="line">
            <a:avLst/>
          </a:prstGeom>
          <a:ln w="57150" cap="rnd" cmpd="sng">
            <a:solidFill>
              <a:srgbClr val="B0ACAB"/>
            </a:solidFill>
          </a:ln>
          <a:effectLst/>
        </p:spPr>
        <p:style>
          <a:lnRef idx="2">
            <a:schemeClr val="accent1"/>
          </a:lnRef>
          <a:fillRef idx="0">
            <a:schemeClr val="accent1"/>
          </a:fillRef>
          <a:effectRef idx="1">
            <a:schemeClr val="accent1"/>
          </a:effectRef>
          <a:fontRef idx="minor">
            <a:schemeClr val="tx1"/>
          </a:fontRef>
        </p:style>
      </p:cxnSp>
      <p:sp>
        <p:nvSpPr>
          <p:cNvPr id="5" name="CuadroTexto 4"/>
          <p:cNvSpPr txBox="1"/>
          <p:nvPr/>
        </p:nvSpPr>
        <p:spPr>
          <a:xfrm>
            <a:off x="1950720" y="2845370"/>
            <a:ext cx="8290560" cy="1410372"/>
          </a:xfrm>
          <a:prstGeom prst="rect">
            <a:avLst/>
          </a:prstGeom>
          <a:noFill/>
        </p:spPr>
        <p:txBody>
          <a:bodyPr wrap="square" lIns="91427" tIns="45713" rIns="91427" bIns="45713" rtlCol="0">
            <a:spAutoFit/>
          </a:bodyPr>
          <a:lstStyle/>
          <a:p>
            <a:pPr defTabSz="548558">
              <a:lnSpc>
                <a:spcPts val="5280"/>
              </a:lnSpc>
            </a:pPr>
            <a:r>
              <a:rPr lang="es-ES" sz="3800" b="1" dirty="0">
                <a:solidFill>
                  <a:srgbClr val="0032A1"/>
                </a:solidFill>
              </a:rPr>
              <a:t>Evaluación de riesgos de LAFT en el Sector Seguros</a:t>
            </a:r>
            <a:endParaRPr lang="es-ES" sz="3800" b="1" dirty="0">
              <a:solidFill>
                <a:srgbClr val="C00000"/>
              </a:solidFill>
            </a:endParaRPr>
          </a:p>
        </p:txBody>
      </p:sp>
      <p:cxnSp>
        <p:nvCxnSpPr>
          <p:cNvPr id="6" name="Conector recto 5"/>
          <p:cNvCxnSpPr>
            <a:cxnSpLocks/>
          </p:cNvCxnSpPr>
          <p:nvPr/>
        </p:nvCxnSpPr>
        <p:spPr>
          <a:xfrm>
            <a:off x="1930400" y="4450650"/>
            <a:ext cx="8028000" cy="0"/>
          </a:xfrm>
          <a:prstGeom prst="line">
            <a:avLst/>
          </a:prstGeom>
          <a:ln w="38100" cap="rnd" cmpd="sng">
            <a:solidFill>
              <a:srgbClr val="B0ACAB"/>
            </a:solidFill>
          </a:ln>
          <a:effectLst/>
        </p:spPr>
        <p:style>
          <a:lnRef idx="2">
            <a:schemeClr val="accent1"/>
          </a:lnRef>
          <a:fillRef idx="0">
            <a:schemeClr val="accent1"/>
          </a:fillRef>
          <a:effectRef idx="1">
            <a:schemeClr val="accent1"/>
          </a:effectRef>
          <a:fontRef idx="minor">
            <a:schemeClr val="tx1"/>
          </a:fontRef>
        </p:style>
      </p:cxnSp>
      <p:sp>
        <p:nvSpPr>
          <p:cNvPr id="7" name="CuadroTexto 6"/>
          <p:cNvSpPr txBox="1"/>
          <p:nvPr/>
        </p:nvSpPr>
        <p:spPr>
          <a:xfrm>
            <a:off x="2176749" y="4803301"/>
            <a:ext cx="7529555" cy="615539"/>
          </a:xfrm>
          <a:prstGeom prst="rect">
            <a:avLst/>
          </a:prstGeom>
          <a:noFill/>
        </p:spPr>
        <p:txBody>
          <a:bodyPr wrap="square" lIns="91427" tIns="45713" rIns="91427" bIns="45713" rtlCol="0">
            <a:spAutoFit/>
          </a:bodyPr>
          <a:lstStyle/>
          <a:p>
            <a:pPr defTabSz="548558"/>
            <a:r>
              <a:rPr lang="es-ES" sz="1700" b="1" dirty="0">
                <a:solidFill>
                  <a:srgbClr val="B0ACAB"/>
                </a:solidFill>
              </a:rPr>
              <a:t>SBS</a:t>
            </a:r>
          </a:p>
          <a:p>
            <a:pPr defTabSz="548558"/>
            <a:r>
              <a:rPr lang="es-ES" sz="1700" dirty="0">
                <a:solidFill>
                  <a:srgbClr val="B0ACAB"/>
                </a:solidFill>
              </a:rPr>
              <a:t>Agosto 2023</a:t>
            </a:r>
          </a:p>
        </p:txBody>
      </p:sp>
      <p:pic>
        <p:nvPicPr>
          <p:cNvPr id="9" name="Imagen 8"/>
          <p:cNvPicPr>
            <a:picLocks noChangeAspect="1"/>
          </p:cNvPicPr>
          <p:nvPr/>
        </p:nvPicPr>
        <p:blipFill>
          <a:blip r:embed="rId2"/>
          <a:stretch>
            <a:fillRect/>
          </a:stretch>
        </p:blipFill>
        <p:spPr>
          <a:xfrm>
            <a:off x="2176753" y="493057"/>
            <a:ext cx="2768917" cy="713866"/>
          </a:xfrm>
          <a:prstGeom prst="rect">
            <a:avLst/>
          </a:prstGeom>
        </p:spPr>
      </p:pic>
    </p:spTree>
    <p:extLst>
      <p:ext uri="{BB962C8B-B14F-4D97-AF65-F5344CB8AC3E}">
        <p14:creationId xmlns:p14="http://schemas.microsoft.com/office/powerpoint/2010/main" val="1492150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734321" y="837625"/>
            <a:ext cx="10755589" cy="836672"/>
          </a:xfrm>
          <a:prstGeom prst="rect">
            <a:avLst/>
          </a:prstGeom>
          <a:solidFill>
            <a:srgbClr val="0032A1"/>
          </a:solidFill>
          <a:ln>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s-PE">
              <a:solidFill>
                <a:srgbClr val="0032A1"/>
              </a:solidFill>
            </a:endParaRPr>
          </a:p>
        </p:txBody>
      </p:sp>
      <p:sp>
        <p:nvSpPr>
          <p:cNvPr id="9" name="CuadroTexto 8"/>
          <p:cNvSpPr txBox="1"/>
          <p:nvPr/>
        </p:nvSpPr>
        <p:spPr>
          <a:xfrm>
            <a:off x="1137872" y="986704"/>
            <a:ext cx="9998893" cy="685895"/>
          </a:xfrm>
          <a:prstGeom prst="rect">
            <a:avLst/>
          </a:prstGeom>
          <a:noFill/>
        </p:spPr>
        <p:txBody>
          <a:bodyPr wrap="square" lIns="130622" tIns="65311" rIns="130622" bIns="65311" rtlCol="0">
            <a:spAutoFit/>
          </a:bodyPr>
          <a:lstStyle/>
          <a:p>
            <a:r>
              <a:rPr lang="es-PE" sz="3600" b="1" dirty="0">
                <a:solidFill>
                  <a:schemeClr val="bg1"/>
                </a:solidFill>
                <a:ea typeface="Sharp Sans Display No1 Medium" pitchFamily="50" charset="0"/>
                <a:cs typeface="Sharp Sans Display No1 Medium" pitchFamily="50" charset="0"/>
              </a:rPr>
              <a:t>Amenazas emergentes </a:t>
            </a:r>
            <a:r>
              <a:rPr lang="es-PE" sz="3200" b="1" dirty="0">
                <a:solidFill>
                  <a:schemeClr val="bg1"/>
                </a:solidFill>
                <a:ea typeface="Sharp Sans Display No1 Medium" pitchFamily="50" charset="0"/>
                <a:cs typeface="Sharp Sans Display No1 Medium" pitchFamily="50" charset="0"/>
              </a:rPr>
              <a:t>(1/3)</a:t>
            </a:r>
            <a:endParaRPr lang="es-PE" sz="3200" b="1" dirty="0">
              <a:solidFill>
                <a:srgbClr val="FFFF00"/>
              </a:solidFill>
            </a:endParaRPr>
          </a:p>
        </p:txBody>
      </p:sp>
      <p:pic>
        <p:nvPicPr>
          <p:cNvPr id="14" name="Imagen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711" y="828168"/>
            <a:ext cx="703494" cy="527621"/>
          </a:xfrm>
          <a:prstGeom prst="rect">
            <a:avLst/>
          </a:prstGeom>
        </p:spPr>
      </p:pic>
      <p:pic>
        <p:nvPicPr>
          <p:cNvPr id="4" name="Imagen 3">
            <a:extLst>
              <a:ext uri="{FF2B5EF4-FFF2-40B4-BE49-F238E27FC236}">
                <a16:creationId xmlns:a16="http://schemas.microsoft.com/office/drawing/2014/main" id="{9AABA73C-6BC3-0841-3607-AAE6A6528EE6}"/>
              </a:ext>
            </a:extLst>
          </p:cNvPr>
          <p:cNvPicPr>
            <a:picLocks noChangeAspect="1"/>
          </p:cNvPicPr>
          <p:nvPr/>
        </p:nvPicPr>
        <p:blipFill>
          <a:blip r:embed="rId4"/>
          <a:stretch>
            <a:fillRect/>
          </a:stretch>
        </p:blipFill>
        <p:spPr>
          <a:xfrm>
            <a:off x="9968089" y="218758"/>
            <a:ext cx="1758288" cy="469788"/>
          </a:xfrm>
          <a:prstGeom prst="rect">
            <a:avLst/>
          </a:prstGeom>
        </p:spPr>
      </p:pic>
      <p:sp>
        <p:nvSpPr>
          <p:cNvPr id="11" name="Rectángulo 10">
            <a:extLst>
              <a:ext uri="{FF2B5EF4-FFF2-40B4-BE49-F238E27FC236}">
                <a16:creationId xmlns:a16="http://schemas.microsoft.com/office/drawing/2014/main" id="{3F062DBD-184D-7A22-1EB1-273ED92E776A}"/>
              </a:ext>
            </a:extLst>
          </p:cNvPr>
          <p:cNvSpPr/>
          <p:nvPr/>
        </p:nvSpPr>
        <p:spPr>
          <a:xfrm>
            <a:off x="2130752" y="3516637"/>
            <a:ext cx="3804355" cy="590092"/>
          </a:xfrm>
          <a:prstGeom prst="rect">
            <a:avLst/>
          </a:prstGeom>
          <a:solidFill>
            <a:schemeClr val="accent3">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rgbClr val="002060"/>
                </a:solidFill>
              </a:rPr>
              <a:t>Regiones con mayor deforestación Amazonía </a:t>
            </a:r>
          </a:p>
          <a:p>
            <a:pPr algn="ctr"/>
            <a:r>
              <a:rPr lang="es-ES" sz="1400" dirty="0">
                <a:solidFill>
                  <a:srgbClr val="002060"/>
                </a:solidFill>
              </a:rPr>
              <a:t>Hectáreas (2018 - 2020)</a:t>
            </a:r>
            <a:endParaRPr lang="es-PE" sz="1400" dirty="0">
              <a:solidFill>
                <a:srgbClr val="002060"/>
              </a:solidFill>
            </a:endParaRPr>
          </a:p>
        </p:txBody>
      </p:sp>
      <p:graphicFrame>
        <p:nvGraphicFramePr>
          <p:cNvPr id="12" name="Gráfico 11">
            <a:extLst>
              <a:ext uri="{FF2B5EF4-FFF2-40B4-BE49-F238E27FC236}">
                <a16:creationId xmlns:a16="http://schemas.microsoft.com/office/drawing/2014/main" id="{5EDC6D67-1877-03E1-B209-1047915ED33D}"/>
              </a:ext>
            </a:extLst>
          </p:cNvPr>
          <p:cNvGraphicFramePr>
            <a:graphicFrameLocks/>
          </p:cNvGraphicFramePr>
          <p:nvPr/>
        </p:nvGraphicFramePr>
        <p:xfrm>
          <a:off x="1584381" y="4215135"/>
          <a:ext cx="4717016" cy="2509370"/>
        </p:xfrm>
        <a:graphic>
          <a:graphicData uri="http://schemas.openxmlformats.org/drawingml/2006/chart">
            <c:chart xmlns:c="http://schemas.openxmlformats.org/drawingml/2006/chart" xmlns:r="http://schemas.openxmlformats.org/officeDocument/2006/relationships" r:id="rId5"/>
          </a:graphicData>
        </a:graphic>
      </p:graphicFrame>
      <p:pic>
        <p:nvPicPr>
          <p:cNvPr id="13" name="Imagen 12">
            <a:extLst>
              <a:ext uri="{FF2B5EF4-FFF2-40B4-BE49-F238E27FC236}">
                <a16:creationId xmlns:a16="http://schemas.microsoft.com/office/drawing/2014/main" id="{A296E30C-A9B4-C815-0A51-4453801EFD6D}"/>
              </a:ext>
            </a:extLst>
          </p:cNvPr>
          <p:cNvPicPr>
            <a:picLocks noChangeAspect="1"/>
          </p:cNvPicPr>
          <p:nvPr/>
        </p:nvPicPr>
        <p:blipFill>
          <a:blip r:embed="rId6"/>
          <a:stretch>
            <a:fillRect/>
          </a:stretch>
        </p:blipFill>
        <p:spPr>
          <a:xfrm>
            <a:off x="7119266" y="1817225"/>
            <a:ext cx="3792381" cy="4907280"/>
          </a:xfrm>
          <a:prstGeom prst="rect">
            <a:avLst/>
          </a:prstGeom>
        </p:spPr>
      </p:pic>
      <p:pic>
        <p:nvPicPr>
          <p:cNvPr id="3" name="Imagen 2">
            <a:extLst>
              <a:ext uri="{FF2B5EF4-FFF2-40B4-BE49-F238E27FC236}">
                <a16:creationId xmlns:a16="http://schemas.microsoft.com/office/drawing/2014/main" id="{B2F445CD-6BDE-B3A0-54D4-166FA69D01B4}"/>
              </a:ext>
            </a:extLst>
          </p:cNvPr>
          <p:cNvPicPr>
            <a:picLocks noChangeAspect="1"/>
          </p:cNvPicPr>
          <p:nvPr/>
        </p:nvPicPr>
        <p:blipFill>
          <a:blip r:embed="rId7"/>
          <a:stretch>
            <a:fillRect/>
          </a:stretch>
        </p:blipFill>
        <p:spPr>
          <a:xfrm>
            <a:off x="614362" y="2032490"/>
            <a:ext cx="10963275" cy="4476750"/>
          </a:xfrm>
          <a:prstGeom prst="rect">
            <a:avLst/>
          </a:prstGeom>
        </p:spPr>
      </p:pic>
    </p:spTree>
    <p:extLst>
      <p:ext uri="{BB962C8B-B14F-4D97-AF65-F5344CB8AC3E}">
        <p14:creationId xmlns:p14="http://schemas.microsoft.com/office/powerpoint/2010/main" val="839246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734321" y="837625"/>
            <a:ext cx="10755589" cy="836672"/>
          </a:xfrm>
          <a:prstGeom prst="rect">
            <a:avLst/>
          </a:prstGeom>
          <a:solidFill>
            <a:srgbClr val="0032A1"/>
          </a:solidFill>
          <a:ln>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s-PE">
              <a:solidFill>
                <a:srgbClr val="0032A1"/>
              </a:solidFill>
            </a:endParaRPr>
          </a:p>
        </p:txBody>
      </p:sp>
      <p:sp>
        <p:nvSpPr>
          <p:cNvPr id="9" name="CuadroTexto 8"/>
          <p:cNvSpPr txBox="1"/>
          <p:nvPr/>
        </p:nvSpPr>
        <p:spPr>
          <a:xfrm>
            <a:off x="1137872" y="986704"/>
            <a:ext cx="9998893" cy="685895"/>
          </a:xfrm>
          <a:prstGeom prst="rect">
            <a:avLst/>
          </a:prstGeom>
          <a:noFill/>
        </p:spPr>
        <p:txBody>
          <a:bodyPr wrap="square" lIns="130622" tIns="65311" rIns="130622" bIns="65311" rtlCol="0">
            <a:spAutoFit/>
          </a:bodyPr>
          <a:lstStyle/>
          <a:p>
            <a:r>
              <a:rPr lang="es-PE" sz="3600" b="1" dirty="0">
                <a:solidFill>
                  <a:schemeClr val="bg1"/>
                </a:solidFill>
                <a:ea typeface="Sharp Sans Display No1 Medium" pitchFamily="50" charset="0"/>
                <a:cs typeface="Sharp Sans Display No1 Medium" pitchFamily="50" charset="0"/>
              </a:rPr>
              <a:t>Amenazas emergentes</a:t>
            </a:r>
            <a:r>
              <a:rPr lang="es-PE" sz="3200" b="1" dirty="0">
                <a:solidFill>
                  <a:schemeClr val="bg1"/>
                </a:solidFill>
                <a:ea typeface="Sharp Sans Display No1 Medium" pitchFamily="50" charset="0"/>
                <a:cs typeface="Sharp Sans Display No1 Medium" pitchFamily="50" charset="0"/>
              </a:rPr>
              <a:t> (2/3)</a:t>
            </a:r>
            <a:endParaRPr lang="es-PE" sz="4000" b="1" dirty="0">
              <a:solidFill>
                <a:srgbClr val="FFFF00"/>
              </a:solidFill>
            </a:endParaRPr>
          </a:p>
        </p:txBody>
      </p:sp>
      <p:pic>
        <p:nvPicPr>
          <p:cNvPr id="14" name="Imagen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711" y="828168"/>
            <a:ext cx="703494" cy="527621"/>
          </a:xfrm>
          <a:prstGeom prst="rect">
            <a:avLst/>
          </a:prstGeom>
        </p:spPr>
      </p:pic>
      <p:pic>
        <p:nvPicPr>
          <p:cNvPr id="7" name="Imagen 6"/>
          <p:cNvPicPr>
            <a:picLocks noChangeAspect="1"/>
          </p:cNvPicPr>
          <p:nvPr/>
        </p:nvPicPr>
        <p:blipFill>
          <a:blip r:embed="rId4"/>
          <a:stretch>
            <a:fillRect/>
          </a:stretch>
        </p:blipFill>
        <p:spPr>
          <a:xfrm>
            <a:off x="9323204" y="270365"/>
            <a:ext cx="2403173" cy="469788"/>
          </a:xfrm>
          <a:prstGeom prst="rect">
            <a:avLst/>
          </a:prstGeom>
        </p:spPr>
      </p:pic>
      <p:sp>
        <p:nvSpPr>
          <p:cNvPr id="10" name="4 Marcador de contenido"/>
          <p:cNvSpPr txBox="1">
            <a:spLocks/>
          </p:cNvSpPr>
          <p:nvPr/>
        </p:nvSpPr>
        <p:spPr bwMode="auto">
          <a:xfrm>
            <a:off x="212651" y="2032000"/>
            <a:ext cx="5497222" cy="3301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just" rtl="0" eaLnBrk="0" fontAlgn="base" hangingPunct="0">
              <a:spcBef>
                <a:spcPct val="20000"/>
              </a:spcBef>
              <a:spcAft>
                <a:spcPct val="0"/>
              </a:spcAft>
              <a:buBlip>
                <a:blip r:embed="rId5"/>
              </a:buBlip>
              <a:defRPr sz="2000">
                <a:solidFill>
                  <a:srgbClr val="000066"/>
                </a:solidFill>
                <a:latin typeface="+mn-lt"/>
                <a:ea typeface="+mn-ea"/>
                <a:cs typeface="+mn-cs"/>
              </a:defRPr>
            </a:lvl1pPr>
            <a:lvl2pPr marL="742950" indent="-285750" algn="just" rtl="0" eaLnBrk="0" fontAlgn="base" hangingPunct="0">
              <a:spcBef>
                <a:spcPct val="20000"/>
              </a:spcBef>
              <a:spcAft>
                <a:spcPct val="0"/>
              </a:spcAft>
              <a:buBlip>
                <a:blip r:embed="rId5"/>
              </a:buBlip>
              <a:defRPr>
                <a:solidFill>
                  <a:srgbClr val="000066"/>
                </a:solidFill>
                <a:latin typeface="+mn-lt"/>
              </a:defRPr>
            </a:lvl2pPr>
            <a:lvl3pPr marL="1143000" indent="-228600" algn="just" rtl="0" eaLnBrk="0" fontAlgn="base" hangingPunct="0">
              <a:spcBef>
                <a:spcPct val="20000"/>
              </a:spcBef>
              <a:spcAft>
                <a:spcPct val="0"/>
              </a:spcAft>
              <a:buBlip>
                <a:blip r:embed="rId5"/>
              </a:buBlip>
              <a:defRPr sz="1600">
                <a:solidFill>
                  <a:srgbClr val="000066"/>
                </a:solidFill>
                <a:latin typeface="+mn-lt"/>
              </a:defRPr>
            </a:lvl3pPr>
            <a:lvl4pPr marL="1600200" indent="-228600" algn="just" rtl="0" eaLnBrk="0" fontAlgn="base" hangingPunct="0">
              <a:spcBef>
                <a:spcPct val="20000"/>
              </a:spcBef>
              <a:spcAft>
                <a:spcPct val="0"/>
              </a:spcAft>
              <a:buBlip>
                <a:blip r:embed="rId5"/>
              </a:buBlip>
              <a:defRPr sz="1400">
                <a:solidFill>
                  <a:srgbClr val="000066"/>
                </a:solidFill>
                <a:latin typeface="+mn-lt"/>
              </a:defRPr>
            </a:lvl4pPr>
            <a:lvl5pPr marL="2057400" indent="-228600" algn="just" rtl="0" eaLnBrk="0" fontAlgn="base" hangingPunct="0">
              <a:spcBef>
                <a:spcPct val="20000"/>
              </a:spcBef>
              <a:spcAft>
                <a:spcPct val="0"/>
              </a:spcAft>
              <a:buBlip>
                <a:blip r:embed="rId5"/>
              </a:buBlip>
              <a:defRPr sz="1400">
                <a:solidFill>
                  <a:srgbClr val="000066"/>
                </a:solidFill>
                <a:latin typeface="+mn-lt"/>
              </a:defRPr>
            </a:lvl5pPr>
            <a:lvl6pPr marL="2514600" indent="-228600" algn="just" rtl="0" fontAlgn="base">
              <a:spcBef>
                <a:spcPct val="20000"/>
              </a:spcBef>
              <a:spcAft>
                <a:spcPct val="0"/>
              </a:spcAft>
              <a:buBlip>
                <a:blip r:embed="rId5"/>
              </a:buBlip>
              <a:defRPr sz="1400">
                <a:solidFill>
                  <a:srgbClr val="000066"/>
                </a:solidFill>
                <a:latin typeface="+mn-lt"/>
              </a:defRPr>
            </a:lvl6pPr>
            <a:lvl7pPr marL="2971800" indent="-228600" algn="just" rtl="0" fontAlgn="base">
              <a:spcBef>
                <a:spcPct val="20000"/>
              </a:spcBef>
              <a:spcAft>
                <a:spcPct val="0"/>
              </a:spcAft>
              <a:buBlip>
                <a:blip r:embed="rId5"/>
              </a:buBlip>
              <a:defRPr sz="1400">
                <a:solidFill>
                  <a:srgbClr val="000066"/>
                </a:solidFill>
                <a:latin typeface="+mn-lt"/>
              </a:defRPr>
            </a:lvl7pPr>
            <a:lvl8pPr marL="3429000" indent="-228600" algn="just" rtl="0" fontAlgn="base">
              <a:spcBef>
                <a:spcPct val="20000"/>
              </a:spcBef>
              <a:spcAft>
                <a:spcPct val="0"/>
              </a:spcAft>
              <a:buBlip>
                <a:blip r:embed="rId5"/>
              </a:buBlip>
              <a:defRPr sz="1400">
                <a:solidFill>
                  <a:srgbClr val="000066"/>
                </a:solidFill>
                <a:latin typeface="+mn-lt"/>
              </a:defRPr>
            </a:lvl8pPr>
            <a:lvl9pPr marL="3886200" indent="-228600" algn="just" rtl="0" fontAlgn="base">
              <a:spcBef>
                <a:spcPct val="20000"/>
              </a:spcBef>
              <a:spcAft>
                <a:spcPct val="0"/>
              </a:spcAft>
              <a:buBlip>
                <a:blip r:embed="rId5"/>
              </a:buBlip>
              <a:defRPr sz="1400">
                <a:solidFill>
                  <a:srgbClr val="000066"/>
                </a:solidFill>
                <a:latin typeface="+mn-lt"/>
              </a:defRPr>
            </a:lvl9pPr>
          </a:lstStyle>
          <a:p>
            <a:pPr>
              <a:spcBef>
                <a:spcPts val="720"/>
              </a:spcBef>
              <a:spcAft>
                <a:spcPts val="720"/>
              </a:spcAft>
              <a:defRPr/>
            </a:pPr>
            <a:endParaRPr lang="es-PE" sz="200" b="1" kern="0" dirty="0">
              <a:latin typeface="Verdana"/>
            </a:endParaRPr>
          </a:p>
          <a:p>
            <a:pPr>
              <a:spcBef>
                <a:spcPts val="720"/>
              </a:spcBef>
              <a:spcAft>
                <a:spcPts val="720"/>
              </a:spcAft>
              <a:defRPr/>
            </a:pPr>
            <a:r>
              <a:rPr lang="es-PE" sz="1600" b="1" kern="0" dirty="0">
                <a:latin typeface="Verdana"/>
              </a:rPr>
              <a:t>Ciberdelitos</a:t>
            </a:r>
          </a:p>
          <a:p>
            <a:pPr marL="0" indent="0">
              <a:buNone/>
            </a:pPr>
            <a:r>
              <a:rPr lang="es-ES" sz="1600" kern="0" dirty="0">
                <a:latin typeface="Verdana" panose="020B0604030504040204" pitchFamily="34" charset="0"/>
                <a:ea typeface="Verdana" panose="020B0604030504040204" pitchFamily="34" charset="0"/>
              </a:rPr>
              <a:t>No cuenta con barreras físicas o geográficas, requiere menos esfuerzo, y se ejecuta con más velocidad que los delitos comunes</a:t>
            </a:r>
            <a:r>
              <a:rPr lang="es-PE" sz="1600" kern="0" dirty="0">
                <a:latin typeface="Verdana" panose="020B0604030504040204" pitchFamily="34" charset="0"/>
                <a:ea typeface="Verdana" panose="020B0604030504040204" pitchFamily="34" charset="0"/>
              </a:rPr>
              <a:t>. Estos </a:t>
            </a:r>
            <a:r>
              <a:rPr lang="es-ES" sz="1600" kern="0" dirty="0">
                <a:latin typeface="Verdana" panose="020B0604030504040204" pitchFamily="34" charset="0"/>
                <a:ea typeface="Verdana" panose="020B0604030504040204" pitchFamily="34" charset="0"/>
              </a:rPr>
              <a:t>emplean las TIC para atacar redes, sistemas, datos, sitios web o para facilitar un delito, predominaron </a:t>
            </a:r>
            <a:r>
              <a:rPr lang="es-ES" sz="1600" b="0" i="0" u="none" strike="noStrike" baseline="0" dirty="0">
                <a:latin typeface="Verdana" panose="020B0604030504040204" pitchFamily="34" charset="0"/>
                <a:ea typeface="Verdana" panose="020B0604030504040204" pitchFamily="34" charset="0"/>
              </a:rPr>
              <a:t>modalidades de ingeniería social (phishing) y malware (troyanos) que buscaban apropiarse de fondos y suplantar la identidad de clientes en canales digitales y físicos.</a:t>
            </a:r>
            <a:r>
              <a:rPr lang="es-ES" sz="1600" kern="0" dirty="0">
                <a:latin typeface="Verdana" panose="020B0604030504040204" pitchFamily="34" charset="0"/>
                <a:ea typeface="Verdana" panose="020B0604030504040204" pitchFamily="34" charset="0"/>
              </a:rPr>
              <a:t> </a:t>
            </a:r>
          </a:p>
          <a:p>
            <a:pPr marL="0" indent="0">
              <a:buNone/>
            </a:pPr>
            <a:endParaRPr lang="es-ES" sz="1600" kern="0" dirty="0">
              <a:latin typeface="Verdana" panose="020B0604030504040204" pitchFamily="34" charset="0"/>
              <a:ea typeface="Verdana" panose="020B0604030504040204" pitchFamily="34" charset="0"/>
            </a:endParaRPr>
          </a:p>
          <a:p>
            <a:pPr marL="0" indent="0">
              <a:buNone/>
            </a:pPr>
            <a:r>
              <a:rPr lang="es-PE" sz="1600" kern="0" dirty="0">
                <a:latin typeface="Verdana"/>
              </a:rPr>
              <a:t>Estos delitos casi se quintuplicaron (x5) desde el 2019, siendo Lima, La Libertad y Lambayeque los que más reportaron denuncias por delitos informáticos.</a:t>
            </a:r>
            <a:endParaRPr lang="es-ES" sz="1600" kern="0" dirty="0">
              <a:latin typeface="Verdana" panose="020B0604030504040204" pitchFamily="34" charset="0"/>
              <a:ea typeface="Verdana" panose="020B0604030504040204" pitchFamily="34" charset="0"/>
            </a:endParaRPr>
          </a:p>
        </p:txBody>
      </p:sp>
      <p:graphicFrame>
        <p:nvGraphicFramePr>
          <p:cNvPr id="2" name="Gráfico 1">
            <a:extLst>
              <a:ext uri="{FF2B5EF4-FFF2-40B4-BE49-F238E27FC236}">
                <a16:creationId xmlns:a16="http://schemas.microsoft.com/office/drawing/2014/main" id="{F69EF955-FAA5-0C53-3599-D689B96A7E0C}"/>
              </a:ext>
            </a:extLst>
          </p:cNvPr>
          <p:cNvGraphicFramePr>
            <a:graphicFrameLocks/>
          </p:cNvGraphicFramePr>
          <p:nvPr>
            <p:extLst>
              <p:ext uri="{D42A27DB-BD31-4B8C-83A1-F6EECF244321}">
                <p14:modId xmlns:p14="http://schemas.microsoft.com/office/powerpoint/2010/main" val="3324319873"/>
              </p:ext>
            </p:extLst>
          </p:nvPr>
        </p:nvGraphicFramePr>
        <p:xfrm>
          <a:off x="6338711" y="3198152"/>
          <a:ext cx="4572000" cy="3044603"/>
        </p:xfrm>
        <a:graphic>
          <a:graphicData uri="http://schemas.openxmlformats.org/drawingml/2006/chart">
            <c:chart xmlns:c="http://schemas.openxmlformats.org/drawingml/2006/chart" xmlns:r="http://schemas.openxmlformats.org/officeDocument/2006/relationships" r:id="rId6"/>
          </a:graphicData>
        </a:graphic>
      </p:graphicFrame>
      <p:sp>
        <p:nvSpPr>
          <p:cNvPr id="3" name="Rectángulo 2">
            <a:extLst>
              <a:ext uri="{FF2B5EF4-FFF2-40B4-BE49-F238E27FC236}">
                <a16:creationId xmlns:a16="http://schemas.microsoft.com/office/drawing/2014/main" id="{ECE6004C-2497-2C1C-532B-DA1858CC8063}"/>
              </a:ext>
            </a:extLst>
          </p:cNvPr>
          <p:cNvSpPr/>
          <p:nvPr/>
        </p:nvSpPr>
        <p:spPr>
          <a:xfrm>
            <a:off x="6910481" y="2407929"/>
            <a:ext cx="3428459" cy="553155"/>
          </a:xfrm>
          <a:prstGeom prst="rect">
            <a:avLst/>
          </a:prstGeom>
          <a:solidFill>
            <a:schemeClr val="accent3">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rgbClr val="002060"/>
                </a:solidFill>
              </a:rPr>
              <a:t>Denuncias PNP por delito informático </a:t>
            </a:r>
          </a:p>
          <a:p>
            <a:pPr algn="ctr"/>
            <a:r>
              <a:rPr lang="es-ES" sz="1400" dirty="0">
                <a:solidFill>
                  <a:srgbClr val="002060"/>
                </a:solidFill>
              </a:rPr>
              <a:t>(2019 – 2022)</a:t>
            </a:r>
            <a:endParaRPr lang="es-PE" sz="1400" dirty="0">
              <a:solidFill>
                <a:srgbClr val="002060"/>
              </a:solidFill>
            </a:endParaRPr>
          </a:p>
        </p:txBody>
      </p:sp>
    </p:spTree>
    <p:extLst>
      <p:ext uri="{BB962C8B-B14F-4D97-AF65-F5344CB8AC3E}">
        <p14:creationId xmlns:p14="http://schemas.microsoft.com/office/powerpoint/2010/main" val="1334199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734321" y="837625"/>
            <a:ext cx="10755589" cy="836672"/>
          </a:xfrm>
          <a:prstGeom prst="rect">
            <a:avLst/>
          </a:prstGeom>
          <a:solidFill>
            <a:srgbClr val="0032A1"/>
          </a:solidFill>
          <a:ln>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s-PE">
              <a:solidFill>
                <a:srgbClr val="0032A1"/>
              </a:solidFill>
            </a:endParaRPr>
          </a:p>
        </p:txBody>
      </p:sp>
      <p:sp>
        <p:nvSpPr>
          <p:cNvPr id="9" name="CuadroTexto 8"/>
          <p:cNvSpPr txBox="1"/>
          <p:nvPr/>
        </p:nvSpPr>
        <p:spPr>
          <a:xfrm>
            <a:off x="1137872" y="986704"/>
            <a:ext cx="9998893" cy="685895"/>
          </a:xfrm>
          <a:prstGeom prst="rect">
            <a:avLst/>
          </a:prstGeom>
          <a:noFill/>
        </p:spPr>
        <p:txBody>
          <a:bodyPr wrap="square" lIns="130622" tIns="65311" rIns="130622" bIns="65311" rtlCol="0">
            <a:spAutoFit/>
          </a:bodyPr>
          <a:lstStyle/>
          <a:p>
            <a:r>
              <a:rPr lang="es-PE" sz="3600" b="1" dirty="0">
                <a:solidFill>
                  <a:schemeClr val="bg1"/>
                </a:solidFill>
                <a:ea typeface="Sharp Sans Display No1 Medium" pitchFamily="50" charset="0"/>
                <a:cs typeface="Sharp Sans Display No1 Medium" pitchFamily="50" charset="0"/>
              </a:rPr>
              <a:t>Amenazas emergentes </a:t>
            </a:r>
            <a:r>
              <a:rPr lang="es-PE" sz="3200" b="1" dirty="0">
                <a:solidFill>
                  <a:schemeClr val="bg1"/>
                </a:solidFill>
                <a:ea typeface="Sharp Sans Display No1 Medium" pitchFamily="50" charset="0"/>
                <a:cs typeface="Sharp Sans Display No1 Medium" pitchFamily="50" charset="0"/>
              </a:rPr>
              <a:t>(3/3)</a:t>
            </a:r>
            <a:endParaRPr lang="es-PE" sz="3200" b="1" dirty="0">
              <a:solidFill>
                <a:srgbClr val="FFFF00"/>
              </a:solidFill>
            </a:endParaRPr>
          </a:p>
        </p:txBody>
      </p:sp>
      <p:pic>
        <p:nvPicPr>
          <p:cNvPr id="14" name="Imagen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711" y="828168"/>
            <a:ext cx="703494" cy="527621"/>
          </a:xfrm>
          <a:prstGeom prst="rect">
            <a:avLst/>
          </a:prstGeom>
        </p:spPr>
      </p:pic>
      <p:pic>
        <p:nvPicPr>
          <p:cNvPr id="7" name="Imagen 6"/>
          <p:cNvPicPr>
            <a:picLocks noChangeAspect="1"/>
          </p:cNvPicPr>
          <p:nvPr/>
        </p:nvPicPr>
        <p:blipFill>
          <a:blip r:embed="rId4"/>
          <a:stretch>
            <a:fillRect/>
          </a:stretch>
        </p:blipFill>
        <p:spPr>
          <a:xfrm>
            <a:off x="9323204" y="270365"/>
            <a:ext cx="2403173" cy="469788"/>
          </a:xfrm>
          <a:prstGeom prst="rect">
            <a:avLst/>
          </a:prstGeom>
        </p:spPr>
      </p:pic>
      <p:sp>
        <p:nvSpPr>
          <p:cNvPr id="10" name="4 Marcador de contenido"/>
          <p:cNvSpPr txBox="1">
            <a:spLocks/>
          </p:cNvSpPr>
          <p:nvPr/>
        </p:nvSpPr>
        <p:spPr bwMode="auto">
          <a:xfrm>
            <a:off x="1137872" y="1823376"/>
            <a:ext cx="9998893" cy="4522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marL="342900" indent="-342900" algn="just" rtl="0" eaLnBrk="0" fontAlgn="base" hangingPunct="0">
              <a:spcBef>
                <a:spcPct val="20000"/>
              </a:spcBef>
              <a:spcAft>
                <a:spcPct val="0"/>
              </a:spcAft>
              <a:buBlip>
                <a:blip r:embed="rId5"/>
              </a:buBlip>
              <a:defRPr sz="2000">
                <a:solidFill>
                  <a:srgbClr val="000066"/>
                </a:solidFill>
                <a:latin typeface="+mn-lt"/>
                <a:ea typeface="+mn-ea"/>
                <a:cs typeface="+mn-cs"/>
              </a:defRPr>
            </a:lvl1pPr>
            <a:lvl2pPr marL="742950" indent="-285750" algn="just" rtl="0" eaLnBrk="0" fontAlgn="base" hangingPunct="0">
              <a:spcBef>
                <a:spcPct val="20000"/>
              </a:spcBef>
              <a:spcAft>
                <a:spcPct val="0"/>
              </a:spcAft>
              <a:buBlip>
                <a:blip r:embed="rId5"/>
              </a:buBlip>
              <a:defRPr>
                <a:solidFill>
                  <a:srgbClr val="000066"/>
                </a:solidFill>
                <a:latin typeface="+mn-lt"/>
              </a:defRPr>
            </a:lvl2pPr>
            <a:lvl3pPr marL="1143000" indent="-228600" algn="just" rtl="0" eaLnBrk="0" fontAlgn="base" hangingPunct="0">
              <a:spcBef>
                <a:spcPct val="20000"/>
              </a:spcBef>
              <a:spcAft>
                <a:spcPct val="0"/>
              </a:spcAft>
              <a:buBlip>
                <a:blip r:embed="rId5"/>
              </a:buBlip>
              <a:defRPr sz="1600">
                <a:solidFill>
                  <a:srgbClr val="000066"/>
                </a:solidFill>
                <a:latin typeface="+mn-lt"/>
              </a:defRPr>
            </a:lvl3pPr>
            <a:lvl4pPr marL="1600200" indent="-228600" algn="just" rtl="0" eaLnBrk="0" fontAlgn="base" hangingPunct="0">
              <a:spcBef>
                <a:spcPct val="20000"/>
              </a:spcBef>
              <a:spcAft>
                <a:spcPct val="0"/>
              </a:spcAft>
              <a:buBlip>
                <a:blip r:embed="rId5"/>
              </a:buBlip>
              <a:defRPr sz="1400">
                <a:solidFill>
                  <a:srgbClr val="000066"/>
                </a:solidFill>
                <a:latin typeface="+mn-lt"/>
              </a:defRPr>
            </a:lvl4pPr>
            <a:lvl5pPr marL="2057400" indent="-228600" algn="just" rtl="0" eaLnBrk="0" fontAlgn="base" hangingPunct="0">
              <a:spcBef>
                <a:spcPct val="20000"/>
              </a:spcBef>
              <a:spcAft>
                <a:spcPct val="0"/>
              </a:spcAft>
              <a:buBlip>
                <a:blip r:embed="rId5"/>
              </a:buBlip>
              <a:defRPr sz="1400">
                <a:solidFill>
                  <a:srgbClr val="000066"/>
                </a:solidFill>
                <a:latin typeface="+mn-lt"/>
              </a:defRPr>
            </a:lvl5pPr>
            <a:lvl6pPr marL="2514600" indent="-228600" algn="just" rtl="0" fontAlgn="base">
              <a:spcBef>
                <a:spcPct val="20000"/>
              </a:spcBef>
              <a:spcAft>
                <a:spcPct val="0"/>
              </a:spcAft>
              <a:buBlip>
                <a:blip r:embed="rId5"/>
              </a:buBlip>
              <a:defRPr sz="1400">
                <a:solidFill>
                  <a:srgbClr val="000066"/>
                </a:solidFill>
                <a:latin typeface="+mn-lt"/>
              </a:defRPr>
            </a:lvl6pPr>
            <a:lvl7pPr marL="2971800" indent="-228600" algn="just" rtl="0" fontAlgn="base">
              <a:spcBef>
                <a:spcPct val="20000"/>
              </a:spcBef>
              <a:spcAft>
                <a:spcPct val="0"/>
              </a:spcAft>
              <a:buBlip>
                <a:blip r:embed="rId5"/>
              </a:buBlip>
              <a:defRPr sz="1400">
                <a:solidFill>
                  <a:srgbClr val="000066"/>
                </a:solidFill>
                <a:latin typeface="+mn-lt"/>
              </a:defRPr>
            </a:lvl7pPr>
            <a:lvl8pPr marL="3429000" indent="-228600" algn="just" rtl="0" fontAlgn="base">
              <a:spcBef>
                <a:spcPct val="20000"/>
              </a:spcBef>
              <a:spcAft>
                <a:spcPct val="0"/>
              </a:spcAft>
              <a:buBlip>
                <a:blip r:embed="rId5"/>
              </a:buBlip>
              <a:defRPr sz="1400">
                <a:solidFill>
                  <a:srgbClr val="000066"/>
                </a:solidFill>
                <a:latin typeface="+mn-lt"/>
              </a:defRPr>
            </a:lvl8pPr>
            <a:lvl9pPr marL="3886200" indent="-228600" algn="just" rtl="0" fontAlgn="base">
              <a:spcBef>
                <a:spcPct val="20000"/>
              </a:spcBef>
              <a:spcAft>
                <a:spcPct val="0"/>
              </a:spcAft>
              <a:buBlip>
                <a:blip r:embed="rId5"/>
              </a:buBlip>
              <a:defRPr sz="1400">
                <a:solidFill>
                  <a:srgbClr val="000066"/>
                </a:solidFill>
                <a:latin typeface="+mn-lt"/>
              </a:defRPr>
            </a:lvl9pPr>
          </a:lstStyle>
          <a:p>
            <a:pPr>
              <a:spcBef>
                <a:spcPts val="720"/>
              </a:spcBef>
              <a:spcAft>
                <a:spcPts val="720"/>
              </a:spcAft>
              <a:defRPr/>
            </a:pPr>
            <a:r>
              <a:rPr lang="es-PE" sz="1700" b="1" kern="0" dirty="0">
                <a:latin typeface="Verdana"/>
              </a:rPr>
              <a:t>Activos Virtuales</a:t>
            </a:r>
          </a:p>
          <a:p>
            <a:pPr>
              <a:spcBef>
                <a:spcPts val="720"/>
              </a:spcBef>
              <a:spcAft>
                <a:spcPts val="720"/>
              </a:spcAft>
              <a:buFontTx/>
              <a:buChar char="-"/>
              <a:defRPr/>
            </a:pPr>
            <a:r>
              <a:rPr lang="es-PE" sz="1700" kern="0" dirty="0">
                <a:latin typeface="Verdana" panose="020B0604030504040204" pitchFamily="34" charset="0"/>
                <a:ea typeface="Verdana" panose="020B0604030504040204" pitchFamily="34" charset="0"/>
              </a:rPr>
              <a:t>Principales riesgos considerados por GAFI: (i) anonimato; (</a:t>
            </a:r>
            <a:r>
              <a:rPr lang="es-PE" sz="1700" kern="0" dirty="0" err="1">
                <a:latin typeface="Verdana" panose="020B0604030504040204" pitchFamily="34" charset="0"/>
                <a:ea typeface="Verdana" panose="020B0604030504040204" pitchFamily="34" charset="0"/>
              </a:rPr>
              <a:t>ii</a:t>
            </a:r>
            <a:r>
              <a:rPr lang="es-PE" sz="1700" kern="0" dirty="0">
                <a:latin typeface="Verdana" panose="020B0604030504040204" pitchFamily="34" charset="0"/>
                <a:ea typeface="Verdana" panose="020B0604030504040204" pitchFamily="34" charset="0"/>
              </a:rPr>
              <a:t>) </a:t>
            </a:r>
            <a:r>
              <a:rPr lang="es-ES" sz="1700" kern="0" dirty="0">
                <a:latin typeface="Verdana" panose="020B0604030504040204" pitchFamily="34" charset="0"/>
                <a:ea typeface="Verdana" panose="020B0604030504040204" pitchFamily="34" charset="0"/>
              </a:rPr>
              <a:t>alto grado de dificultad de un rastreo informático convencional; y (</a:t>
            </a:r>
            <a:r>
              <a:rPr lang="es-ES" sz="1700" kern="0" dirty="0" err="1">
                <a:latin typeface="Verdana" panose="020B0604030504040204" pitchFamily="34" charset="0"/>
                <a:ea typeface="Verdana" panose="020B0604030504040204" pitchFamily="34" charset="0"/>
              </a:rPr>
              <a:t>iii</a:t>
            </a:r>
            <a:r>
              <a:rPr lang="es-ES" sz="1700" kern="0" dirty="0">
                <a:latin typeface="Verdana" panose="020B0604030504040204" pitchFamily="34" charset="0"/>
                <a:ea typeface="Verdana" panose="020B0604030504040204" pitchFamily="34" charset="0"/>
              </a:rPr>
              <a:t>) regulación aún insuficiente y no estandarizada para la emisión, circulación y supervisión de AV y de PSAV.</a:t>
            </a:r>
          </a:p>
          <a:p>
            <a:pPr>
              <a:spcBef>
                <a:spcPts val="720"/>
              </a:spcBef>
              <a:spcAft>
                <a:spcPts val="720"/>
              </a:spcAft>
              <a:buFontTx/>
              <a:buChar char="-"/>
              <a:defRPr/>
            </a:pPr>
            <a:r>
              <a:rPr lang="es-ES" sz="1700" b="0" i="0" u="none" strike="noStrike" baseline="0" dirty="0">
                <a:latin typeface="Verdana" panose="020B0604030504040204" pitchFamily="34" charset="0"/>
                <a:ea typeface="Verdana" panose="020B0604030504040204" pitchFamily="34" charset="0"/>
              </a:rPr>
              <a:t>Actualmente, se tienen identificados </a:t>
            </a:r>
            <a:r>
              <a:rPr lang="es-ES" sz="1700" b="1" i="0" u="none" strike="noStrike" baseline="0" dirty="0">
                <a:latin typeface="Verdana" panose="020B0604030504040204" pitchFamily="34" charset="0"/>
                <a:ea typeface="Verdana" panose="020B0604030504040204" pitchFamily="34" charset="0"/>
              </a:rPr>
              <a:t>tres (3) mecanismos en Perú</a:t>
            </a:r>
            <a:r>
              <a:rPr lang="es-ES" sz="1700" b="0" i="0" u="none" strike="noStrike" baseline="0" dirty="0">
                <a:latin typeface="Verdana" panose="020B0604030504040204" pitchFamily="34" charset="0"/>
                <a:ea typeface="Verdana" panose="020B0604030504040204" pitchFamily="34" charset="0"/>
              </a:rPr>
              <a:t> para convertir dinero </a:t>
            </a:r>
            <a:r>
              <a:rPr lang="es-ES" sz="1700" b="0" i="1" u="none" strike="noStrike" baseline="0" dirty="0" err="1">
                <a:latin typeface="Verdana" panose="020B0604030504040204" pitchFamily="34" charset="0"/>
                <a:ea typeface="Verdana" panose="020B0604030504040204" pitchFamily="34" charset="0"/>
              </a:rPr>
              <a:t>fiat</a:t>
            </a:r>
            <a:r>
              <a:rPr lang="es-ES" sz="1700" b="0" i="1" u="none" strike="noStrike" baseline="0" dirty="0">
                <a:latin typeface="Verdana" panose="020B0604030504040204" pitchFamily="34" charset="0"/>
                <a:ea typeface="Verdana" panose="020B0604030504040204" pitchFamily="34" charset="0"/>
              </a:rPr>
              <a:t> </a:t>
            </a:r>
            <a:r>
              <a:rPr lang="es-ES" sz="1700" b="0" i="0" u="none" strike="noStrike" baseline="0" dirty="0">
                <a:latin typeface="Verdana" panose="020B0604030504040204" pitchFamily="34" charset="0"/>
                <a:ea typeface="Verdana" panose="020B0604030504040204" pitchFamily="34" charset="0"/>
              </a:rPr>
              <a:t>en criptomonedas o viceversa: (i) compra/venta de criptomonedas mediante "casas de cambio" digitales ("</a:t>
            </a:r>
            <a:r>
              <a:rPr lang="es-ES" sz="1700" b="0" i="0" u="none" strike="noStrike" baseline="0" dirty="0" err="1">
                <a:latin typeface="Verdana" panose="020B0604030504040204" pitchFamily="34" charset="0"/>
                <a:ea typeface="Verdana" panose="020B0604030504040204" pitchFamily="34" charset="0"/>
              </a:rPr>
              <a:t>Fluyez</a:t>
            </a:r>
            <a:r>
              <a:rPr lang="es-ES" sz="1700" b="0" i="0" u="none" strike="noStrike" baseline="0" dirty="0">
                <a:latin typeface="Verdana" panose="020B0604030504040204" pitchFamily="34" charset="0"/>
                <a:ea typeface="Verdana" panose="020B0604030504040204" pitchFamily="34" charset="0"/>
              </a:rPr>
              <a:t>"); (</a:t>
            </a:r>
            <a:r>
              <a:rPr lang="es-ES" sz="1700" b="0" i="0" u="none" strike="noStrike" baseline="0" dirty="0" err="1">
                <a:latin typeface="Verdana" panose="020B0604030504040204" pitchFamily="34" charset="0"/>
                <a:ea typeface="Verdana" panose="020B0604030504040204" pitchFamily="34" charset="0"/>
              </a:rPr>
              <a:t>ii</a:t>
            </a:r>
            <a:r>
              <a:rPr lang="es-ES" sz="1700" b="0" i="0" u="none" strike="noStrike" baseline="0" dirty="0">
                <a:latin typeface="Verdana" panose="020B0604030504040204" pitchFamily="34" charset="0"/>
                <a:ea typeface="Verdana" panose="020B0604030504040204" pitchFamily="34" charset="0"/>
              </a:rPr>
              <a:t>) compra/venta de criptomonedas a través de intercambios entre particulares (conocidas como transacciones "P2P", entre dos (2) cuentas bancarias); (</a:t>
            </a:r>
            <a:r>
              <a:rPr lang="es-ES" sz="1700" b="0" i="0" u="none" strike="noStrike" baseline="0" dirty="0" err="1">
                <a:latin typeface="Verdana" panose="020B0604030504040204" pitchFamily="34" charset="0"/>
                <a:ea typeface="Verdana" panose="020B0604030504040204" pitchFamily="34" charset="0"/>
              </a:rPr>
              <a:t>iii</a:t>
            </a:r>
            <a:r>
              <a:rPr lang="es-ES" sz="1700" dirty="0">
                <a:latin typeface="Verdana" panose="020B0604030504040204" pitchFamily="34" charset="0"/>
                <a:ea typeface="Verdana" panose="020B0604030504040204" pitchFamily="34" charset="0"/>
              </a:rPr>
              <a:t>) c</a:t>
            </a:r>
            <a:r>
              <a:rPr lang="es-ES" sz="1700" b="0" i="0" u="none" strike="noStrike" baseline="0" dirty="0">
                <a:latin typeface="Verdana" panose="020B0604030504040204" pitchFamily="34" charset="0"/>
                <a:ea typeface="Verdana" panose="020B0604030504040204" pitchFamily="34" charset="0"/>
              </a:rPr>
              <a:t>ompra de criptomonedas a través de cajeros automáticos</a:t>
            </a:r>
            <a:r>
              <a:rPr lang="es-ES" sz="1700" dirty="0">
                <a:latin typeface="Verdana" panose="020B0604030504040204" pitchFamily="34" charset="0"/>
                <a:ea typeface="Verdana" panose="020B0604030504040204" pitchFamily="34" charset="0"/>
              </a:rPr>
              <a:t> (</a:t>
            </a:r>
            <a:r>
              <a:rPr lang="es-ES" sz="1700" b="0" i="0" u="none" strike="noStrike" baseline="0" dirty="0">
                <a:latin typeface="Verdana" panose="020B0604030504040204" pitchFamily="34" charset="0"/>
                <a:ea typeface="Verdana" panose="020B0604030504040204" pitchFamily="34" charset="0"/>
              </a:rPr>
              <a:t>"</a:t>
            </a:r>
            <a:r>
              <a:rPr lang="es-ES" sz="1700" dirty="0">
                <a:latin typeface="Verdana" panose="020B0604030504040204" pitchFamily="34" charset="0"/>
                <a:ea typeface="Verdana" panose="020B0604030504040204" pitchFamily="34" charset="0"/>
              </a:rPr>
              <a:t>Spot Exchange</a:t>
            </a:r>
            <a:r>
              <a:rPr lang="es-ES" sz="1700" b="0" i="0" u="none" strike="noStrike" baseline="0" dirty="0">
                <a:latin typeface="Verdana" panose="020B0604030504040204" pitchFamily="34" charset="0"/>
                <a:ea typeface="Verdana" panose="020B0604030504040204" pitchFamily="34" charset="0"/>
              </a:rPr>
              <a:t>"</a:t>
            </a:r>
            <a:r>
              <a:rPr lang="es-ES" sz="1700" dirty="0">
                <a:latin typeface="Verdana" panose="020B0604030504040204" pitchFamily="34" charset="0"/>
                <a:ea typeface="Verdana" panose="020B0604030504040204" pitchFamily="34" charset="0"/>
              </a:rPr>
              <a:t>, "Cajero" transfieren criptomonedas a la billetera al monedero digital del usuario a cambio de un depósito en efectivo).</a:t>
            </a:r>
          </a:p>
          <a:p>
            <a:pPr>
              <a:buFontTx/>
              <a:buChar char="-"/>
            </a:pPr>
            <a:r>
              <a:rPr lang="es-ES" sz="1700" dirty="0">
                <a:latin typeface="Verdana" panose="020B0604030504040204" pitchFamily="34" charset="0"/>
                <a:ea typeface="Verdana" panose="020B0604030504040204" pitchFamily="34" charset="0"/>
              </a:rPr>
              <a:t>Esta industria no ha sido ajena a los ciberataques, por lo que algunos medios </a:t>
            </a:r>
            <a:r>
              <a:rPr lang="es-ES" sz="1700" kern="0" dirty="0">
                <a:latin typeface="Verdana"/>
              </a:rPr>
              <a:t>consideran que el seguro de criptomonedas (ofrecido principalmente a PSAV) está destinado a convertirse en una oportunidad: </a:t>
            </a:r>
            <a:r>
              <a:rPr lang="es-ES" sz="1700" kern="0" dirty="0" err="1">
                <a:latin typeface="Verdana"/>
              </a:rPr>
              <a:t>Evertas</a:t>
            </a:r>
            <a:r>
              <a:rPr lang="es-ES" sz="1700" kern="0" dirty="0">
                <a:latin typeface="Verdana"/>
              </a:rPr>
              <a:t>, una compañía de seguros especializada en los </a:t>
            </a:r>
            <a:r>
              <a:rPr lang="es-ES" sz="1700" kern="0" dirty="0" err="1">
                <a:latin typeface="Verdana"/>
              </a:rPr>
              <a:t>AVs</a:t>
            </a:r>
            <a:r>
              <a:rPr lang="es-ES" sz="1700" kern="0" dirty="0">
                <a:latin typeface="Verdana"/>
              </a:rPr>
              <a:t>, recibió la aprobación para ser </a:t>
            </a:r>
            <a:r>
              <a:rPr lang="es-ES" sz="1700" kern="0" dirty="0" err="1">
                <a:latin typeface="Verdana"/>
              </a:rPr>
              <a:t>coverholder</a:t>
            </a:r>
            <a:r>
              <a:rPr lang="es-ES" sz="1700" kern="0" dirty="0">
                <a:latin typeface="Verdana"/>
              </a:rPr>
              <a:t> de </a:t>
            </a:r>
            <a:r>
              <a:rPr lang="es-ES" sz="1700" kern="0" dirty="0" err="1">
                <a:latin typeface="Verdana"/>
              </a:rPr>
              <a:t>Lloyd's</a:t>
            </a:r>
            <a:r>
              <a:rPr lang="es-ES" sz="1700" kern="0" dirty="0">
                <a:latin typeface="Verdana"/>
              </a:rPr>
              <a:t> </a:t>
            </a:r>
            <a:r>
              <a:rPr lang="es-ES" sz="1700" kern="0" dirty="0" err="1">
                <a:latin typeface="Verdana"/>
              </a:rPr>
              <a:t>of</a:t>
            </a:r>
            <a:r>
              <a:rPr lang="es-ES" sz="1700" kern="0" dirty="0">
                <a:latin typeface="Verdana"/>
              </a:rPr>
              <a:t> London. </a:t>
            </a:r>
            <a:r>
              <a:rPr lang="es-ES" sz="1700" dirty="0">
                <a:latin typeface="Verdana" panose="020B0604030504040204" pitchFamily="34" charset="0"/>
                <a:ea typeface="Verdana" panose="020B0604030504040204" pitchFamily="34" charset="0"/>
              </a:rPr>
              <a:t>La cobertura de sus pólizas, en este sector, puede llegar hasta los US$ 420 MM.</a:t>
            </a:r>
            <a:endParaRPr lang="es-ES" sz="1700" kern="0" dirty="0">
              <a:latin typeface="Verdana"/>
            </a:endParaRPr>
          </a:p>
        </p:txBody>
      </p:sp>
    </p:spTree>
    <p:extLst>
      <p:ext uri="{BB962C8B-B14F-4D97-AF65-F5344CB8AC3E}">
        <p14:creationId xmlns:p14="http://schemas.microsoft.com/office/powerpoint/2010/main" val="521801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734321" y="837625"/>
            <a:ext cx="10755589" cy="836672"/>
          </a:xfrm>
          <a:prstGeom prst="rect">
            <a:avLst/>
          </a:prstGeom>
          <a:solidFill>
            <a:srgbClr val="0032A1"/>
          </a:solidFill>
          <a:ln>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s-PE">
              <a:solidFill>
                <a:srgbClr val="0032A1"/>
              </a:solidFill>
            </a:endParaRPr>
          </a:p>
        </p:txBody>
      </p:sp>
      <p:sp>
        <p:nvSpPr>
          <p:cNvPr id="9" name="CuadroTexto 8"/>
          <p:cNvSpPr txBox="1"/>
          <p:nvPr/>
        </p:nvSpPr>
        <p:spPr>
          <a:xfrm>
            <a:off x="1137872" y="986704"/>
            <a:ext cx="9998893" cy="685895"/>
          </a:xfrm>
          <a:prstGeom prst="rect">
            <a:avLst/>
          </a:prstGeom>
          <a:noFill/>
        </p:spPr>
        <p:txBody>
          <a:bodyPr wrap="square" lIns="130622" tIns="65311" rIns="130622" bIns="65311" rtlCol="0">
            <a:spAutoFit/>
          </a:bodyPr>
          <a:lstStyle/>
          <a:p>
            <a:r>
              <a:rPr lang="es-PE" sz="3600" b="1" dirty="0">
                <a:solidFill>
                  <a:schemeClr val="bg1"/>
                </a:solidFill>
                <a:ea typeface="Sharp Sans Display No1 Medium" pitchFamily="50" charset="0"/>
                <a:cs typeface="Sharp Sans Display No1 Medium" pitchFamily="50" charset="0"/>
              </a:rPr>
              <a:t>Amenazas emergentes </a:t>
            </a:r>
            <a:r>
              <a:rPr lang="es-PE" sz="3200" b="1" dirty="0">
                <a:solidFill>
                  <a:schemeClr val="bg1"/>
                </a:solidFill>
                <a:ea typeface="Sharp Sans Display No1 Medium" pitchFamily="50" charset="0"/>
                <a:cs typeface="Sharp Sans Display No1 Medium" pitchFamily="50" charset="0"/>
              </a:rPr>
              <a:t>(3/3)</a:t>
            </a:r>
            <a:endParaRPr lang="es-PE" sz="3200" b="1" dirty="0">
              <a:solidFill>
                <a:srgbClr val="FFFF00"/>
              </a:solidFill>
            </a:endParaRPr>
          </a:p>
        </p:txBody>
      </p:sp>
      <p:pic>
        <p:nvPicPr>
          <p:cNvPr id="14" name="Imagen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711" y="828168"/>
            <a:ext cx="703494" cy="527621"/>
          </a:xfrm>
          <a:prstGeom prst="rect">
            <a:avLst/>
          </a:prstGeom>
        </p:spPr>
      </p:pic>
      <p:pic>
        <p:nvPicPr>
          <p:cNvPr id="7" name="Imagen 6"/>
          <p:cNvPicPr>
            <a:picLocks noChangeAspect="1"/>
          </p:cNvPicPr>
          <p:nvPr/>
        </p:nvPicPr>
        <p:blipFill>
          <a:blip r:embed="rId4"/>
          <a:stretch>
            <a:fillRect/>
          </a:stretch>
        </p:blipFill>
        <p:spPr>
          <a:xfrm>
            <a:off x="9323204" y="270365"/>
            <a:ext cx="2403173" cy="469788"/>
          </a:xfrm>
          <a:prstGeom prst="rect">
            <a:avLst/>
          </a:prstGeom>
        </p:spPr>
      </p:pic>
      <p:pic>
        <p:nvPicPr>
          <p:cNvPr id="12" name="Imagen 11">
            <a:extLst>
              <a:ext uri="{FF2B5EF4-FFF2-40B4-BE49-F238E27FC236}">
                <a16:creationId xmlns:a16="http://schemas.microsoft.com/office/drawing/2014/main" id="{0475D47E-057E-ACC6-E871-D1F83933A87F}"/>
              </a:ext>
            </a:extLst>
          </p:cNvPr>
          <p:cNvPicPr>
            <a:picLocks noChangeAspect="1"/>
          </p:cNvPicPr>
          <p:nvPr/>
        </p:nvPicPr>
        <p:blipFill>
          <a:blip r:embed="rId5"/>
          <a:stretch>
            <a:fillRect/>
          </a:stretch>
        </p:blipFill>
        <p:spPr>
          <a:xfrm>
            <a:off x="2711301" y="1987744"/>
            <a:ext cx="6299791" cy="4273835"/>
          </a:xfrm>
          <a:prstGeom prst="rect">
            <a:avLst/>
          </a:prstGeom>
        </p:spPr>
      </p:pic>
    </p:spTree>
    <p:extLst>
      <p:ext uri="{BB962C8B-B14F-4D97-AF65-F5344CB8AC3E}">
        <p14:creationId xmlns:p14="http://schemas.microsoft.com/office/powerpoint/2010/main" val="3426089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224C45BD-F6E2-4B34-9F21-064C2F842116}"/>
              </a:ext>
            </a:extLst>
          </p:cNvPr>
          <p:cNvSpPr/>
          <p:nvPr/>
        </p:nvSpPr>
        <p:spPr>
          <a:xfrm>
            <a:off x="559826" y="304475"/>
            <a:ext cx="11176903" cy="6236342"/>
          </a:xfrm>
          <a:prstGeom prst="rect">
            <a:avLst/>
          </a:prstGeom>
          <a:solidFill>
            <a:srgbClr val="0032A1"/>
          </a:solidFill>
          <a:ln>
            <a:noFill/>
          </a:ln>
          <a:effectLst/>
        </p:spPr>
        <p:style>
          <a:lnRef idx="1">
            <a:schemeClr val="accent1"/>
          </a:lnRef>
          <a:fillRef idx="3">
            <a:schemeClr val="accent1"/>
          </a:fillRef>
          <a:effectRef idx="2">
            <a:schemeClr val="accent1"/>
          </a:effectRef>
          <a:fontRef idx="minor">
            <a:schemeClr val="lt1"/>
          </a:fontRef>
        </p:style>
        <p:txBody>
          <a:bodyPr lIns="91427" tIns="45713" rIns="91427" bIns="45713" rtlCol="0" anchor="ctr"/>
          <a:lstStyle/>
          <a:p>
            <a:pPr algn="ctr"/>
            <a:endParaRPr lang="es-PE" sz="2100" dirty="0">
              <a:solidFill>
                <a:srgbClr val="0032A1"/>
              </a:solidFill>
            </a:endParaRPr>
          </a:p>
        </p:txBody>
      </p:sp>
      <p:cxnSp>
        <p:nvCxnSpPr>
          <p:cNvPr id="10" name="Conector recto 9">
            <a:extLst>
              <a:ext uri="{FF2B5EF4-FFF2-40B4-BE49-F238E27FC236}">
                <a16:creationId xmlns:a16="http://schemas.microsoft.com/office/drawing/2014/main" id="{DAF921C5-C05E-46AF-9F97-82DC132A1E41}"/>
              </a:ext>
            </a:extLst>
          </p:cNvPr>
          <p:cNvCxnSpPr/>
          <p:nvPr/>
        </p:nvCxnSpPr>
        <p:spPr>
          <a:xfrm>
            <a:off x="984054" y="5750014"/>
            <a:ext cx="6613546" cy="0"/>
          </a:xfrm>
          <a:prstGeom prst="line">
            <a:avLst/>
          </a:prstGeom>
          <a:ln w="38100" cap="rnd"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1" name="Imagen 10">
            <a:extLst>
              <a:ext uri="{FF2B5EF4-FFF2-40B4-BE49-F238E27FC236}">
                <a16:creationId xmlns:a16="http://schemas.microsoft.com/office/drawing/2014/main" id="{FCD4D082-6A14-4180-9642-2F8AC3AE4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395" y="293045"/>
            <a:ext cx="2062126" cy="2062126"/>
          </a:xfrm>
          <a:prstGeom prst="rect">
            <a:avLst/>
          </a:prstGeom>
        </p:spPr>
      </p:pic>
      <p:sp>
        <p:nvSpPr>
          <p:cNvPr id="2" name="CuadroTexto 1">
            <a:extLst>
              <a:ext uri="{FF2B5EF4-FFF2-40B4-BE49-F238E27FC236}">
                <a16:creationId xmlns:a16="http://schemas.microsoft.com/office/drawing/2014/main" id="{30DB7E26-2760-8C40-BFE1-408672B4A452}"/>
              </a:ext>
            </a:extLst>
          </p:cNvPr>
          <p:cNvSpPr txBox="1"/>
          <p:nvPr/>
        </p:nvSpPr>
        <p:spPr>
          <a:xfrm>
            <a:off x="834897" y="4365034"/>
            <a:ext cx="10555591" cy="1384980"/>
          </a:xfrm>
          <a:prstGeom prst="rect">
            <a:avLst/>
          </a:prstGeom>
          <a:noFill/>
        </p:spPr>
        <p:txBody>
          <a:bodyPr wrap="square" lIns="91427" tIns="45713" rIns="91427" bIns="45713" rtlCol="0">
            <a:spAutoFit/>
          </a:bodyPr>
          <a:lstStyle/>
          <a:p>
            <a:pPr algn="just"/>
            <a:r>
              <a:rPr lang="es-ES_tradnl" sz="2800" b="1" dirty="0">
                <a:solidFill>
                  <a:schemeClr val="bg1"/>
                </a:solidFill>
                <a:latin typeface="Arial Narrow" panose="020B0606020202030204" pitchFamily="34" charset="0"/>
                <a:ea typeface="Times New Roman" panose="02020603050405020304" pitchFamily="18" charset="0"/>
                <a:cs typeface="Times New Roman" panose="02020603050405020304" pitchFamily="18" charset="0"/>
              </a:rPr>
              <a:t>Propuesta de </a:t>
            </a:r>
            <a:r>
              <a:rPr lang="es-ES_tradnl" sz="2800" b="1"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rPr>
              <a:t>modificación al </a:t>
            </a:r>
          </a:p>
          <a:p>
            <a:pPr algn="just"/>
            <a:r>
              <a:rPr lang="es-ES_tradnl" sz="2800" b="1"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rPr>
              <a:t>Reglamento de Gestión de Riesgos de LA/FT </a:t>
            </a:r>
          </a:p>
          <a:p>
            <a:pPr algn="just"/>
            <a:r>
              <a:rPr lang="es-ES_tradnl" sz="2800" b="1"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rPr>
              <a:t>Lineamientos asociados a corredores de seguros</a:t>
            </a:r>
            <a:endParaRPr lang="es-ES" sz="4400" b="1" dirty="0">
              <a:solidFill>
                <a:schemeClr val="bg1"/>
              </a:solidFill>
            </a:endParaRPr>
          </a:p>
        </p:txBody>
      </p:sp>
    </p:spTree>
    <p:extLst>
      <p:ext uri="{BB962C8B-B14F-4D97-AF65-F5344CB8AC3E}">
        <p14:creationId xmlns:p14="http://schemas.microsoft.com/office/powerpoint/2010/main" val="2046263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734321" y="837625"/>
            <a:ext cx="10755589" cy="836672"/>
          </a:xfrm>
          <a:prstGeom prst="rect">
            <a:avLst/>
          </a:prstGeom>
          <a:solidFill>
            <a:srgbClr val="0032A1"/>
          </a:solidFill>
          <a:ln>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s-PE">
              <a:solidFill>
                <a:srgbClr val="0032A1"/>
              </a:solidFill>
            </a:endParaRPr>
          </a:p>
        </p:txBody>
      </p:sp>
      <p:sp>
        <p:nvSpPr>
          <p:cNvPr id="9" name="CuadroTexto 8"/>
          <p:cNvSpPr txBox="1"/>
          <p:nvPr/>
        </p:nvSpPr>
        <p:spPr>
          <a:xfrm>
            <a:off x="1137872" y="986704"/>
            <a:ext cx="9998893" cy="655118"/>
          </a:xfrm>
          <a:prstGeom prst="rect">
            <a:avLst/>
          </a:prstGeom>
          <a:noFill/>
        </p:spPr>
        <p:txBody>
          <a:bodyPr wrap="square" lIns="130622" tIns="65311" rIns="130622" bIns="65311" rtlCol="0">
            <a:spAutoFit/>
          </a:bodyPr>
          <a:lstStyle/>
          <a:p>
            <a:r>
              <a:rPr lang="es-PE" sz="3400" b="1" dirty="0">
                <a:solidFill>
                  <a:schemeClr val="bg1"/>
                </a:solidFill>
                <a:ea typeface="Sharp Sans Display No1 Medium" pitchFamily="50" charset="0"/>
                <a:cs typeface="Sharp Sans Display No1 Medium" pitchFamily="50" charset="0"/>
              </a:rPr>
              <a:t>Corredores de seguros</a:t>
            </a:r>
            <a:endParaRPr lang="es-PE" sz="3200" b="1" dirty="0">
              <a:solidFill>
                <a:schemeClr val="bg1"/>
              </a:solidFill>
            </a:endParaRPr>
          </a:p>
        </p:txBody>
      </p:sp>
      <p:pic>
        <p:nvPicPr>
          <p:cNvPr id="14" name="Imagen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711" y="828168"/>
            <a:ext cx="703494" cy="527621"/>
          </a:xfrm>
          <a:prstGeom prst="rect">
            <a:avLst/>
          </a:prstGeom>
        </p:spPr>
      </p:pic>
      <p:pic>
        <p:nvPicPr>
          <p:cNvPr id="7" name="Imagen 6"/>
          <p:cNvPicPr>
            <a:picLocks noChangeAspect="1"/>
          </p:cNvPicPr>
          <p:nvPr/>
        </p:nvPicPr>
        <p:blipFill>
          <a:blip r:embed="rId4"/>
          <a:stretch>
            <a:fillRect/>
          </a:stretch>
        </p:blipFill>
        <p:spPr>
          <a:xfrm>
            <a:off x="9323204" y="270365"/>
            <a:ext cx="2403173" cy="469788"/>
          </a:xfrm>
          <a:prstGeom prst="rect">
            <a:avLst/>
          </a:prstGeom>
        </p:spPr>
      </p:pic>
      <p:sp>
        <p:nvSpPr>
          <p:cNvPr id="10" name="4 Marcador de contenido"/>
          <p:cNvSpPr txBox="1">
            <a:spLocks/>
          </p:cNvSpPr>
          <p:nvPr/>
        </p:nvSpPr>
        <p:spPr bwMode="auto">
          <a:xfrm>
            <a:off x="1137872" y="1823376"/>
            <a:ext cx="9998893" cy="4522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just" rtl="0" eaLnBrk="0" fontAlgn="base" hangingPunct="0">
              <a:spcBef>
                <a:spcPct val="20000"/>
              </a:spcBef>
              <a:spcAft>
                <a:spcPct val="0"/>
              </a:spcAft>
              <a:buBlip>
                <a:blip r:embed="rId5"/>
              </a:buBlip>
              <a:defRPr sz="2000">
                <a:solidFill>
                  <a:srgbClr val="000066"/>
                </a:solidFill>
                <a:latin typeface="+mn-lt"/>
                <a:ea typeface="+mn-ea"/>
                <a:cs typeface="+mn-cs"/>
              </a:defRPr>
            </a:lvl1pPr>
            <a:lvl2pPr marL="742950" indent="-285750" algn="just" rtl="0" eaLnBrk="0" fontAlgn="base" hangingPunct="0">
              <a:spcBef>
                <a:spcPct val="20000"/>
              </a:spcBef>
              <a:spcAft>
                <a:spcPct val="0"/>
              </a:spcAft>
              <a:buBlip>
                <a:blip r:embed="rId5"/>
              </a:buBlip>
              <a:defRPr>
                <a:solidFill>
                  <a:srgbClr val="000066"/>
                </a:solidFill>
                <a:latin typeface="+mn-lt"/>
              </a:defRPr>
            </a:lvl2pPr>
            <a:lvl3pPr marL="1143000" indent="-228600" algn="just" rtl="0" eaLnBrk="0" fontAlgn="base" hangingPunct="0">
              <a:spcBef>
                <a:spcPct val="20000"/>
              </a:spcBef>
              <a:spcAft>
                <a:spcPct val="0"/>
              </a:spcAft>
              <a:buBlip>
                <a:blip r:embed="rId5"/>
              </a:buBlip>
              <a:defRPr sz="1600">
                <a:solidFill>
                  <a:srgbClr val="000066"/>
                </a:solidFill>
                <a:latin typeface="+mn-lt"/>
              </a:defRPr>
            </a:lvl3pPr>
            <a:lvl4pPr marL="1600200" indent="-228600" algn="just" rtl="0" eaLnBrk="0" fontAlgn="base" hangingPunct="0">
              <a:spcBef>
                <a:spcPct val="20000"/>
              </a:spcBef>
              <a:spcAft>
                <a:spcPct val="0"/>
              </a:spcAft>
              <a:buBlip>
                <a:blip r:embed="rId5"/>
              </a:buBlip>
              <a:defRPr sz="1400">
                <a:solidFill>
                  <a:srgbClr val="000066"/>
                </a:solidFill>
                <a:latin typeface="+mn-lt"/>
              </a:defRPr>
            </a:lvl4pPr>
            <a:lvl5pPr marL="2057400" indent="-228600" algn="just" rtl="0" eaLnBrk="0" fontAlgn="base" hangingPunct="0">
              <a:spcBef>
                <a:spcPct val="20000"/>
              </a:spcBef>
              <a:spcAft>
                <a:spcPct val="0"/>
              </a:spcAft>
              <a:buBlip>
                <a:blip r:embed="rId5"/>
              </a:buBlip>
              <a:defRPr sz="1400">
                <a:solidFill>
                  <a:srgbClr val="000066"/>
                </a:solidFill>
                <a:latin typeface="+mn-lt"/>
              </a:defRPr>
            </a:lvl5pPr>
            <a:lvl6pPr marL="2514600" indent="-228600" algn="just" rtl="0" fontAlgn="base">
              <a:spcBef>
                <a:spcPct val="20000"/>
              </a:spcBef>
              <a:spcAft>
                <a:spcPct val="0"/>
              </a:spcAft>
              <a:buBlip>
                <a:blip r:embed="rId5"/>
              </a:buBlip>
              <a:defRPr sz="1400">
                <a:solidFill>
                  <a:srgbClr val="000066"/>
                </a:solidFill>
                <a:latin typeface="+mn-lt"/>
              </a:defRPr>
            </a:lvl6pPr>
            <a:lvl7pPr marL="2971800" indent="-228600" algn="just" rtl="0" fontAlgn="base">
              <a:spcBef>
                <a:spcPct val="20000"/>
              </a:spcBef>
              <a:spcAft>
                <a:spcPct val="0"/>
              </a:spcAft>
              <a:buBlip>
                <a:blip r:embed="rId5"/>
              </a:buBlip>
              <a:defRPr sz="1400">
                <a:solidFill>
                  <a:srgbClr val="000066"/>
                </a:solidFill>
                <a:latin typeface="+mn-lt"/>
              </a:defRPr>
            </a:lvl7pPr>
            <a:lvl8pPr marL="3429000" indent="-228600" algn="just" rtl="0" fontAlgn="base">
              <a:spcBef>
                <a:spcPct val="20000"/>
              </a:spcBef>
              <a:spcAft>
                <a:spcPct val="0"/>
              </a:spcAft>
              <a:buBlip>
                <a:blip r:embed="rId5"/>
              </a:buBlip>
              <a:defRPr sz="1400">
                <a:solidFill>
                  <a:srgbClr val="000066"/>
                </a:solidFill>
                <a:latin typeface="+mn-lt"/>
              </a:defRPr>
            </a:lvl8pPr>
            <a:lvl9pPr marL="3886200" indent="-228600" algn="just" rtl="0" fontAlgn="base">
              <a:spcBef>
                <a:spcPct val="20000"/>
              </a:spcBef>
              <a:spcAft>
                <a:spcPct val="0"/>
              </a:spcAft>
              <a:buBlip>
                <a:blip r:embed="rId5"/>
              </a:buBlip>
              <a:defRPr sz="1400">
                <a:solidFill>
                  <a:srgbClr val="000066"/>
                </a:solidFill>
                <a:latin typeface="+mn-lt"/>
              </a:defRPr>
            </a:lvl9pPr>
          </a:lstStyle>
          <a:p>
            <a:pPr lvl="0" algn="just">
              <a:buFont typeface="Courier New" panose="02070309020205020404" pitchFamily="49" charset="0"/>
              <a:buChar char="o"/>
            </a:pPr>
            <a:r>
              <a:rPr lang="es-ES" sz="1800" dirty="0">
                <a:effectLst/>
                <a:latin typeface="Arial Narrow" panose="020B0606020202030204" pitchFamily="34" charset="0"/>
                <a:ea typeface="Times New Roman" panose="02020603050405020304" pitchFamily="18" charset="0"/>
                <a:cs typeface="Arial" panose="020B0604020202020204" pitchFamily="34" charset="0"/>
              </a:rPr>
              <a:t>Modificar el artículo 38°, para precisar que las empresas de seguros mantienen la responsabilidad final del proceso de debida diligencia de los clientes cuando utilizan a corredores de seguros, conforme a lo establecido por la </a:t>
            </a:r>
            <a:r>
              <a:rPr lang="es-ES" sz="1800" dirty="0">
                <a:effectLst/>
                <a:latin typeface="Arial Narrow" panose="020B0606020202030204" pitchFamily="34" charset="0"/>
                <a:ea typeface="Times New Roman" panose="02020603050405020304" pitchFamily="18" charset="0"/>
                <a:cs typeface="Times New Roman" panose="02020603050405020304" pitchFamily="18" charset="0"/>
              </a:rPr>
              <a:t>Asociación Internacional de Supervisores de Seguros (en adelante, IAIS)</a:t>
            </a:r>
            <a:r>
              <a:rPr lang="es-ES" sz="1800" dirty="0">
                <a:effectLst/>
                <a:latin typeface="Arial Narrow" panose="020B0606020202030204" pitchFamily="34" charset="0"/>
                <a:ea typeface="Times New Roman" panose="02020603050405020304" pitchFamily="18" charset="0"/>
                <a:cs typeface="Arial" panose="020B0604020202020204" pitchFamily="34" charset="0"/>
              </a:rPr>
              <a:t>.</a:t>
            </a:r>
          </a:p>
          <a:p>
            <a:pPr marL="900430" algn="just"/>
            <a:r>
              <a:rPr lang="es-ES_tradnl" sz="1800" b="1" i="1" dirty="0">
                <a:effectLst/>
                <a:latin typeface="Arial Narrow" panose="020B0606020202030204" pitchFamily="34" charset="0"/>
                <a:ea typeface="Times New Roman" panose="02020603050405020304" pitchFamily="18" charset="0"/>
                <a:cs typeface="Times New Roman" panose="02020603050405020304" pitchFamily="18" charset="0"/>
              </a:rPr>
              <a:t>Artículo 38°.-Utilización y responsabilidad de intermediarios</a:t>
            </a:r>
            <a:endParaRPr lang="es-PE" sz="1800" b="1" dirty="0">
              <a:effectLst/>
              <a:latin typeface="Antique Olive"/>
              <a:ea typeface="Times New Roman" panose="02020603050405020304" pitchFamily="18" charset="0"/>
              <a:cs typeface="Times New Roman" panose="02020603050405020304" pitchFamily="18" charset="0"/>
            </a:endParaRPr>
          </a:p>
          <a:p>
            <a:pPr marL="557530" indent="0" algn="just">
              <a:buNone/>
            </a:pPr>
            <a:r>
              <a:rPr lang="es-ES_tradnl" sz="1800" i="1"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s-PE" sz="1800" dirty="0">
              <a:effectLst/>
              <a:latin typeface="Antique Olive"/>
              <a:ea typeface="Times New Roman" panose="02020603050405020304" pitchFamily="18" charset="0"/>
              <a:cs typeface="Times New Roman" panose="02020603050405020304" pitchFamily="18" charset="0"/>
            </a:endParaRPr>
          </a:p>
          <a:p>
            <a:pPr marL="892175" lvl="2" indent="0">
              <a:buNone/>
            </a:pPr>
            <a:r>
              <a:rPr lang="es-ES_tradnl" sz="1800" i="1" u="sng" dirty="0">
                <a:effectLst/>
                <a:latin typeface="Arial Narrow" panose="020B0606020202030204" pitchFamily="34" charset="0"/>
                <a:ea typeface="Times New Roman" panose="02020603050405020304" pitchFamily="18" charset="0"/>
                <a:cs typeface="Times New Roman" panose="02020603050405020304" pitchFamily="18" charset="0"/>
              </a:rPr>
              <a:t>Las disposiciones a las que hace referencia el presente artículo también aplican a las empresas de seguros que trabajen con corredores de seguros, siendo estos últimos sus intermediarios</a:t>
            </a:r>
            <a:r>
              <a:rPr lang="es-ES_tradnl" sz="1800" i="1" dirty="0">
                <a:effectLst/>
                <a:latin typeface="Arial Narrow" panose="020B0606020202030204" pitchFamily="34" charset="0"/>
                <a:ea typeface="Times New Roman" panose="02020603050405020304" pitchFamily="18" charset="0"/>
                <a:cs typeface="Times New Roman" panose="02020603050405020304" pitchFamily="18" charset="0"/>
              </a:rPr>
              <a:t>.</a:t>
            </a:r>
            <a:endParaRPr lang="es-ES" sz="1800" dirty="0">
              <a:latin typeface="Arial Narrow" panose="020B0606020202030204" pitchFamily="34" charset="0"/>
              <a:ea typeface="Times New Roman" panose="02020603050405020304" pitchFamily="18" charset="0"/>
              <a:cs typeface="Arial" panose="020B0604020202020204" pitchFamily="34" charset="0"/>
            </a:endParaRPr>
          </a:p>
          <a:p>
            <a:pPr marL="0" lvl="0" indent="0" algn="just">
              <a:buNone/>
            </a:pPr>
            <a:r>
              <a:rPr lang="es-ES" sz="1800" dirty="0">
                <a:solidFill>
                  <a:schemeClr val="bg1"/>
                </a:solidFill>
                <a:latin typeface="Arial Narrow" panose="020B0606020202030204" pitchFamily="34" charset="0"/>
                <a:ea typeface="Times New Roman" panose="02020603050405020304" pitchFamily="18" charset="0"/>
                <a:cs typeface="Arial" panose="020B0604020202020204" pitchFamily="34" charset="0"/>
              </a:rPr>
              <a:t>.</a:t>
            </a:r>
            <a:endParaRPr lang="es-ES"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endParaRPr>
          </a:p>
          <a:p>
            <a:pPr lvl="0" algn="just">
              <a:buFont typeface="Courier New" panose="02070309020205020404" pitchFamily="49" charset="0"/>
              <a:buChar char="o"/>
            </a:pPr>
            <a:r>
              <a:rPr lang="es-ES" sz="1800" dirty="0">
                <a:effectLst/>
                <a:latin typeface="Arial Narrow" panose="020B0606020202030204" pitchFamily="34" charset="0"/>
                <a:ea typeface="Times New Roman" panose="02020603050405020304" pitchFamily="18" charset="0"/>
                <a:cs typeface="Arial" panose="020B0604020202020204" pitchFamily="34" charset="0"/>
              </a:rPr>
              <a:t>Modificar el artículo 64°, para precisar que los Corredores también se deben regir por los artículos que se encuentran fuera del Título IV: Corredores de Seguros del Reglamento en cuanto resulten aplicables.</a:t>
            </a:r>
            <a:endParaRPr lang="es-PE" sz="1800" dirty="0">
              <a:effectLst/>
              <a:latin typeface="Antique Olive"/>
              <a:ea typeface="Times New Roman" panose="02020603050405020304" pitchFamily="18" charset="0"/>
              <a:cs typeface="Arial" panose="020B0604020202020204" pitchFamily="34" charset="0"/>
            </a:endParaRPr>
          </a:p>
          <a:p>
            <a:pPr marL="900430" algn="just"/>
            <a:r>
              <a:rPr lang="es-ES_tradnl" sz="1800" b="1" i="1" dirty="0">
                <a:effectLst/>
                <a:latin typeface="Arial Narrow" panose="020B0606020202030204" pitchFamily="34" charset="0"/>
                <a:ea typeface="Times New Roman" panose="02020603050405020304" pitchFamily="18" charset="0"/>
                <a:cs typeface="Times New Roman" panose="02020603050405020304" pitchFamily="18" charset="0"/>
              </a:rPr>
              <a:t>Artículo 64.- Sistema de prevención del LA/FT para corredores de seguros</a:t>
            </a:r>
            <a:endParaRPr lang="es-PE" sz="1800" b="1" dirty="0">
              <a:effectLst/>
              <a:latin typeface="Arial" panose="020B0604020202020204" pitchFamily="34" charset="0"/>
              <a:ea typeface="Times New Roman" panose="02020603050405020304" pitchFamily="18" charset="0"/>
            </a:endParaRPr>
          </a:p>
          <a:p>
            <a:pPr marL="557530" indent="0" algn="just">
              <a:buNone/>
            </a:pPr>
            <a:r>
              <a:rPr lang="es-ES" sz="1800" i="1"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s-PE" sz="1800" dirty="0">
              <a:effectLst/>
              <a:latin typeface="Antique Olive"/>
              <a:ea typeface="Times New Roman" panose="02020603050405020304" pitchFamily="18" charset="0"/>
              <a:cs typeface="Times New Roman" panose="02020603050405020304" pitchFamily="18" charset="0"/>
            </a:endParaRPr>
          </a:p>
          <a:p>
            <a:pPr marL="892175" lvl="1" indent="0">
              <a:buNone/>
            </a:pPr>
            <a:r>
              <a:rPr lang="es-ES_tradnl" i="1" dirty="0">
                <a:effectLst/>
                <a:latin typeface="Arial Narrow" panose="020B0606020202030204" pitchFamily="34" charset="0"/>
                <a:ea typeface="Times New Roman" panose="02020603050405020304" pitchFamily="18" charset="0"/>
                <a:cs typeface="Times New Roman" panose="02020603050405020304" pitchFamily="18" charset="0"/>
              </a:rPr>
              <a:t>a) Los corredores de seguros que generen ingresos operativos en el ejercicio económico anterior, por montos iguales o superiores a quinientos mil soles (S/. 500,000.00), deben cumplir con los artículos 49, 65, 66 y 67 del Reglamento, </a:t>
            </a:r>
            <a:r>
              <a:rPr lang="es-ES_tradnl" i="1" u="sng" dirty="0">
                <a:effectLst/>
                <a:latin typeface="Arial Narrow" panose="020B0606020202030204" pitchFamily="34" charset="0"/>
                <a:ea typeface="Times New Roman" panose="02020603050405020304" pitchFamily="18" charset="0"/>
                <a:cs typeface="Times New Roman" panose="02020603050405020304" pitchFamily="18" charset="0"/>
              </a:rPr>
              <a:t>así como aquellos artículos a los que se haga referencia en el presente título.</a:t>
            </a:r>
            <a:endParaRPr lang="es-PE" dirty="0">
              <a:effectLst/>
              <a:latin typeface="Antique Olive"/>
              <a:ea typeface="Times New Roman" panose="02020603050405020304" pitchFamily="18" charset="0"/>
              <a:cs typeface="Times New Roman" panose="02020603050405020304" pitchFamily="18" charset="0"/>
            </a:endParaRPr>
          </a:p>
          <a:p>
            <a:pPr marL="900430" algn="just"/>
            <a:endParaRPr lang="es-ES" sz="1450" i="1" kern="0" dirty="0">
              <a:latin typeface="Verdana"/>
              <a:cs typeface="Times New Roman" panose="02020603050405020304" pitchFamily="18" charset="0"/>
            </a:endParaRPr>
          </a:p>
          <a:p>
            <a:pPr marL="342900" lvl="0" indent="-342900" algn="just">
              <a:buFont typeface="+mj-lt"/>
              <a:buAutoNum type="alphaLcParenR"/>
            </a:pPr>
            <a:endParaRPr lang="es-ES" sz="2000" dirty="0">
              <a:effectLst/>
              <a:latin typeface="Arial Narrow" panose="020B0606020202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32415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734321" y="837625"/>
            <a:ext cx="10755589" cy="836672"/>
          </a:xfrm>
          <a:prstGeom prst="rect">
            <a:avLst/>
          </a:prstGeom>
          <a:solidFill>
            <a:srgbClr val="0032A1"/>
          </a:solidFill>
          <a:ln>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s-PE">
              <a:solidFill>
                <a:srgbClr val="0032A1"/>
              </a:solidFill>
            </a:endParaRPr>
          </a:p>
        </p:txBody>
      </p:sp>
      <p:sp>
        <p:nvSpPr>
          <p:cNvPr id="9" name="CuadroTexto 8"/>
          <p:cNvSpPr txBox="1"/>
          <p:nvPr/>
        </p:nvSpPr>
        <p:spPr>
          <a:xfrm>
            <a:off x="1137872" y="986704"/>
            <a:ext cx="9998893" cy="655118"/>
          </a:xfrm>
          <a:prstGeom prst="rect">
            <a:avLst/>
          </a:prstGeom>
          <a:noFill/>
        </p:spPr>
        <p:txBody>
          <a:bodyPr wrap="square" lIns="130622" tIns="65311" rIns="130622" bIns="65311" rtlCol="0">
            <a:spAutoFit/>
          </a:bodyPr>
          <a:lstStyle/>
          <a:p>
            <a:r>
              <a:rPr lang="es-PE" sz="3400" b="1" dirty="0">
                <a:solidFill>
                  <a:schemeClr val="bg1"/>
                </a:solidFill>
                <a:ea typeface="Sharp Sans Display No1 Medium" pitchFamily="50" charset="0"/>
                <a:cs typeface="Sharp Sans Display No1 Medium" pitchFamily="50" charset="0"/>
              </a:rPr>
              <a:t>Corredores de seguros</a:t>
            </a:r>
            <a:endParaRPr lang="es-PE" sz="3200" b="1" dirty="0">
              <a:solidFill>
                <a:schemeClr val="bg1"/>
              </a:solidFill>
            </a:endParaRPr>
          </a:p>
        </p:txBody>
      </p:sp>
      <p:pic>
        <p:nvPicPr>
          <p:cNvPr id="14" name="Imagen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711" y="828168"/>
            <a:ext cx="703494" cy="527621"/>
          </a:xfrm>
          <a:prstGeom prst="rect">
            <a:avLst/>
          </a:prstGeom>
        </p:spPr>
      </p:pic>
      <p:pic>
        <p:nvPicPr>
          <p:cNvPr id="7" name="Imagen 6"/>
          <p:cNvPicPr>
            <a:picLocks noChangeAspect="1"/>
          </p:cNvPicPr>
          <p:nvPr/>
        </p:nvPicPr>
        <p:blipFill>
          <a:blip r:embed="rId4"/>
          <a:stretch>
            <a:fillRect/>
          </a:stretch>
        </p:blipFill>
        <p:spPr>
          <a:xfrm>
            <a:off x="9323204" y="270365"/>
            <a:ext cx="2403173" cy="469788"/>
          </a:xfrm>
          <a:prstGeom prst="rect">
            <a:avLst/>
          </a:prstGeom>
        </p:spPr>
      </p:pic>
      <p:sp>
        <p:nvSpPr>
          <p:cNvPr id="10" name="4 Marcador de contenido"/>
          <p:cNvSpPr txBox="1">
            <a:spLocks/>
          </p:cNvSpPr>
          <p:nvPr/>
        </p:nvSpPr>
        <p:spPr bwMode="auto">
          <a:xfrm>
            <a:off x="1137872" y="1823376"/>
            <a:ext cx="9998893" cy="4522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marL="342900" indent="-342900" algn="just" rtl="0" eaLnBrk="0" fontAlgn="base" hangingPunct="0">
              <a:spcBef>
                <a:spcPct val="20000"/>
              </a:spcBef>
              <a:spcAft>
                <a:spcPct val="0"/>
              </a:spcAft>
              <a:buBlip>
                <a:blip r:embed="rId5"/>
              </a:buBlip>
              <a:defRPr sz="2000">
                <a:solidFill>
                  <a:srgbClr val="000066"/>
                </a:solidFill>
                <a:latin typeface="+mn-lt"/>
                <a:ea typeface="+mn-ea"/>
                <a:cs typeface="+mn-cs"/>
              </a:defRPr>
            </a:lvl1pPr>
            <a:lvl2pPr marL="742950" indent="-285750" algn="just" rtl="0" eaLnBrk="0" fontAlgn="base" hangingPunct="0">
              <a:spcBef>
                <a:spcPct val="20000"/>
              </a:spcBef>
              <a:spcAft>
                <a:spcPct val="0"/>
              </a:spcAft>
              <a:buBlip>
                <a:blip r:embed="rId5"/>
              </a:buBlip>
              <a:defRPr>
                <a:solidFill>
                  <a:srgbClr val="000066"/>
                </a:solidFill>
                <a:latin typeface="+mn-lt"/>
              </a:defRPr>
            </a:lvl2pPr>
            <a:lvl3pPr marL="1143000" indent="-228600" algn="just" rtl="0" eaLnBrk="0" fontAlgn="base" hangingPunct="0">
              <a:spcBef>
                <a:spcPct val="20000"/>
              </a:spcBef>
              <a:spcAft>
                <a:spcPct val="0"/>
              </a:spcAft>
              <a:buBlip>
                <a:blip r:embed="rId5"/>
              </a:buBlip>
              <a:defRPr sz="1600">
                <a:solidFill>
                  <a:srgbClr val="000066"/>
                </a:solidFill>
                <a:latin typeface="+mn-lt"/>
              </a:defRPr>
            </a:lvl3pPr>
            <a:lvl4pPr marL="1600200" indent="-228600" algn="just" rtl="0" eaLnBrk="0" fontAlgn="base" hangingPunct="0">
              <a:spcBef>
                <a:spcPct val="20000"/>
              </a:spcBef>
              <a:spcAft>
                <a:spcPct val="0"/>
              </a:spcAft>
              <a:buBlip>
                <a:blip r:embed="rId5"/>
              </a:buBlip>
              <a:defRPr sz="1400">
                <a:solidFill>
                  <a:srgbClr val="000066"/>
                </a:solidFill>
                <a:latin typeface="+mn-lt"/>
              </a:defRPr>
            </a:lvl4pPr>
            <a:lvl5pPr marL="2057400" indent="-228600" algn="just" rtl="0" eaLnBrk="0" fontAlgn="base" hangingPunct="0">
              <a:spcBef>
                <a:spcPct val="20000"/>
              </a:spcBef>
              <a:spcAft>
                <a:spcPct val="0"/>
              </a:spcAft>
              <a:buBlip>
                <a:blip r:embed="rId5"/>
              </a:buBlip>
              <a:defRPr sz="1400">
                <a:solidFill>
                  <a:srgbClr val="000066"/>
                </a:solidFill>
                <a:latin typeface="+mn-lt"/>
              </a:defRPr>
            </a:lvl5pPr>
            <a:lvl6pPr marL="2514600" indent="-228600" algn="just" rtl="0" fontAlgn="base">
              <a:spcBef>
                <a:spcPct val="20000"/>
              </a:spcBef>
              <a:spcAft>
                <a:spcPct val="0"/>
              </a:spcAft>
              <a:buBlip>
                <a:blip r:embed="rId5"/>
              </a:buBlip>
              <a:defRPr sz="1400">
                <a:solidFill>
                  <a:srgbClr val="000066"/>
                </a:solidFill>
                <a:latin typeface="+mn-lt"/>
              </a:defRPr>
            </a:lvl6pPr>
            <a:lvl7pPr marL="2971800" indent="-228600" algn="just" rtl="0" fontAlgn="base">
              <a:spcBef>
                <a:spcPct val="20000"/>
              </a:spcBef>
              <a:spcAft>
                <a:spcPct val="0"/>
              </a:spcAft>
              <a:buBlip>
                <a:blip r:embed="rId5"/>
              </a:buBlip>
              <a:defRPr sz="1400">
                <a:solidFill>
                  <a:srgbClr val="000066"/>
                </a:solidFill>
                <a:latin typeface="+mn-lt"/>
              </a:defRPr>
            </a:lvl7pPr>
            <a:lvl8pPr marL="3429000" indent="-228600" algn="just" rtl="0" fontAlgn="base">
              <a:spcBef>
                <a:spcPct val="20000"/>
              </a:spcBef>
              <a:spcAft>
                <a:spcPct val="0"/>
              </a:spcAft>
              <a:buBlip>
                <a:blip r:embed="rId5"/>
              </a:buBlip>
              <a:defRPr sz="1400">
                <a:solidFill>
                  <a:srgbClr val="000066"/>
                </a:solidFill>
                <a:latin typeface="+mn-lt"/>
              </a:defRPr>
            </a:lvl8pPr>
            <a:lvl9pPr marL="3886200" indent="-228600" algn="just" rtl="0" fontAlgn="base">
              <a:spcBef>
                <a:spcPct val="20000"/>
              </a:spcBef>
              <a:spcAft>
                <a:spcPct val="0"/>
              </a:spcAft>
              <a:buBlip>
                <a:blip r:embed="rId5"/>
              </a:buBlip>
              <a:defRPr sz="1400">
                <a:solidFill>
                  <a:srgbClr val="000066"/>
                </a:solidFill>
                <a:latin typeface="+mn-lt"/>
              </a:defRPr>
            </a:lvl9pPr>
          </a:lstStyle>
          <a:p>
            <a:pPr lvl="0" algn="just">
              <a:buFont typeface="Courier New" panose="02070309020205020404" pitchFamily="49" charset="0"/>
              <a:buChar char="o"/>
            </a:pPr>
            <a:r>
              <a:rPr lang="es-ES" sz="1800" dirty="0">
                <a:effectLst/>
                <a:latin typeface="Arial Narrow" panose="020B0606020202030204" pitchFamily="34" charset="0"/>
                <a:ea typeface="Times New Roman" panose="02020603050405020304" pitchFamily="18" charset="0"/>
                <a:cs typeface="Arial" panose="020B0604020202020204" pitchFamily="34" charset="0"/>
              </a:rPr>
              <a:t>Modificar el literal c) del artículo 64° incorporando la obligación de requerir la información mínima de los clientes en el régimen general y simplificado, para los corredores de seguros con ingresos operativos en el ejercicio económico anterior, por montos menores a quinientos mil soles (S/. 500,000.00). Cabe mencionar que, en la versión actual, estos Corredores se encuentran obligados a obtener la información mínima requerida para la identificación de sus clientes.</a:t>
            </a:r>
          </a:p>
          <a:p>
            <a:pPr lvl="0" algn="just">
              <a:buFont typeface="Courier New" panose="02070309020205020404" pitchFamily="49" charset="0"/>
              <a:buChar char="o"/>
            </a:pPr>
            <a:endParaRPr lang="es-PE" sz="400" dirty="0">
              <a:latin typeface="Arial Narrow" panose="020B0606020202030204" pitchFamily="34" charset="0"/>
              <a:ea typeface="Times New Roman" panose="02020603050405020304" pitchFamily="18" charset="0"/>
              <a:cs typeface="Arial" panose="020B0604020202020204" pitchFamily="34" charset="0"/>
            </a:endParaRPr>
          </a:p>
          <a:p>
            <a:pPr marL="892175" lvl="2" indent="0">
              <a:buNone/>
            </a:pPr>
            <a:r>
              <a:rPr lang="es-ES_tradnl" sz="1800" i="1" dirty="0">
                <a:effectLst/>
                <a:latin typeface="Arial Narrow" panose="020B0606020202030204" pitchFamily="34" charset="0"/>
                <a:ea typeface="Times New Roman" panose="02020603050405020304" pitchFamily="18" charset="0"/>
                <a:cs typeface="Times New Roman" panose="02020603050405020304" pitchFamily="18" charset="0"/>
              </a:rPr>
              <a:t>c) Los corredores de seguros que no se encuentren comprendidos en el supuesto detallado en el literal b) precedente, es decir que no lleguen a quinientos mil soles (S/. 500,000.00) de ingresos operativos, deben: i) nombrar un oficial de cumplimiento; </a:t>
            </a:r>
            <a:r>
              <a:rPr lang="es-ES_tradnl" sz="1800" i="1" dirty="0" err="1">
                <a:effectLst/>
                <a:latin typeface="Arial Narrow" panose="020B0606020202030204" pitchFamily="34" charset="0"/>
                <a:ea typeface="Times New Roman" panose="02020603050405020304" pitchFamily="18" charset="0"/>
                <a:cs typeface="Times New Roman" panose="02020603050405020304" pitchFamily="18" charset="0"/>
              </a:rPr>
              <a:t>ii</a:t>
            </a:r>
            <a:r>
              <a:rPr lang="es-ES_tradnl" sz="1800" i="1" dirty="0">
                <a:effectLst/>
                <a:latin typeface="Arial Narrow" panose="020B0606020202030204" pitchFamily="34" charset="0"/>
                <a:ea typeface="Times New Roman" panose="02020603050405020304" pitchFamily="18" charset="0"/>
                <a:cs typeface="Times New Roman" panose="02020603050405020304" pitchFamily="18" charset="0"/>
              </a:rPr>
              <a:t>) atender los requerimientos de información considerando lo dispuesto en los numerales 65.1, 65.2 y 65.3 del artículo 65, </a:t>
            </a:r>
            <a:r>
              <a:rPr lang="es-ES_tradnl" sz="1800" i="1" u="sng" dirty="0">
                <a:effectLst/>
                <a:latin typeface="Arial Narrow" panose="020B0606020202030204" pitchFamily="34" charset="0"/>
                <a:ea typeface="Times New Roman" panose="02020603050405020304" pitchFamily="18" charset="0"/>
                <a:cs typeface="Times New Roman" panose="02020603050405020304" pitchFamily="18" charset="0"/>
              </a:rPr>
              <a:t>salvo lo dispuesto en el punto </a:t>
            </a:r>
            <a:r>
              <a:rPr lang="es-ES_tradnl" sz="1800" i="1" u="sng" dirty="0" err="1">
                <a:effectLst/>
                <a:latin typeface="Arial Narrow" panose="020B0606020202030204" pitchFamily="34" charset="0"/>
                <a:ea typeface="Times New Roman" panose="02020603050405020304" pitchFamily="18" charset="0"/>
                <a:cs typeface="Times New Roman" panose="02020603050405020304" pitchFamily="18" charset="0"/>
              </a:rPr>
              <a:t>iii</a:t>
            </a:r>
            <a:r>
              <a:rPr lang="es-ES_tradnl" sz="1800" i="1" u="sng" dirty="0">
                <a:effectLst/>
                <a:latin typeface="Arial Narrow" panose="020B0606020202030204" pitchFamily="34" charset="0"/>
                <a:ea typeface="Times New Roman" panose="02020603050405020304" pitchFamily="18" charset="0"/>
                <a:cs typeface="Times New Roman" panose="02020603050405020304" pitchFamily="18" charset="0"/>
              </a:rPr>
              <a:t>) del literal b) y en el literal d) del numeral 65.1</a:t>
            </a:r>
            <a:r>
              <a:rPr lang="es-ES_tradnl" sz="1800" i="1"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s-ES_tradnl" sz="1800" i="1" dirty="0" err="1">
                <a:effectLst/>
                <a:latin typeface="Arial Narrow" panose="020B0606020202030204" pitchFamily="34" charset="0"/>
                <a:ea typeface="Times New Roman" panose="02020603050405020304" pitchFamily="18" charset="0"/>
                <a:cs typeface="Times New Roman" panose="02020603050405020304" pitchFamily="18" charset="0"/>
              </a:rPr>
              <a:t>iii</a:t>
            </a:r>
            <a:r>
              <a:rPr lang="es-ES_tradnl" sz="1800" i="1" dirty="0">
                <a:effectLst/>
                <a:latin typeface="Arial Narrow" panose="020B0606020202030204" pitchFamily="34" charset="0"/>
                <a:ea typeface="Times New Roman" panose="02020603050405020304" pitchFamily="18" charset="0"/>
                <a:cs typeface="Times New Roman" panose="02020603050405020304" pitchFamily="18" charset="0"/>
              </a:rPr>
              <a:t>) comunicar las operaciones sospechosas que detecten en el marco de lo dispuesto por el artículo 66, y </a:t>
            </a:r>
            <a:r>
              <a:rPr lang="es-ES_tradnl" sz="1800" i="1" dirty="0" err="1">
                <a:effectLst/>
                <a:latin typeface="Arial Narrow" panose="020B0606020202030204" pitchFamily="34" charset="0"/>
                <a:ea typeface="Times New Roman" panose="02020603050405020304" pitchFamily="18" charset="0"/>
                <a:cs typeface="Times New Roman" panose="02020603050405020304" pitchFamily="18" charset="0"/>
              </a:rPr>
              <a:t>iv</a:t>
            </a:r>
            <a:r>
              <a:rPr lang="es-ES_tradnl" sz="1800" i="1" dirty="0">
                <a:effectLst/>
                <a:latin typeface="Arial Narrow" panose="020B0606020202030204" pitchFamily="34" charset="0"/>
                <a:ea typeface="Times New Roman" panose="02020603050405020304" pitchFamily="18" charset="0"/>
                <a:cs typeface="Times New Roman" panose="02020603050405020304" pitchFamily="18" charset="0"/>
              </a:rPr>
              <a:t>) cumplir con la exigencia de conservación considerada en el artículo 67 del Reglamento.</a:t>
            </a:r>
            <a:endParaRPr lang="es-ES" sz="1800" dirty="0">
              <a:effectLst/>
              <a:latin typeface="Arial Narrow" panose="020B0606020202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377702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734321" y="837625"/>
            <a:ext cx="10755589" cy="836672"/>
          </a:xfrm>
          <a:prstGeom prst="rect">
            <a:avLst/>
          </a:prstGeom>
          <a:solidFill>
            <a:srgbClr val="0032A1"/>
          </a:solidFill>
          <a:ln>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s-PE">
              <a:solidFill>
                <a:srgbClr val="0032A1"/>
              </a:solidFill>
            </a:endParaRPr>
          </a:p>
        </p:txBody>
      </p:sp>
      <p:sp>
        <p:nvSpPr>
          <p:cNvPr id="9" name="CuadroTexto 8"/>
          <p:cNvSpPr txBox="1"/>
          <p:nvPr/>
        </p:nvSpPr>
        <p:spPr>
          <a:xfrm>
            <a:off x="1137872" y="986704"/>
            <a:ext cx="9998893" cy="655118"/>
          </a:xfrm>
          <a:prstGeom prst="rect">
            <a:avLst/>
          </a:prstGeom>
          <a:noFill/>
        </p:spPr>
        <p:txBody>
          <a:bodyPr wrap="square" lIns="130622" tIns="65311" rIns="130622" bIns="65311" rtlCol="0">
            <a:spAutoFit/>
          </a:bodyPr>
          <a:lstStyle/>
          <a:p>
            <a:r>
              <a:rPr lang="es-PE" sz="3400" b="1" dirty="0">
                <a:solidFill>
                  <a:schemeClr val="bg1"/>
                </a:solidFill>
                <a:ea typeface="Sharp Sans Display No1 Medium" pitchFamily="50" charset="0"/>
                <a:cs typeface="Sharp Sans Display No1 Medium" pitchFamily="50" charset="0"/>
              </a:rPr>
              <a:t>Corredores de seguros</a:t>
            </a:r>
            <a:endParaRPr lang="es-PE" sz="3200" b="1" dirty="0">
              <a:solidFill>
                <a:schemeClr val="bg1"/>
              </a:solidFill>
            </a:endParaRPr>
          </a:p>
        </p:txBody>
      </p:sp>
      <p:pic>
        <p:nvPicPr>
          <p:cNvPr id="14" name="Imagen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711" y="828168"/>
            <a:ext cx="703494" cy="527621"/>
          </a:xfrm>
          <a:prstGeom prst="rect">
            <a:avLst/>
          </a:prstGeom>
        </p:spPr>
      </p:pic>
      <p:pic>
        <p:nvPicPr>
          <p:cNvPr id="7" name="Imagen 6"/>
          <p:cNvPicPr>
            <a:picLocks noChangeAspect="1"/>
          </p:cNvPicPr>
          <p:nvPr/>
        </p:nvPicPr>
        <p:blipFill>
          <a:blip r:embed="rId4"/>
          <a:stretch>
            <a:fillRect/>
          </a:stretch>
        </p:blipFill>
        <p:spPr>
          <a:xfrm>
            <a:off x="9323204" y="270365"/>
            <a:ext cx="2403173" cy="469788"/>
          </a:xfrm>
          <a:prstGeom prst="rect">
            <a:avLst/>
          </a:prstGeom>
        </p:spPr>
      </p:pic>
      <p:sp>
        <p:nvSpPr>
          <p:cNvPr id="10" name="4 Marcador de contenido"/>
          <p:cNvSpPr txBox="1">
            <a:spLocks/>
          </p:cNvSpPr>
          <p:nvPr/>
        </p:nvSpPr>
        <p:spPr bwMode="auto">
          <a:xfrm>
            <a:off x="1137872" y="1970132"/>
            <a:ext cx="9998893" cy="4522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marL="342900" indent="-342900" algn="just" rtl="0" eaLnBrk="0" fontAlgn="base" hangingPunct="0">
              <a:spcBef>
                <a:spcPct val="20000"/>
              </a:spcBef>
              <a:spcAft>
                <a:spcPct val="0"/>
              </a:spcAft>
              <a:buBlip>
                <a:blip r:embed="rId5"/>
              </a:buBlip>
              <a:defRPr sz="2000">
                <a:solidFill>
                  <a:srgbClr val="000066"/>
                </a:solidFill>
                <a:latin typeface="+mn-lt"/>
                <a:ea typeface="+mn-ea"/>
                <a:cs typeface="+mn-cs"/>
              </a:defRPr>
            </a:lvl1pPr>
            <a:lvl2pPr marL="742950" indent="-285750" algn="just" rtl="0" eaLnBrk="0" fontAlgn="base" hangingPunct="0">
              <a:spcBef>
                <a:spcPct val="20000"/>
              </a:spcBef>
              <a:spcAft>
                <a:spcPct val="0"/>
              </a:spcAft>
              <a:buBlip>
                <a:blip r:embed="rId5"/>
              </a:buBlip>
              <a:defRPr>
                <a:solidFill>
                  <a:srgbClr val="000066"/>
                </a:solidFill>
                <a:latin typeface="+mn-lt"/>
              </a:defRPr>
            </a:lvl2pPr>
            <a:lvl3pPr marL="1143000" indent="-228600" algn="just" rtl="0" eaLnBrk="0" fontAlgn="base" hangingPunct="0">
              <a:spcBef>
                <a:spcPct val="20000"/>
              </a:spcBef>
              <a:spcAft>
                <a:spcPct val="0"/>
              </a:spcAft>
              <a:buBlip>
                <a:blip r:embed="rId5"/>
              </a:buBlip>
              <a:defRPr sz="1600">
                <a:solidFill>
                  <a:srgbClr val="000066"/>
                </a:solidFill>
                <a:latin typeface="+mn-lt"/>
              </a:defRPr>
            </a:lvl3pPr>
            <a:lvl4pPr marL="1600200" indent="-228600" algn="just" rtl="0" eaLnBrk="0" fontAlgn="base" hangingPunct="0">
              <a:spcBef>
                <a:spcPct val="20000"/>
              </a:spcBef>
              <a:spcAft>
                <a:spcPct val="0"/>
              </a:spcAft>
              <a:buBlip>
                <a:blip r:embed="rId5"/>
              </a:buBlip>
              <a:defRPr sz="1400">
                <a:solidFill>
                  <a:srgbClr val="000066"/>
                </a:solidFill>
                <a:latin typeface="+mn-lt"/>
              </a:defRPr>
            </a:lvl4pPr>
            <a:lvl5pPr marL="2057400" indent="-228600" algn="just" rtl="0" eaLnBrk="0" fontAlgn="base" hangingPunct="0">
              <a:spcBef>
                <a:spcPct val="20000"/>
              </a:spcBef>
              <a:spcAft>
                <a:spcPct val="0"/>
              </a:spcAft>
              <a:buBlip>
                <a:blip r:embed="rId5"/>
              </a:buBlip>
              <a:defRPr sz="1400">
                <a:solidFill>
                  <a:srgbClr val="000066"/>
                </a:solidFill>
                <a:latin typeface="+mn-lt"/>
              </a:defRPr>
            </a:lvl5pPr>
            <a:lvl6pPr marL="2514600" indent="-228600" algn="just" rtl="0" fontAlgn="base">
              <a:spcBef>
                <a:spcPct val="20000"/>
              </a:spcBef>
              <a:spcAft>
                <a:spcPct val="0"/>
              </a:spcAft>
              <a:buBlip>
                <a:blip r:embed="rId5"/>
              </a:buBlip>
              <a:defRPr sz="1400">
                <a:solidFill>
                  <a:srgbClr val="000066"/>
                </a:solidFill>
                <a:latin typeface="+mn-lt"/>
              </a:defRPr>
            </a:lvl6pPr>
            <a:lvl7pPr marL="2971800" indent="-228600" algn="just" rtl="0" fontAlgn="base">
              <a:spcBef>
                <a:spcPct val="20000"/>
              </a:spcBef>
              <a:spcAft>
                <a:spcPct val="0"/>
              </a:spcAft>
              <a:buBlip>
                <a:blip r:embed="rId5"/>
              </a:buBlip>
              <a:defRPr sz="1400">
                <a:solidFill>
                  <a:srgbClr val="000066"/>
                </a:solidFill>
                <a:latin typeface="+mn-lt"/>
              </a:defRPr>
            </a:lvl7pPr>
            <a:lvl8pPr marL="3429000" indent="-228600" algn="just" rtl="0" fontAlgn="base">
              <a:spcBef>
                <a:spcPct val="20000"/>
              </a:spcBef>
              <a:spcAft>
                <a:spcPct val="0"/>
              </a:spcAft>
              <a:buBlip>
                <a:blip r:embed="rId5"/>
              </a:buBlip>
              <a:defRPr sz="1400">
                <a:solidFill>
                  <a:srgbClr val="000066"/>
                </a:solidFill>
                <a:latin typeface="+mn-lt"/>
              </a:defRPr>
            </a:lvl8pPr>
            <a:lvl9pPr marL="3886200" indent="-228600" algn="just" rtl="0" fontAlgn="base">
              <a:spcBef>
                <a:spcPct val="20000"/>
              </a:spcBef>
              <a:spcAft>
                <a:spcPct val="0"/>
              </a:spcAft>
              <a:buBlip>
                <a:blip r:embed="rId5"/>
              </a:buBlip>
              <a:defRPr sz="1400">
                <a:solidFill>
                  <a:srgbClr val="000066"/>
                </a:solidFill>
                <a:latin typeface="+mn-lt"/>
              </a:defRPr>
            </a:lvl9pPr>
          </a:lstStyle>
          <a:p>
            <a:pPr lvl="0" algn="just">
              <a:buFont typeface="Courier New" panose="02070309020205020404" pitchFamily="49" charset="0"/>
              <a:buChar char="o"/>
            </a:pPr>
            <a:r>
              <a:rPr lang="es-ES" sz="1800" dirty="0">
                <a:effectLst/>
                <a:latin typeface="Arial Narrow" panose="020B0606020202030204" pitchFamily="34" charset="0"/>
                <a:ea typeface="Times New Roman" panose="02020603050405020304" pitchFamily="18" charset="0"/>
                <a:cs typeface="Arial" panose="020B0604020202020204" pitchFamily="34" charset="0"/>
              </a:rPr>
              <a:t> Modificar el literal b) del numeral 65.1 del artículo 65° para precisar las medidas de debida diligencia adicionales que deben aplicar los corredores de seguros a los clientes registrados en el régimen reforzado. Además, se precisa que la información mínima de las solicitudes de seguros es la señalada en los artículos 30 y 31 del Reglamento:</a:t>
            </a:r>
          </a:p>
          <a:p>
            <a:pPr marL="900430" algn="just"/>
            <a:r>
              <a:rPr lang="es-ES_tradnl" sz="1800" b="1" i="1" dirty="0">
                <a:effectLst/>
                <a:latin typeface="Arial Narrow" panose="020B0606020202030204" pitchFamily="34" charset="0"/>
                <a:ea typeface="Times New Roman" panose="02020603050405020304" pitchFamily="18" charset="0"/>
                <a:cs typeface="Times New Roman" panose="02020603050405020304" pitchFamily="18" charset="0"/>
              </a:rPr>
              <a:t>Artículo 65.- </a:t>
            </a:r>
            <a:r>
              <a:rPr lang="es-ES" sz="1800" b="1" i="1" dirty="0">
                <a:effectLst/>
                <a:latin typeface="Arial Narrow" panose="020B0606020202030204" pitchFamily="34" charset="0"/>
                <a:ea typeface="Times New Roman" panose="02020603050405020304" pitchFamily="18" charset="0"/>
                <a:cs typeface="Times New Roman" panose="02020603050405020304" pitchFamily="18" charset="0"/>
              </a:rPr>
              <a:t>Características del sistema de prevención del LA/FT</a:t>
            </a:r>
          </a:p>
          <a:p>
            <a:pPr marL="557530" indent="0" algn="just">
              <a:buNone/>
            </a:pPr>
            <a:r>
              <a:rPr lang="es-ES" sz="1800" i="1"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s-ES" sz="1600" i="1" dirty="0">
                <a:effectLst/>
                <a:latin typeface="Arial Narrow" panose="020B0606020202030204" pitchFamily="34" charset="0"/>
                <a:ea typeface="Times New Roman" panose="02020603050405020304" pitchFamily="18" charset="0"/>
                <a:cs typeface="Times New Roman" panose="02020603050405020304" pitchFamily="18" charset="0"/>
              </a:rPr>
              <a:t>(…)</a:t>
            </a:r>
            <a:endParaRPr lang="es-PE" sz="1600" dirty="0">
              <a:latin typeface="Arial" panose="020B0604020202020204" pitchFamily="34" charset="0"/>
              <a:ea typeface="Times New Roman" panose="02020603050405020304" pitchFamily="18" charset="0"/>
              <a:cs typeface="Arial" panose="020B0604020202020204" pitchFamily="34" charset="0"/>
            </a:endParaRPr>
          </a:p>
          <a:p>
            <a:pPr marL="557530" indent="0" algn="just">
              <a:buNone/>
            </a:pPr>
            <a:r>
              <a:rPr lang="es-ES_tradnl" sz="1800" i="1" dirty="0">
                <a:effectLst/>
                <a:latin typeface="Arial Narrow" panose="020B0606020202030204" pitchFamily="34" charset="0"/>
                <a:ea typeface="Times New Roman" panose="02020603050405020304" pitchFamily="18" charset="0"/>
                <a:cs typeface="Times New Roman" panose="02020603050405020304" pitchFamily="18" charset="0"/>
              </a:rPr>
              <a:t>b) Conocimiento del cliente y debida diligencia.-</a:t>
            </a:r>
            <a:endParaRPr lang="es-PE" sz="1800" dirty="0">
              <a:effectLst/>
              <a:latin typeface="Arial" panose="020B0604020202020204" pitchFamily="34" charset="0"/>
              <a:ea typeface="Times New Roman" panose="02020603050405020304" pitchFamily="18" charset="0"/>
            </a:endParaRPr>
          </a:p>
          <a:p>
            <a:pPr marL="957580" lvl="1" indent="0">
              <a:buNone/>
            </a:pPr>
            <a:r>
              <a:rPr lang="es-ES" sz="1600" i="1" dirty="0">
                <a:effectLst/>
                <a:latin typeface="Arial Narrow" panose="020B0606020202030204" pitchFamily="34" charset="0"/>
                <a:ea typeface="Times New Roman" panose="02020603050405020304" pitchFamily="18" charset="0"/>
                <a:cs typeface="Times New Roman" panose="02020603050405020304" pitchFamily="18" charset="0"/>
              </a:rPr>
              <a:t>(…)</a:t>
            </a:r>
            <a:endParaRPr lang="es-PE" sz="1600" dirty="0">
              <a:effectLst/>
              <a:latin typeface="Antique Olive"/>
              <a:ea typeface="Times New Roman" panose="02020603050405020304" pitchFamily="18" charset="0"/>
              <a:cs typeface="Times New Roman" panose="02020603050405020304" pitchFamily="18" charset="0"/>
            </a:endParaRPr>
          </a:p>
          <a:p>
            <a:pPr marL="557530" indent="0" algn="just">
              <a:buNone/>
            </a:pPr>
            <a:r>
              <a:rPr lang="es-ES_tradnl" sz="1800" i="1" dirty="0" err="1">
                <a:effectLst/>
                <a:latin typeface="Arial Narrow" panose="020B0606020202030204" pitchFamily="34" charset="0"/>
                <a:ea typeface="Times New Roman" panose="02020603050405020304" pitchFamily="18" charset="0"/>
                <a:cs typeface="Times New Roman" panose="02020603050405020304" pitchFamily="18" charset="0"/>
              </a:rPr>
              <a:t>iii</a:t>
            </a:r>
            <a:r>
              <a:rPr lang="es-ES_tradnl" sz="1800" i="1" dirty="0">
                <a:effectLst/>
                <a:latin typeface="Arial Narrow" panose="020B0606020202030204" pitchFamily="34" charset="0"/>
                <a:ea typeface="Times New Roman" panose="02020603050405020304" pitchFamily="18" charset="0"/>
                <a:cs typeface="Times New Roman" panose="02020603050405020304" pitchFamily="18" charset="0"/>
              </a:rPr>
              <a:t>. Cuando corresponda, considerando los criterios señalados en el artículo 32 del Reglamento, resulta aplicable el régimen reforzado de debida diligencia al que hace referencia el mencionado artículo con relación a los requerimientos sobre información mínima y procedimientos de verificación, establecidos en la regulación vigente. </a:t>
            </a:r>
            <a:r>
              <a:rPr lang="es-ES_tradnl" sz="1800" i="1" u="sng" dirty="0">
                <a:effectLst/>
                <a:latin typeface="Arial Narrow" panose="020B0606020202030204" pitchFamily="34" charset="0"/>
                <a:ea typeface="Times New Roman" panose="02020603050405020304" pitchFamily="18" charset="0"/>
                <a:cs typeface="Times New Roman" panose="02020603050405020304" pitchFamily="18" charset="0"/>
              </a:rPr>
              <a:t>Asimismo, se deben cumplir las disposiciones de los literales a), c),</a:t>
            </a:r>
            <a:r>
              <a:rPr lang="es-ES_tradnl" sz="1800" i="1" dirty="0">
                <a:effectLst/>
                <a:latin typeface="Arial Narrow" panose="020B0606020202030204" pitchFamily="34" charset="0"/>
                <a:ea typeface="Times New Roman" panose="02020603050405020304" pitchFamily="18" charset="0"/>
                <a:cs typeface="Times New Roman" panose="02020603050405020304" pitchFamily="18" charset="0"/>
              </a:rPr>
              <a:t> d) y e) sobre las medidas de debida diligencia aplicables a los clientes registrados en el régimen reforzado del artículo 32.  </a:t>
            </a:r>
            <a:endParaRPr lang="es-PE" sz="1800" dirty="0">
              <a:effectLst/>
              <a:latin typeface="Antique Olive"/>
              <a:ea typeface="Times New Roman" panose="02020603050405020304" pitchFamily="18" charset="0"/>
              <a:cs typeface="Times New Roman" panose="02020603050405020304" pitchFamily="18" charset="0"/>
            </a:endParaRPr>
          </a:p>
          <a:p>
            <a:pPr marL="557530" indent="0" algn="just">
              <a:buNone/>
            </a:pPr>
            <a:endParaRPr lang="es-PE" sz="900" dirty="0">
              <a:effectLst/>
              <a:latin typeface="Antique Olive"/>
              <a:ea typeface="Times New Roman" panose="02020603050405020304" pitchFamily="18" charset="0"/>
              <a:cs typeface="Times New Roman" panose="02020603050405020304" pitchFamily="18" charset="0"/>
            </a:endParaRPr>
          </a:p>
          <a:p>
            <a:pPr marL="557530" indent="0" algn="just">
              <a:buNone/>
            </a:pPr>
            <a:r>
              <a:rPr lang="es-ES_tradnl" sz="1800" i="1" dirty="0" err="1">
                <a:effectLst/>
                <a:latin typeface="Arial Narrow" panose="020B0606020202030204" pitchFamily="34" charset="0"/>
                <a:ea typeface="Times New Roman" panose="02020603050405020304" pitchFamily="18" charset="0"/>
                <a:cs typeface="Times New Roman" panose="02020603050405020304" pitchFamily="18" charset="0"/>
              </a:rPr>
              <a:t>iv</a:t>
            </a:r>
            <a:r>
              <a:rPr lang="es-ES_tradnl" sz="1800" i="1" dirty="0">
                <a:effectLst/>
                <a:latin typeface="Arial Narrow" panose="020B0606020202030204" pitchFamily="34" charset="0"/>
                <a:ea typeface="Times New Roman" panose="02020603050405020304" pitchFamily="18" charset="0"/>
                <a:cs typeface="Times New Roman" panose="02020603050405020304" pitchFamily="18" charset="0"/>
              </a:rPr>
              <a:t>. Los corredores de seguros deben verificar que las solicitudes de seguros de sus clientes contengan la información de identificación mínima, </a:t>
            </a:r>
            <a:r>
              <a:rPr lang="es-ES_tradnl" sz="1800" i="1" u="sng" dirty="0">
                <a:effectLst/>
                <a:latin typeface="Arial Narrow" panose="020B0606020202030204" pitchFamily="34" charset="0"/>
                <a:ea typeface="Times New Roman" panose="02020603050405020304" pitchFamily="18" charset="0"/>
                <a:cs typeface="Times New Roman" panose="02020603050405020304" pitchFamily="18" charset="0"/>
              </a:rPr>
              <a:t>de acuerdo con lo dispuesto en los artículos 30° y 31° del Reglamento.</a:t>
            </a:r>
            <a:endParaRPr lang="es-PE" sz="18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48497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734321" y="837625"/>
            <a:ext cx="10755589" cy="836672"/>
          </a:xfrm>
          <a:prstGeom prst="rect">
            <a:avLst/>
          </a:prstGeom>
          <a:solidFill>
            <a:srgbClr val="0032A1"/>
          </a:solidFill>
          <a:ln>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s-PE">
              <a:solidFill>
                <a:srgbClr val="0032A1"/>
              </a:solidFill>
            </a:endParaRPr>
          </a:p>
        </p:txBody>
      </p:sp>
      <p:sp>
        <p:nvSpPr>
          <p:cNvPr id="9" name="CuadroTexto 8"/>
          <p:cNvSpPr txBox="1"/>
          <p:nvPr/>
        </p:nvSpPr>
        <p:spPr>
          <a:xfrm>
            <a:off x="1137872" y="986704"/>
            <a:ext cx="9998893" cy="655118"/>
          </a:xfrm>
          <a:prstGeom prst="rect">
            <a:avLst/>
          </a:prstGeom>
          <a:noFill/>
        </p:spPr>
        <p:txBody>
          <a:bodyPr wrap="square" lIns="130622" tIns="65311" rIns="130622" bIns="65311" rtlCol="0">
            <a:spAutoFit/>
          </a:bodyPr>
          <a:lstStyle/>
          <a:p>
            <a:r>
              <a:rPr lang="es-PE" sz="3400" b="1" dirty="0">
                <a:solidFill>
                  <a:schemeClr val="bg1"/>
                </a:solidFill>
                <a:ea typeface="Sharp Sans Display No1 Medium" pitchFamily="50" charset="0"/>
                <a:cs typeface="Sharp Sans Display No1 Medium" pitchFamily="50" charset="0"/>
              </a:rPr>
              <a:t>Corredores de seguros</a:t>
            </a:r>
            <a:endParaRPr lang="es-PE" sz="3200" b="1" dirty="0">
              <a:solidFill>
                <a:schemeClr val="bg1"/>
              </a:solidFill>
            </a:endParaRPr>
          </a:p>
        </p:txBody>
      </p:sp>
      <p:pic>
        <p:nvPicPr>
          <p:cNvPr id="14" name="Imagen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711" y="828168"/>
            <a:ext cx="703494" cy="527621"/>
          </a:xfrm>
          <a:prstGeom prst="rect">
            <a:avLst/>
          </a:prstGeom>
        </p:spPr>
      </p:pic>
      <p:pic>
        <p:nvPicPr>
          <p:cNvPr id="7" name="Imagen 6"/>
          <p:cNvPicPr>
            <a:picLocks noChangeAspect="1"/>
          </p:cNvPicPr>
          <p:nvPr/>
        </p:nvPicPr>
        <p:blipFill>
          <a:blip r:embed="rId4"/>
          <a:stretch>
            <a:fillRect/>
          </a:stretch>
        </p:blipFill>
        <p:spPr>
          <a:xfrm>
            <a:off x="9323204" y="270365"/>
            <a:ext cx="2403173" cy="469788"/>
          </a:xfrm>
          <a:prstGeom prst="rect">
            <a:avLst/>
          </a:prstGeom>
        </p:spPr>
      </p:pic>
      <p:sp>
        <p:nvSpPr>
          <p:cNvPr id="10" name="4 Marcador de contenido"/>
          <p:cNvSpPr txBox="1">
            <a:spLocks/>
          </p:cNvSpPr>
          <p:nvPr/>
        </p:nvSpPr>
        <p:spPr bwMode="auto">
          <a:xfrm>
            <a:off x="1137872" y="1823376"/>
            <a:ext cx="9998893" cy="4522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marL="342900" indent="-342900" algn="just" rtl="0" eaLnBrk="0" fontAlgn="base" hangingPunct="0">
              <a:spcBef>
                <a:spcPct val="20000"/>
              </a:spcBef>
              <a:spcAft>
                <a:spcPct val="0"/>
              </a:spcAft>
              <a:buBlip>
                <a:blip r:embed="rId5"/>
              </a:buBlip>
              <a:defRPr sz="2000">
                <a:solidFill>
                  <a:srgbClr val="000066"/>
                </a:solidFill>
                <a:latin typeface="+mn-lt"/>
                <a:ea typeface="+mn-ea"/>
                <a:cs typeface="+mn-cs"/>
              </a:defRPr>
            </a:lvl1pPr>
            <a:lvl2pPr marL="742950" indent="-285750" algn="just" rtl="0" eaLnBrk="0" fontAlgn="base" hangingPunct="0">
              <a:spcBef>
                <a:spcPct val="20000"/>
              </a:spcBef>
              <a:spcAft>
                <a:spcPct val="0"/>
              </a:spcAft>
              <a:buBlip>
                <a:blip r:embed="rId5"/>
              </a:buBlip>
              <a:defRPr>
                <a:solidFill>
                  <a:srgbClr val="000066"/>
                </a:solidFill>
                <a:latin typeface="+mn-lt"/>
              </a:defRPr>
            </a:lvl2pPr>
            <a:lvl3pPr marL="1143000" indent="-228600" algn="just" rtl="0" eaLnBrk="0" fontAlgn="base" hangingPunct="0">
              <a:spcBef>
                <a:spcPct val="20000"/>
              </a:spcBef>
              <a:spcAft>
                <a:spcPct val="0"/>
              </a:spcAft>
              <a:buBlip>
                <a:blip r:embed="rId5"/>
              </a:buBlip>
              <a:defRPr sz="1600">
                <a:solidFill>
                  <a:srgbClr val="000066"/>
                </a:solidFill>
                <a:latin typeface="+mn-lt"/>
              </a:defRPr>
            </a:lvl3pPr>
            <a:lvl4pPr marL="1600200" indent="-228600" algn="just" rtl="0" eaLnBrk="0" fontAlgn="base" hangingPunct="0">
              <a:spcBef>
                <a:spcPct val="20000"/>
              </a:spcBef>
              <a:spcAft>
                <a:spcPct val="0"/>
              </a:spcAft>
              <a:buBlip>
                <a:blip r:embed="rId5"/>
              </a:buBlip>
              <a:defRPr sz="1400">
                <a:solidFill>
                  <a:srgbClr val="000066"/>
                </a:solidFill>
                <a:latin typeface="+mn-lt"/>
              </a:defRPr>
            </a:lvl4pPr>
            <a:lvl5pPr marL="2057400" indent="-228600" algn="just" rtl="0" eaLnBrk="0" fontAlgn="base" hangingPunct="0">
              <a:spcBef>
                <a:spcPct val="20000"/>
              </a:spcBef>
              <a:spcAft>
                <a:spcPct val="0"/>
              </a:spcAft>
              <a:buBlip>
                <a:blip r:embed="rId5"/>
              </a:buBlip>
              <a:defRPr sz="1400">
                <a:solidFill>
                  <a:srgbClr val="000066"/>
                </a:solidFill>
                <a:latin typeface="+mn-lt"/>
              </a:defRPr>
            </a:lvl5pPr>
            <a:lvl6pPr marL="2514600" indent="-228600" algn="just" rtl="0" fontAlgn="base">
              <a:spcBef>
                <a:spcPct val="20000"/>
              </a:spcBef>
              <a:spcAft>
                <a:spcPct val="0"/>
              </a:spcAft>
              <a:buBlip>
                <a:blip r:embed="rId5"/>
              </a:buBlip>
              <a:defRPr sz="1400">
                <a:solidFill>
                  <a:srgbClr val="000066"/>
                </a:solidFill>
                <a:latin typeface="+mn-lt"/>
              </a:defRPr>
            </a:lvl6pPr>
            <a:lvl7pPr marL="2971800" indent="-228600" algn="just" rtl="0" fontAlgn="base">
              <a:spcBef>
                <a:spcPct val="20000"/>
              </a:spcBef>
              <a:spcAft>
                <a:spcPct val="0"/>
              </a:spcAft>
              <a:buBlip>
                <a:blip r:embed="rId5"/>
              </a:buBlip>
              <a:defRPr sz="1400">
                <a:solidFill>
                  <a:srgbClr val="000066"/>
                </a:solidFill>
                <a:latin typeface="+mn-lt"/>
              </a:defRPr>
            </a:lvl7pPr>
            <a:lvl8pPr marL="3429000" indent="-228600" algn="just" rtl="0" fontAlgn="base">
              <a:spcBef>
                <a:spcPct val="20000"/>
              </a:spcBef>
              <a:spcAft>
                <a:spcPct val="0"/>
              </a:spcAft>
              <a:buBlip>
                <a:blip r:embed="rId5"/>
              </a:buBlip>
              <a:defRPr sz="1400">
                <a:solidFill>
                  <a:srgbClr val="000066"/>
                </a:solidFill>
                <a:latin typeface="+mn-lt"/>
              </a:defRPr>
            </a:lvl8pPr>
            <a:lvl9pPr marL="3886200" indent="-228600" algn="just" rtl="0" fontAlgn="base">
              <a:spcBef>
                <a:spcPct val="20000"/>
              </a:spcBef>
              <a:spcAft>
                <a:spcPct val="0"/>
              </a:spcAft>
              <a:buBlip>
                <a:blip r:embed="rId5"/>
              </a:buBlip>
              <a:defRPr sz="1400">
                <a:solidFill>
                  <a:srgbClr val="000066"/>
                </a:solidFill>
                <a:latin typeface="+mn-lt"/>
              </a:defRPr>
            </a:lvl9pPr>
          </a:lstStyle>
          <a:p>
            <a:pPr lvl="0" algn="just">
              <a:buFont typeface="Courier New" panose="02070309020205020404" pitchFamily="49" charset="0"/>
              <a:buChar char="o"/>
            </a:pPr>
            <a:r>
              <a:rPr lang="es-ES" sz="1800" dirty="0">
                <a:effectLst/>
                <a:latin typeface="Arial Narrow" panose="020B0606020202030204" pitchFamily="34" charset="0"/>
                <a:ea typeface="Times New Roman" panose="02020603050405020304" pitchFamily="18" charset="0"/>
                <a:cs typeface="Arial" panose="020B0604020202020204" pitchFamily="34" charset="0"/>
              </a:rPr>
              <a:t>Modificar el literal c) del numeral 65.1 del artículo 65° para especificar que los corredores de seguros no están obligados a evaluar el lanzamiento de nuevos productos y servicios, la incursión en nuevas zonas geográficas; desarrollar una metodología de identificación y evaluación de riesgos de LA/FT, e indicadores clave de riesgos; y formar segmentos de mercado:</a:t>
            </a:r>
          </a:p>
          <a:p>
            <a:pPr marL="342900" lvl="0" indent="-342900" algn="just">
              <a:buFont typeface="+mj-lt"/>
              <a:buAutoNum type="alphaLcParenR"/>
            </a:pPr>
            <a:endParaRPr lang="es-PE" sz="400" dirty="0">
              <a:effectLst/>
              <a:latin typeface="Arial" panose="020B0604020202020204" pitchFamily="34" charset="0"/>
              <a:ea typeface="Times New Roman" panose="02020603050405020304" pitchFamily="18" charset="0"/>
              <a:cs typeface="Arial" panose="020B0604020202020204" pitchFamily="34" charset="0"/>
            </a:endParaRPr>
          </a:p>
          <a:p>
            <a:pPr marL="914400" lvl="2" indent="0">
              <a:buNone/>
            </a:pPr>
            <a:r>
              <a:rPr lang="es-ES_tradnl" sz="1800" i="1" dirty="0">
                <a:effectLst/>
                <a:latin typeface="Arial Narrow" panose="020B0606020202030204" pitchFamily="34" charset="0"/>
                <a:ea typeface="Times New Roman" panose="02020603050405020304" pitchFamily="18" charset="0"/>
                <a:cs typeface="Times New Roman" panose="02020603050405020304" pitchFamily="18" charset="0"/>
              </a:rPr>
              <a:t>c) </a:t>
            </a:r>
            <a:r>
              <a:rPr lang="es-ES_tradnl" sz="1800" i="1" u="sng" dirty="0">
                <a:effectLst/>
                <a:latin typeface="Arial Narrow" panose="020B0606020202030204" pitchFamily="34" charset="0"/>
                <a:ea typeface="Times New Roman" panose="02020603050405020304" pitchFamily="18" charset="0"/>
                <a:cs typeface="Times New Roman" panose="02020603050405020304" pitchFamily="18" charset="0"/>
              </a:rPr>
              <a:t>Metodologías de Gestión de riesgos de LA/FT.-</a:t>
            </a:r>
            <a:r>
              <a:rPr lang="es-ES_tradnl" sz="1800" i="1" dirty="0">
                <a:effectLst/>
                <a:latin typeface="Arial Narrow" panose="020B0606020202030204" pitchFamily="34" charset="0"/>
                <a:ea typeface="Times New Roman" panose="02020603050405020304" pitchFamily="18" charset="0"/>
                <a:cs typeface="Times New Roman" panose="02020603050405020304" pitchFamily="18" charset="0"/>
              </a:rPr>
              <a:t> Los corredores de seguros no se encuentran obligados a realizar lo dispuesto en </a:t>
            </a:r>
            <a:r>
              <a:rPr lang="es-ES_tradnl" sz="1800" i="1" u="sng" dirty="0">
                <a:effectLst/>
                <a:latin typeface="Arial Narrow" panose="020B0606020202030204" pitchFamily="34" charset="0"/>
                <a:ea typeface="Times New Roman" panose="02020603050405020304" pitchFamily="18" charset="0"/>
                <a:cs typeface="Times New Roman" panose="02020603050405020304" pitchFamily="18" charset="0"/>
              </a:rPr>
              <a:t>los Capítulos III y IV ni en el Subcapítulo II del Capítulo V del Reglamento</a:t>
            </a:r>
            <a:r>
              <a:rPr lang="es-ES_tradnl" sz="1800" i="1" dirty="0">
                <a:effectLst/>
                <a:latin typeface="Arial Narrow" panose="020B0606020202030204" pitchFamily="34" charset="0"/>
                <a:ea typeface="Times New Roman" panose="02020603050405020304" pitchFamily="18" charset="0"/>
                <a:cs typeface="Times New Roman" panose="02020603050405020304" pitchFamily="18" charset="0"/>
              </a:rPr>
              <a:t>.</a:t>
            </a:r>
            <a:endParaRPr lang="es-PE" sz="1800" i="1" dirty="0">
              <a:latin typeface="Arial" panose="020B0604020202020204" pitchFamily="34" charset="0"/>
              <a:ea typeface="Times New Roman" panose="02020603050405020304" pitchFamily="18" charset="0"/>
              <a:cs typeface="Times New Roman" panose="02020603050405020304" pitchFamily="18" charset="0"/>
            </a:endParaRPr>
          </a:p>
          <a:p>
            <a:pPr marL="114300" indent="0">
              <a:buNone/>
            </a:pPr>
            <a:endParaRPr lang="es-ES_tradnl" sz="2200" i="1" dirty="0">
              <a:latin typeface="Arial Narrow" panose="020B0606020202030204" pitchFamily="34" charset="0"/>
              <a:ea typeface="Times New Roman" panose="02020603050405020304" pitchFamily="18" charset="0"/>
              <a:cs typeface="Times New Roman" panose="02020603050405020304" pitchFamily="18" charset="0"/>
            </a:endParaRPr>
          </a:p>
          <a:p>
            <a:pPr lvl="0" algn="just">
              <a:buFont typeface="Courier New" panose="02070309020205020404" pitchFamily="49" charset="0"/>
              <a:buChar char="o"/>
            </a:pPr>
            <a:r>
              <a:rPr lang="es-ES" sz="1800" dirty="0">
                <a:effectLst/>
                <a:latin typeface="Arial Narrow" panose="020B0606020202030204" pitchFamily="34" charset="0"/>
                <a:ea typeface="Times New Roman" panose="02020603050405020304" pitchFamily="18" charset="0"/>
                <a:cs typeface="Arial" panose="020B0604020202020204" pitchFamily="34" charset="0"/>
              </a:rPr>
              <a:t>Incorporar en el numeral 65.1 del artículo 65°, el literal d) para establecer la obligación de realizar la debida diligencia a los directores u órgano equivalente, gerentes y trabajadores:</a:t>
            </a:r>
          </a:p>
          <a:p>
            <a:pPr lvl="0" algn="just">
              <a:buFont typeface="Courier New" panose="02070309020205020404" pitchFamily="49" charset="0"/>
              <a:buChar char="o"/>
            </a:pPr>
            <a:endParaRPr lang="es-PE" sz="400" dirty="0">
              <a:latin typeface="Arial" panose="020B0604020202020204" pitchFamily="34" charset="0"/>
              <a:ea typeface="Times New Roman" panose="02020603050405020304" pitchFamily="18" charset="0"/>
              <a:cs typeface="Arial" panose="020B0604020202020204" pitchFamily="34" charset="0"/>
            </a:endParaRPr>
          </a:p>
          <a:p>
            <a:pPr marL="892175" lvl="2" indent="0">
              <a:buNone/>
            </a:pPr>
            <a:r>
              <a:rPr lang="es-ES" sz="1800" i="1" dirty="0">
                <a:effectLst/>
                <a:latin typeface="Arial Narrow" panose="020B0606020202030204" pitchFamily="34" charset="0"/>
                <a:ea typeface="Times New Roman" panose="02020603050405020304" pitchFamily="18" charset="0"/>
                <a:cs typeface="Times New Roman" panose="02020603050405020304" pitchFamily="18" charset="0"/>
              </a:rPr>
              <a:t>d) </a:t>
            </a:r>
            <a:r>
              <a:rPr lang="es-ES" sz="1800" i="1" u="sng" dirty="0">
                <a:effectLst/>
                <a:latin typeface="Arial Narrow" panose="020B0606020202030204" pitchFamily="34" charset="0"/>
                <a:ea typeface="Times New Roman" panose="02020603050405020304" pitchFamily="18" charset="0"/>
                <a:cs typeface="Times New Roman" panose="02020603050405020304" pitchFamily="18" charset="0"/>
              </a:rPr>
              <a:t>Debida diligencia en el conocimiento de directores, gerentes y trabajadores. - Los corredores de seguros deben aplicar la debida diligencia en el conocimiento de gerentes, trabajadores y directores, y de no contar con directorio, gerente general, titular-gerente, administrador u órgano equivalente, según corresponda; de acuerdo con lo establecido por el artículo 35° del Reglamento. </a:t>
            </a:r>
            <a:endParaRPr lang="es-PE" sz="1400" i="1"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3638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734321" y="837625"/>
            <a:ext cx="10755589" cy="836672"/>
          </a:xfrm>
          <a:prstGeom prst="rect">
            <a:avLst/>
          </a:prstGeom>
          <a:solidFill>
            <a:srgbClr val="0032A1"/>
          </a:solidFill>
          <a:ln>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s-PE">
              <a:solidFill>
                <a:srgbClr val="0032A1"/>
              </a:solidFill>
            </a:endParaRPr>
          </a:p>
        </p:txBody>
      </p:sp>
      <p:sp>
        <p:nvSpPr>
          <p:cNvPr id="9" name="CuadroTexto 8"/>
          <p:cNvSpPr txBox="1"/>
          <p:nvPr/>
        </p:nvSpPr>
        <p:spPr>
          <a:xfrm>
            <a:off x="1137872" y="986704"/>
            <a:ext cx="9998893" cy="655118"/>
          </a:xfrm>
          <a:prstGeom prst="rect">
            <a:avLst/>
          </a:prstGeom>
          <a:noFill/>
        </p:spPr>
        <p:txBody>
          <a:bodyPr wrap="square" lIns="130622" tIns="65311" rIns="130622" bIns="65311" rtlCol="0">
            <a:spAutoFit/>
          </a:bodyPr>
          <a:lstStyle/>
          <a:p>
            <a:r>
              <a:rPr lang="es-PE" sz="3400" b="1" dirty="0">
                <a:solidFill>
                  <a:schemeClr val="bg1"/>
                </a:solidFill>
                <a:ea typeface="Sharp Sans Display No1 Medium" pitchFamily="50" charset="0"/>
                <a:cs typeface="Sharp Sans Display No1 Medium" pitchFamily="50" charset="0"/>
              </a:rPr>
              <a:t>Corredores de seguros</a:t>
            </a:r>
            <a:endParaRPr lang="es-PE" sz="3200" b="1" dirty="0">
              <a:solidFill>
                <a:schemeClr val="bg1"/>
              </a:solidFill>
            </a:endParaRPr>
          </a:p>
        </p:txBody>
      </p:sp>
      <p:pic>
        <p:nvPicPr>
          <p:cNvPr id="14" name="Imagen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711" y="828168"/>
            <a:ext cx="703494" cy="527621"/>
          </a:xfrm>
          <a:prstGeom prst="rect">
            <a:avLst/>
          </a:prstGeom>
        </p:spPr>
      </p:pic>
      <p:pic>
        <p:nvPicPr>
          <p:cNvPr id="7" name="Imagen 6"/>
          <p:cNvPicPr>
            <a:picLocks noChangeAspect="1"/>
          </p:cNvPicPr>
          <p:nvPr/>
        </p:nvPicPr>
        <p:blipFill>
          <a:blip r:embed="rId4"/>
          <a:stretch>
            <a:fillRect/>
          </a:stretch>
        </p:blipFill>
        <p:spPr>
          <a:xfrm>
            <a:off x="9323204" y="270365"/>
            <a:ext cx="2403173" cy="469788"/>
          </a:xfrm>
          <a:prstGeom prst="rect">
            <a:avLst/>
          </a:prstGeom>
        </p:spPr>
      </p:pic>
      <p:sp>
        <p:nvSpPr>
          <p:cNvPr id="10" name="4 Marcador de contenido"/>
          <p:cNvSpPr txBox="1">
            <a:spLocks/>
          </p:cNvSpPr>
          <p:nvPr/>
        </p:nvSpPr>
        <p:spPr bwMode="auto">
          <a:xfrm>
            <a:off x="1137872" y="1823376"/>
            <a:ext cx="9998893" cy="4522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marL="342900" indent="-342900" algn="just" rtl="0" eaLnBrk="0" fontAlgn="base" hangingPunct="0">
              <a:spcBef>
                <a:spcPct val="20000"/>
              </a:spcBef>
              <a:spcAft>
                <a:spcPct val="0"/>
              </a:spcAft>
              <a:buBlip>
                <a:blip r:embed="rId5"/>
              </a:buBlip>
              <a:defRPr sz="2000">
                <a:solidFill>
                  <a:srgbClr val="000066"/>
                </a:solidFill>
                <a:latin typeface="+mn-lt"/>
                <a:ea typeface="+mn-ea"/>
                <a:cs typeface="+mn-cs"/>
              </a:defRPr>
            </a:lvl1pPr>
            <a:lvl2pPr marL="742950" indent="-285750" algn="just" rtl="0" eaLnBrk="0" fontAlgn="base" hangingPunct="0">
              <a:spcBef>
                <a:spcPct val="20000"/>
              </a:spcBef>
              <a:spcAft>
                <a:spcPct val="0"/>
              </a:spcAft>
              <a:buBlip>
                <a:blip r:embed="rId5"/>
              </a:buBlip>
              <a:defRPr>
                <a:solidFill>
                  <a:srgbClr val="000066"/>
                </a:solidFill>
                <a:latin typeface="+mn-lt"/>
              </a:defRPr>
            </a:lvl2pPr>
            <a:lvl3pPr marL="1143000" indent="-228600" algn="just" rtl="0" eaLnBrk="0" fontAlgn="base" hangingPunct="0">
              <a:spcBef>
                <a:spcPct val="20000"/>
              </a:spcBef>
              <a:spcAft>
                <a:spcPct val="0"/>
              </a:spcAft>
              <a:buBlip>
                <a:blip r:embed="rId5"/>
              </a:buBlip>
              <a:defRPr sz="1600">
                <a:solidFill>
                  <a:srgbClr val="000066"/>
                </a:solidFill>
                <a:latin typeface="+mn-lt"/>
              </a:defRPr>
            </a:lvl3pPr>
            <a:lvl4pPr marL="1600200" indent="-228600" algn="just" rtl="0" eaLnBrk="0" fontAlgn="base" hangingPunct="0">
              <a:spcBef>
                <a:spcPct val="20000"/>
              </a:spcBef>
              <a:spcAft>
                <a:spcPct val="0"/>
              </a:spcAft>
              <a:buBlip>
                <a:blip r:embed="rId5"/>
              </a:buBlip>
              <a:defRPr sz="1400">
                <a:solidFill>
                  <a:srgbClr val="000066"/>
                </a:solidFill>
                <a:latin typeface="+mn-lt"/>
              </a:defRPr>
            </a:lvl4pPr>
            <a:lvl5pPr marL="2057400" indent="-228600" algn="just" rtl="0" eaLnBrk="0" fontAlgn="base" hangingPunct="0">
              <a:spcBef>
                <a:spcPct val="20000"/>
              </a:spcBef>
              <a:spcAft>
                <a:spcPct val="0"/>
              </a:spcAft>
              <a:buBlip>
                <a:blip r:embed="rId5"/>
              </a:buBlip>
              <a:defRPr sz="1400">
                <a:solidFill>
                  <a:srgbClr val="000066"/>
                </a:solidFill>
                <a:latin typeface="+mn-lt"/>
              </a:defRPr>
            </a:lvl5pPr>
            <a:lvl6pPr marL="2514600" indent="-228600" algn="just" rtl="0" fontAlgn="base">
              <a:spcBef>
                <a:spcPct val="20000"/>
              </a:spcBef>
              <a:spcAft>
                <a:spcPct val="0"/>
              </a:spcAft>
              <a:buBlip>
                <a:blip r:embed="rId5"/>
              </a:buBlip>
              <a:defRPr sz="1400">
                <a:solidFill>
                  <a:srgbClr val="000066"/>
                </a:solidFill>
                <a:latin typeface="+mn-lt"/>
              </a:defRPr>
            </a:lvl6pPr>
            <a:lvl7pPr marL="2971800" indent="-228600" algn="just" rtl="0" fontAlgn="base">
              <a:spcBef>
                <a:spcPct val="20000"/>
              </a:spcBef>
              <a:spcAft>
                <a:spcPct val="0"/>
              </a:spcAft>
              <a:buBlip>
                <a:blip r:embed="rId5"/>
              </a:buBlip>
              <a:defRPr sz="1400">
                <a:solidFill>
                  <a:srgbClr val="000066"/>
                </a:solidFill>
                <a:latin typeface="+mn-lt"/>
              </a:defRPr>
            </a:lvl7pPr>
            <a:lvl8pPr marL="3429000" indent="-228600" algn="just" rtl="0" fontAlgn="base">
              <a:spcBef>
                <a:spcPct val="20000"/>
              </a:spcBef>
              <a:spcAft>
                <a:spcPct val="0"/>
              </a:spcAft>
              <a:buBlip>
                <a:blip r:embed="rId5"/>
              </a:buBlip>
              <a:defRPr sz="1400">
                <a:solidFill>
                  <a:srgbClr val="000066"/>
                </a:solidFill>
                <a:latin typeface="+mn-lt"/>
              </a:defRPr>
            </a:lvl8pPr>
            <a:lvl9pPr marL="3886200" indent="-228600" algn="just" rtl="0" fontAlgn="base">
              <a:spcBef>
                <a:spcPct val="20000"/>
              </a:spcBef>
              <a:spcAft>
                <a:spcPct val="0"/>
              </a:spcAft>
              <a:buBlip>
                <a:blip r:embed="rId5"/>
              </a:buBlip>
              <a:defRPr sz="1400">
                <a:solidFill>
                  <a:srgbClr val="000066"/>
                </a:solidFill>
                <a:latin typeface="+mn-lt"/>
              </a:defRPr>
            </a:lvl9pPr>
          </a:lstStyle>
          <a:p>
            <a:pPr lvl="0" algn="just">
              <a:buFont typeface="Courier New" panose="02070309020205020404" pitchFamily="49" charset="0"/>
              <a:buChar char="o"/>
            </a:pPr>
            <a:r>
              <a:rPr lang="es-ES" sz="1800" dirty="0">
                <a:effectLst/>
                <a:latin typeface="Arial Narrow" panose="020B0606020202030204" pitchFamily="34" charset="0"/>
                <a:ea typeface="Times New Roman" panose="02020603050405020304" pitchFamily="18" charset="0"/>
                <a:cs typeface="Arial" panose="020B0604020202020204" pitchFamily="34" charset="0"/>
              </a:rPr>
              <a:t>Modificar el literal c) del numeral 65.2 del artículo 65°, con el </a:t>
            </a:r>
            <a:r>
              <a:rPr lang="es-ES" sz="1800" u="sng" dirty="0">
                <a:effectLst/>
                <a:latin typeface="Arial Narrow" panose="020B0606020202030204" pitchFamily="34" charset="0"/>
                <a:ea typeface="Times New Roman" panose="02020603050405020304" pitchFamily="18" charset="0"/>
                <a:cs typeface="Arial" panose="020B0604020202020204" pitchFamily="34" charset="0"/>
              </a:rPr>
              <a:t>propósito de adecuar la redacción</a:t>
            </a:r>
            <a:r>
              <a:rPr lang="es-ES" sz="1800" dirty="0">
                <a:effectLst/>
                <a:latin typeface="Arial Narrow" panose="020B0606020202030204" pitchFamily="34" charset="0"/>
                <a:ea typeface="Times New Roman" panose="02020603050405020304" pitchFamily="18" charset="0"/>
                <a:cs typeface="Arial" panose="020B0604020202020204" pitchFamily="34" charset="0"/>
              </a:rPr>
              <a:t>, evitando la redundancia del término persona jurídica:</a:t>
            </a:r>
          </a:p>
          <a:p>
            <a:pPr lvl="0" algn="just">
              <a:buFont typeface="Courier New" panose="02070309020205020404" pitchFamily="49" charset="0"/>
              <a:buChar char="o"/>
            </a:pPr>
            <a:endParaRPr lang="es-ES" sz="400" dirty="0">
              <a:effectLst/>
              <a:latin typeface="Arial Narrow" panose="020B0606020202030204" pitchFamily="34" charset="0"/>
              <a:ea typeface="Times New Roman" panose="02020603050405020304" pitchFamily="18" charset="0"/>
              <a:cs typeface="Arial" panose="020B0604020202020204" pitchFamily="34" charset="0"/>
            </a:endParaRPr>
          </a:p>
          <a:p>
            <a:pPr marL="892175" lvl="2" indent="0">
              <a:buNone/>
            </a:pPr>
            <a:r>
              <a:rPr lang="es-ES" sz="1800" dirty="0">
                <a:effectLst/>
                <a:latin typeface="Arial Narrow" panose="020B0606020202030204" pitchFamily="34" charset="0"/>
                <a:ea typeface="Times New Roman" panose="02020603050405020304" pitchFamily="18" charset="0"/>
                <a:cs typeface="Arial" panose="020B0604020202020204" pitchFamily="34" charset="0"/>
              </a:rPr>
              <a:t>c) Cuando el oficial de cumplimiento sea persona distinta al corredor de seguros o al único titular de la persona jurídica, se requiere que dependa laboralmente del corredor de seguros o del único titular de la persona jurídica y goce de autonomía e independencia en el ejercicio de sus responsabilidades y funciones.</a:t>
            </a:r>
          </a:p>
          <a:p>
            <a:pPr marL="892175" lvl="2" indent="0">
              <a:buNone/>
            </a:pPr>
            <a:endParaRPr lang="es-ES" sz="1000" dirty="0">
              <a:effectLst/>
              <a:latin typeface="Arial Narrow" panose="020B0606020202030204" pitchFamily="34" charset="0"/>
              <a:ea typeface="Times New Roman" panose="02020603050405020304" pitchFamily="18" charset="0"/>
              <a:cs typeface="Arial" panose="020B0604020202020204" pitchFamily="34" charset="0"/>
            </a:endParaRPr>
          </a:p>
          <a:p>
            <a:pPr lvl="0" algn="just">
              <a:buFont typeface="Courier New" panose="02070309020205020404" pitchFamily="49" charset="0"/>
              <a:buChar char="o"/>
            </a:pPr>
            <a:r>
              <a:rPr lang="es-ES" sz="1800" dirty="0">
                <a:effectLst/>
                <a:latin typeface="Arial Narrow" panose="020B0606020202030204" pitchFamily="34" charset="0"/>
                <a:ea typeface="Times New Roman" panose="02020603050405020304" pitchFamily="18" charset="0"/>
                <a:cs typeface="Arial" panose="020B0604020202020204" pitchFamily="34" charset="0"/>
              </a:rPr>
              <a:t>Modificar el literal d) del numeral 65.2 del artículo 65°, para establecer la obligatoriedad de que conste en una declaración jurada los requisitos que el oficial de cumplimiento debe cumplir en dicho numeral, con el propósito de brindar seguridad jurídica a la información proporcionada por el oficial de cumplimiento y alienar dicho requerimiento al establecido en el artículo 9 del Reglamento para el resto de empresas supervisadas.</a:t>
            </a:r>
            <a:endParaRPr lang="es-PE" sz="1800" dirty="0">
              <a:effectLst/>
              <a:latin typeface="Antique Olive"/>
              <a:ea typeface="Times New Roman" panose="02020603050405020304" pitchFamily="18" charset="0"/>
              <a:cs typeface="Arial" panose="020B0604020202020204" pitchFamily="34" charset="0"/>
            </a:endParaRPr>
          </a:p>
          <a:p>
            <a:pPr marL="114300" indent="0" algn="just">
              <a:buNone/>
            </a:pPr>
            <a:endParaRPr lang="es-PE" sz="400" dirty="0">
              <a:effectLst/>
              <a:latin typeface="Antique Olive"/>
              <a:ea typeface="Times New Roman" panose="02020603050405020304" pitchFamily="18" charset="0"/>
              <a:cs typeface="Times New Roman" panose="02020603050405020304" pitchFamily="18" charset="0"/>
            </a:endParaRPr>
          </a:p>
          <a:p>
            <a:pPr marL="957580" lvl="1" indent="0">
              <a:buNone/>
            </a:pPr>
            <a:r>
              <a:rPr lang="es-ES" i="1" dirty="0">
                <a:effectLst/>
                <a:latin typeface="Arial Narrow" panose="020B0606020202030204" pitchFamily="34" charset="0"/>
                <a:ea typeface="Times New Roman" panose="02020603050405020304" pitchFamily="18" charset="0"/>
                <a:cs typeface="Times New Roman" panose="02020603050405020304" pitchFamily="18" charset="0"/>
              </a:rPr>
              <a:t>d)  El oficial de cumplimiento debe reunir, por lo menos, los siguientes requisitos:</a:t>
            </a:r>
            <a:endParaRPr lang="es-PE" dirty="0">
              <a:effectLst/>
              <a:latin typeface="Antique Olive"/>
              <a:ea typeface="Times New Roman" panose="02020603050405020304" pitchFamily="18" charset="0"/>
              <a:cs typeface="Times New Roman" panose="02020603050405020304" pitchFamily="18" charset="0"/>
            </a:endParaRPr>
          </a:p>
          <a:p>
            <a:pPr marL="957580" lvl="1" indent="0">
              <a:buNone/>
            </a:pPr>
            <a:r>
              <a:rPr lang="es-ES" i="1" dirty="0">
                <a:effectLst/>
                <a:latin typeface="Arial Narrow" panose="020B0606020202030204" pitchFamily="34" charset="0"/>
                <a:ea typeface="Times New Roman" panose="02020603050405020304" pitchFamily="18" charset="0"/>
                <a:cs typeface="Times New Roman" panose="02020603050405020304" pitchFamily="18" charset="0"/>
              </a:rPr>
              <a:t>(…)</a:t>
            </a:r>
            <a:endParaRPr lang="es-PE" dirty="0">
              <a:effectLst/>
              <a:latin typeface="Antique Olive"/>
              <a:ea typeface="Times New Roman" panose="02020603050405020304" pitchFamily="18" charset="0"/>
              <a:cs typeface="Times New Roman" panose="02020603050405020304" pitchFamily="18" charset="0"/>
            </a:endParaRPr>
          </a:p>
          <a:p>
            <a:pPr marL="957580" lvl="1" indent="0">
              <a:buNone/>
            </a:pPr>
            <a:r>
              <a:rPr lang="es-ES" i="1" dirty="0">
                <a:effectLst/>
                <a:latin typeface="Arial Narrow" panose="020B0606020202030204" pitchFamily="34" charset="0"/>
                <a:ea typeface="Times New Roman" panose="02020603050405020304" pitchFamily="18" charset="0"/>
                <a:cs typeface="Times New Roman" panose="02020603050405020304" pitchFamily="18" charset="0"/>
              </a:rPr>
              <a:t>Los requisitos a que se refieren los incisos antes señalados </a:t>
            </a:r>
            <a:r>
              <a:rPr lang="es-ES" i="1" u="sng" dirty="0">
                <a:effectLst/>
                <a:latin typeface="Arial Narrow" panose="020B0606020202030204" pitchFamily="34" charset="0"/>
                <a:ea typeface="Times New Roman" panose="02020603050405020304" pitchFamily="18" charset="0"/>
                <a:cs typeface="Times New Roman" panose="02020603050405020304" pitchFamily="18" charset="0"/>
              </a:rPr>
              <a:t>deben</a:t>
            </a:r>
            <a:r>
              <a:rPr lang="es-ES" i="1" dirty="0">
                <a:effectLst/>
                <a:latin typeface="Arial Narrow" panose="020B0606020202030204" pitchFamily="34" charset="0"/>
                <a:ea typeface="Times New Roman" panose="02020603050405020304" pitchFamily="18" charset="0"/>
                <a:cs typeface="Times New Roman" panose="02020603050405020304" pitchFamily="18" charset="0"/>
              </a:rPr>
              <a:t> constar en declaración jurada.</a:t>
            </a:r>
            <a:endParaRPr lang="es-PE" dirty="0">
              <a:effectLst/>
              <a:latin typeface="Antique Oliv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7934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734321" y="837625"/>
            <a:ext cx="10755589" cy="836672"/>
          </a:xfrm>
          <a:prstGeom prst="rect">
            <a:avLst/>
          </a:prstGeom>
          <a:solidFill>
            <a:srgbClr val="0032A1"/>
          </a:solidFill>
          <a:ln>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s-PE">
              <a:solidFill>
                <a:srgbClr val="0032A1"/>
              </a:solidFill>
            </a:endParaRPr>
          </a:p>
        </p:txBody>
      </p:sp>
      <p:sp>
        <p:nvSpPr>
          <p:cNvPr id="9" name="CuadroTexto 8"/>
          <p:cNvSpPr txBox="1"/>
          <p:nvPr/>
        </p:nvSpPr>
        <p:spPr>
          <a:xfrm>
            <a:off x="1137872" y="986704"/>
            <a:ext cx="9998893" cy="655118"/>
          </a:xfrm>
          <a:prstGeom prst="rect">
            <a:avLst/>
          </a:prstGeom>
          <a:noFill/>
        </p:spPr>
        <p:txBody>
          <a:bodyPr wrap="square" lIns="130622" tIns="65311" rIns="130622" bIns="65311" rtlCol="0">
            <a:spAutoFit/>
          </a:bodyPr>
          <a:lstStyle/>
          <a:p>
            <a:pPr lvl="0"/>
            <a:r>
              <a:rPr lang="es-PE" sz="3400" b="1" dirty="0">
                <a:solidFill>
                  <a:schemeClr val="bg1"/>
                </a:solidFill>
                <a:ea typeface="Sharp Sans Display No1 Medium" pitchFamily="50" charset="0"/>
                <a:cs typeface="Sharp Sans Display No1 Medium" pitchFamily="50" charset="0"/>
              </a:rPr>
              <a:t>INTRODUCCIÓN</a:t>
            </a:r>
            <a:endParaRPr lang="es-ES" sz="3400" b="1" dirty="0">
              <a:solidFill>
                <a:schemeClr val="bg1"/>
              </a:solidFill>
              <a:ea typeface="Sharp Sans Display No1 Medium" pitchFamily="50" charset="0"/>
              <a:cs typeface="Sharp Sans Display No1 Medium" pitchFamily="50" charset="0"/>
            </a:endParaRPr>
          </a:p>
        </p:txBody>
      </p:sp>
      <p:pic>
        <p:nvPicPr>
          <p:cNvPr id="14" name="Imagen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711" y="828168"/>
            <a:ext cx="703494" cy="527621"/>
          </a:xfrm>
          <a:prstGeom prst="rect">
            <a:avLst/>
          </a:prstGeom>
        </p:spPr>
      </p:pic>
      <p:pic>
        <p:nvPicPr>
          <p:cNvPr id="7" name="Imagen 6"/>
          <p:cNvPicPr>
            <a:picLocks noChangeAspect="1"/>
          </p:cNvPicPr>
          <p:nvPr/>
        </p:nvPicPr>
        <p:blipFill>
          <a:blip r:embed="rId3"/>
          <a:stretch>
            <a:fillRect/>
          </a:stretch>
        </p:blipFill>
        <p:spPr>
          <a:xfrm>
            <a:off x="9323204" y="270365"/>
            <a:ext cx="2403173" cy="469788"/>
          </a:xfrm>
          <a:prstGeom prst="rect">
            <a:avLst/>
          </a:prstGeom>
        </p:spPr>
      </p:pic>
      <p:sp>
        <p:nvSpPr>
          <p:cNvPr id="10" name="4 Marcador de contenido"/>
          <p:cNvSpPr txBox="1">
            <a:spLocks/>
          </p:cNvSpPr>
          <p:nvPr/>
        </p:nvSpPr>
        <p:spPr bwMode="auto">
          <a:xfrm>
            <a:off x="1137872" y="1823376"/>
            <a:ext cx="9998893" cy="4522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marL="342900" indent="-342900" algn="just" rtl="0" eaLnBrk="0" fontAlgn="base" hangingPunct="0">
              <a:spcBef>
                <a:spcPct val="20000"/>
              </a:spcBef>
              <a:spcAft>
                <a:spcPct val="0"/>
              </a:spcAft>
              <a:buBlip>
                <a:blip r:embed="rId4"/>
              </a:buBlip>
              <a:defRPr sz="2000">
                <a:solidFill>
                  <a:srgbClr val="000066"/>
                </a:solidFill>
                <a:latin typeface="+mn-lt"/>
                <a:ea typeface="+mn-ea"/>
                <a:cs typeface="+mn-cs"/>
              </a:defRPr>
            </a:lvl1pPr>
            <a:lvl2pPr marL="742950" indent="-285750" algn="just" rtl="0" eaLnBrk="0" fontAlgn="base" hangingPunct="0">
              <a:spcBef>
                <a:spcPct val="20000"/>
              </a:spcBef>
              <a:spcAft>
                <a:spcPct val="0"/>
              </a:spcAft>
              <a:buBlip>
                <a:blip r:embed="rId4"/>
              </a:buBlip>
              <a:defRPr>
                <a:solidFill>
                  <a:srgbClr val="000066"/>
                </a:solidFill>
                <a:latin typeface="+mn-lt"/>
              </a:defRPr>
            </a:lvl2pPr>
            <a:lvl3pPr marL="1143000" indent="-228600" algn="just" rtl="0" eaLnBrk="0" fontAlgn="base" hangingPunct="0">
              <a:spcBef>
                <a:spcPct val="20000"/>
              </a:spcBef>
              <a:spcAft>
                <a:spcPct val="0"/>
              </a:spcAft>
              <a:buBlip>
                <a:blip r:embed="rId4"/>
              </a:buBlip>
              <a:defRPr sz="1600">
                <a:solidFill>
                  <a:srgbClr val="000066"/>
                </a:solidFill>
                <a:latin typeface="+mn-lt"/>
              </a:defRPr>
            </a:lvl3pPr>
            <a:lvl4pPr marL="1600200" indent="-228600" algn="just" rtl="0" eaLnBrk="0" fontAlgn="base" hangingPunct="0">
              <a:spcBef>
                <a:spcPct val="20000"/>
              </a:spcBef>
              <a:spcAft>
                <a:spcPct val="0"/>
              </a:spcAft>
              <a:buBlip>
                <a:blip r:embed="rId4"/>
              </a:buBlip>
              <a:defRPr sz="1400">
                <a:solidFill>
                  <a:srgbClr val="000066"/>
                </a:solidFill>
                <a:latin typeface="+mn-lt"/>
              </a:defRPr>
            </a:lvl4pPr>
            <a:lvl5pPr marL="2057400" indent="-228600" algn="just" rtl="0" eaLnBrk="0" fontAlgn="base" hangingPunct="0">
              <a:spcBef>
                <a:spcPct val="20000"/>
              </a:spcBef>
              <a:spcAft>
                <a:spcPct val="0"/>
              </a:spcAft>
              <a:buBlip>
                <a:blip r:embed="rId4"/>
              </a:buBlip>
              <a:defRPr sz="1400">
                <a:solidFill>
                  <a:srgbClr val="000066"/>
                </a:solidFill>
                <a:latin typeface="+mn-lt"/>
              </a:defRPr>
            </a:lvl5pPr>
            <a:lvl6pPr marL="2514600" indent="-228600" algn="just" rtl="0" fontAlgn="base">
              <a:spcBef>
                <a:spcPct val="20000"/>
              </a:spcBef>
              <a:spcAft>
                <a:spcPct val="0"/>
              </a:spcAft>
              <a:buBlip>
                <a:blip r:embed="rId4"/>
              </a:buBlip>
              <a:defRPr sz="1400">
                <a:solidFill>
                  <a:srgbClr val="000066"/>
                </a:solidFill>
                <a:latin typeface="+mn-lt"/>
              </a:defRPr>
            </a:lvl6pPr>
            <a:lvl7pPr marL="2971800" indent="-228600" algn="just" rtl="0" fontAlgn="base">
              <a:spcBef>
                <a:spcPct val="20000"/>
              </a:spcBef>
              <a:spcAft>
                <a:spcPct val="0"/>
              </a:spcAft>
              <a:buBlip>
                <a:blip r:embed="rId4"/>
              </a:buBlip>
              <a:defRPr sz="1400">
                <a:solidFill>
                  <a:srgbClr val="000066"/>
                </a:solidFill>
                <a:latin typeface="+mn-lt"/>
              </a:defRPr>
            </a:lvl7pPr>
            <a:lvl8pPr marL="3429000" indent="-228600" algn="just" rtl="0" fontAlgn="base">
              <a:spcBef>
                <a:spcPct val="20000"/>
              </a:spcBef>
              <a:spcAft>
                <a:spcPct val="0"/>
              </a:spcAft>
              <a:buBlip>
                <a:blip r:embed="rId4"/>
              </a:buBlip>
              <a:defRPr sz="1400">
                <a:solidFill>
                  <a:srgbClr val="000066"/>
                </a:solidFill>
                <a:latin typeface="+mn-lt"/>
              </a:defRPr>
            </a:lvl8pPr>
            <a:lvl9pPr marL="3886200" indent="-228600" algn="just" rtl="0" fontAlgn="base">
              <a:spcBef>
                <a:spcPct val="20000"/>
              </a:spcBef>
              <a:spcAft>
                <a:spcPct val="0"/>
              </a:spcAft>
              <a:buBlip>
                <a:blip r:embed="rId4"/>
              </a:buBlip>
              <a:defRPr sz="1400">
                <a:solidFill>
                  <a:srgbClr val="000066"/>
                </a:solidFill>
                <a:latin typeface="+mn-lt"/>
              </a:defRPr>
            </a:lvl9pPr>
          </a:lstStyle>
          <a:p>
            <a:pPr>
              <a:spcBef>
                <a:spcPts val="720"/>
              </a:spcBef>
              <a:spcAft>
                <a:spcPts val="720"/>
              </a:spcAft>
              <a:defRPr/>
            </a:pPr>
            <a:r>
              <a:rPr lang="es-PE" sz="1800" kern="0" dirty="0">
                <a:latin typeface="Verdana"/>
              </a:rPr>
              <a:t>El mayor conocimiento y experiencia en materia de gestión de riesgos de LA/FT, de las empresas supervisadas por la Superintendencia de Banca, Seguros y AFP, ha generado un incremento en la producción de Registro de Operaciones Sospechosas de más del 39% durante el 2022, gracias a la aplicación de un enfoque de prevención basado en riesgos por sobre el enfoque de cumplimiento.</a:t>
            </a:r>
          </a:p>
          <a:p>
            <a:pPr marL="0" indent="0">
              <a:spcBef>
                <a:spcPts val="720"/>
              </a:spcBef>
              <a:spcAft>
                <a:spcPts val="720"/>
              </a:spcAft>
              <a:buNone/>
              <a:defRPr/>
            </a:pPr>
            <a:endParaRPr lang="es-PE" sz="900" kern="0" dirty="0">
              <a:latin typeface="Verdana"/>
            </a:endParaRPr>
          </a:p>
          <a:p>
            <a:pPr>
              <a:spcBef>
                <a:spcPts val="720"/>
              </a:spcBef>
              <a:spcAft>
                <a:spcPts val="720"/>
              </a:spcAft>
              <a:defRPr/>
            </a:pPr>
            <a:r>
              <a:rPr lang="es-PE" sz="1800" kern="0" dirty="0">
                <a:latin typeface="Verdana"/>
              </a:rPr>
              <a:t>Se continúan manifestado los riesgos asociados a la minería ilegal y los delitos contra la administración pública, como las principales amenazas del sistema. En tanto que, entre los principales riesgos emergentes se encuentran la creciente preocupación los delitos ambientales, como delito precedente; el incremento de los ciberdelitos y el creciente empleo de las criptomonedas para fines de LA/FT.</a:t>
            </a:r>
          </a:p>
          <a:p>
            <a:pPr marL="0" indent="0">
              <a:spcBef>
                <a:spcPts val="720"/>
              </a:spcBef>
              <a:spcAft>
                <a:spcPts val="720"/>
              </a:spcAft>
              <a:buNone/>
              <a:defRPr/>
            </a:pPr>
            <a:endParaRPr lang="es-PE" sz="900" kern="0" dirty="0">
              <a:latin typeface="Verdana"/>
            </a:endParaRPr>
          </a:p>
          <a:p>
            <a:pPr>
              <a:spcBef>
                <a:spcPts val="720"/>
              </a:spcBef>
              <a:spcAft>
                <a:spcPts val="720"/>
              </a:spcAft>
              <a:defRPr/>
            </a:pPr>
            <a:r>
              <a:rPr lang="es-PE" sz="1800" kern="0" dirty="0">
                <a:latin typeface="Verdana"/>
              </a:rPr>
              <a:t>Se hacen presente elementos de mejora, propuestos en la regulación nacional referente a los corredores de seguros.</a:t>
            </a:r>
          </a:p>
        </p:txBody>
      </p:sp>
    </p:spTree>
    <p:extLst>
      <p:ext uri="{BB962C8B-B14F-4D97-AF65-F5344CB8AC3E}">
        <p14:creationId xmlns:p14="http://schemas.microsoft.com/office/powerpoint/2010/main" val="2743551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734321" y="837625"/>
            <a:ext cx="10755589" cy="836672"/>
          </a:xfrm>
          <a:prstGeom prst="rect">
            <a:avLst/>
          </a:prstGeom>
          <a:solidFill>
            <a:srgbClr val="0032A1"/>
          </a:solidFill>
          <a:ln>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s-PE">
              <a:solidFill>
                <a:srgbClr val="0032A1"/>
              </a:solidFill>
            </a:endParaRPr>
          </a:p>
        </p:txBody>
      </p:sp>
      <p:sp>
        <p:nvSpPr>
          <p:cNvPr id="9" name="CuadroTexto 8"/>
          <p:cNvSpPr txBox="1"/>
          <p:nvPr/>
        </p:nvSpPr>
        <p:spPr>
          <a:xfrm>
            <a:off x="1137872" y="986704"/>
            <a:ext cx="9998893" cy="655118"/>
          </a:xfrm>
          <a:prstGeom prst="rect">
            <a:avLst/>
          </a:prstGeom>
          <a:noFill/>
        </p:spPr>
        <p:txBody>
          <a:bodyPr wrap="square" lIns="130622" tIns="65311" rIns="130622" bIns="65311" rtlCol="0">
            <a:spAutoFit/>
          </a:bodyPr>
          <a:lstStyle/>
          <a:p>
            <a:r>
              <a:rPr lang="es-PE" sz="3400" b="1" dirty="0">
                <a:solidFill>
                  <a:schemeClr val="bg1"/>
                </a:solidFill>
                <a:ea typeface="Sharp Sans Display No1 Medium" pitchFamily="50" charset="0"/>
                <a:cs typeface="Sharp Sans Display No1 Medium" pitchFamily="50" charset="0"/>
              </a:rPr>
              <a:t>Corredores de seguros</a:t>
            </a:r>
            <a:endParaRPr lang="es-PE" sz="3200" b="1" dirty="0">
              <a:solidFill>
                <a:schemeClr val="bg1"/>
              </a:solidFill>
            </a:endParaRPr>
          </a:p>
        </p:txBody>
      </p:sp>
      <p:pic>
        <p:nvPicPr>
          <p:cNvPr id="14" name="Imagen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711" y="828168"/>
            <a:ext cx="703494" cy="527621"/>
          </a:xfrm>
          <a:prstGeom prst="rect">
            <a:avLst/>
          </a:prstGeom>
        </p:spPr>
      </p:pic>
      <p:pic>
        <p:nvPicPr>
          <p:cNvPr id="7" name="Imagen 6"/>
          <p:cNvPicPr>
            <a:picLocks noChangeAspect="1"/>
          </p:cNvPicPr>
          <p:nvPr/>
        </p:nvPicPr>
        <p:blipFill>
          <a:blip r:embed="rId4"/>
          <a:stretch>
            <a:fillRect/>
          </a:stretch>
        </p:blipFill>
        <p:spPr>
          <a:xfrm>
            <a:off x="9323204" y="270365"/>
            <a:ext cx="2403173" cy="469788"/>
          </a:xfrm>
          <a:prstGeom prst="rect">
            <a:avLst/>
          </a:prstGeom>
        </p:spPr>
      </p:pic>
      <p:sp>
        <p:nvSpPr>
          <p:cNvPr id="10" name="4 Marcador de contenido"/>
          <p:cNvSpPr txBox="1">
            <a:spLocks/>
          </p:cNvSpPr>
          <p:nvPr/>
        </p:nvSpPr>
        <p:spPr bwMode="auto">
          <a:xfrm>
            <a:off x="1137872" y="1823376"/>
            <a:ext cx="9998893" cy="4522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marL="342900" indent="-342900" algn="just" rtl="0" eaLnBrk="0" fontAlgn="base" hangingPunct="0">
              <a:spcBef>
                <a:spcPct val="20000"/>
              </a:spcBef>
              <a:spcAft>
                <a:spcPct val="0"/>
              </a:spcAft>
              <a:buBlip>
                <a:blip r:embed="rId5"/>
              </a:buBlip>
              <a:defRPr sz="2000">
                <a:solidFill>
                  <a:srgbClr val="000066"/>
                </a:solidFill>
                <a:latin typeface="+mn-lt"/>
                <a:ea typeface="+mn-ea"/>
                <a:cs typeface="+mn-cs"/>
              </a:defRPr>
            </a:lvl1pPr>
            <a:lvl2pPr marL="742950" indent="-285750" algn="just" rtl="0" eaLnBrk="0" fontAlgn="base" hangingPunct="0">
              <a:spcBef>
                <a:spcPct val="20000"/>
              </a:spcBef>
              <a:spcAft>
                <a:spcPct val="0"/>
              </a:spcAft>
              <a:buBlip>
                <a:blip r:embed="rId5"/>
              </a:buBlip>
              <a:defRPr>
                <a:solidFill>
                  <a:srgbClr val="000066"/>
                </a:solidFill>
                <a:latin typeface="+mn-lt"/>
              </a:defRPr>
            </a:lvl2pPr>
            <a:lvl3pPr marL="1143000" indent="-228600" algn="just" rtl="0" eaLnBrk="0" fontAlgn="base" hangingPunct="0">
              <a:spcBef>
                <a:spcPct val="20000"/>
              </a:spcBef>
              <a:spcAft>
                <a:spcPct val="0"/>
              </a:spcAft>
              <a:buBlip>
                <a:blip r:embed="rId5"/>
              </a:buBlip>
              <a:defRPr sz="1600">
                <a:solidFill>
                  <a:srgbClr val="000066"/>
                </a:solidFill>
                <a:latin typeface="+mn-lt"/>
              </a:defRPr>
            </a:lvl3pPr>
            <a:lvl4pPr marL="1600200" indent="-228600" algn="just" rtl="0" eaLnBrk="0" fontAlgn="base" hangingPunct="0">
              <a:spcBef>
                <a:spcPct val="20000"/>
              </a:spcBef>
              <a:spcAft>
                <a:spcPct val="0"/>
              </a:spcAft>
              <a:buBlip>
                <a:blip r:embed="rId5"/>
              </a:buBlip>
              <a:defRPr sz="1400">
                <a:solidFill>
                  <a:srgbClr val="000066"/>
                </a:solidFill>
                <a:latin typeface="+mn-lt"/>
              </a:defRPr>
            </a:lvl4pPr>
            <a:lvl5pPr marL="2057400" indent="-228600" algn="just" rtl="0" eaLnBrk="0" fontAlgn="base" hangingPunct="0">
              <a:spcBef>
                <a:spcPct val="20000"/>
              </a:spcBef>
              <a:spcAft>
                <a:spcPct val="0"/>
              </a:spcAft>
              <a:buBlip>
                <a:blip r:embed="rId5"/>
              </a:buBlip>
              <a:defRPr sz="1400">
                <a:solidFill>
                  <a:srgbClr val="000066"/>
                </a:solidFill>
                <a:latin typeface="+mn-lt"/>
              </a:defRPr>
            </a:lvl5pPr>
            <a:lvl6pPr marL="2514600" indent="-228600" algn="just" rtl="0" fontAlgn="base">
              <a:spcBef>
                <a:spcPct val="20000"/>
              </a:spcBef>
              <a:spcAft>
                <a:spcPct val="0"/>
              </a:spcAft>
              <a:buBlip>
                <a:blip r:embed="rId5"/>
              </a:buBlip>
              <a:defRPr sz="1400">
                <a:solidFill>
                  <a:srgbClr val="000066"/>
                </a:solidFill>
                <a:latin typeface="+mn-lt"/>
              </a:defRPr>
            </a:lvl6pPr>
            <a:lvl7pPr marL="2971800" indent="-228600" algn="just" rtl="0" fontAlgn="base">
              <a:spcBef>
                <a:spcPct val="20000"/>
              </a:spcBef>
              <a:spcAft>
                <a:spcPct val="0"/>
              </a:spcAft>
              <a:buBlip>
                <a:blip r:embed="rId5"/>
              </a:buBlip>
              <a:defRPr sz="1400">
                <a:solidFill>
                  <a:srgbClr val="000066"/>
                </a:solidFill>
                <a:latin typeface="+mn-lt"/>
              </a:defRPr>
            </a:lvl7pPr>
            <a:lvl8pPr marL="3429000" indent="-228600" algn="just" rtl="0" fontAlgn="base">
              <a:spcBef>
                <a:spcPct val="20000"/>
              </a:spcBef>
              <a:spcAft>
                <a:spcPct val="0"/>
              </a:spcAft>
              <a:buBlip>
                <a:blip r:embed="rId5"/>
              </a:buBlip>
              <a:defRPr sz="1400">
                <a:solidFill>
                  <a:srgbClr val="000066"/>
                </a:solidFill>
                <a:latin typeface="+mn-lt"/>
              </a:defRPr>
            </a:lvl8pPr>
            <a:lvl9pPr marL="3886200" indent="-228600" algn="just" rtl="0" fontAlgn="base">
              <a:spcBef>
                <a:spcPct val="20000"/>
              </a:spcBef>
              <a:spcAft>
                <a:spcPct val="0"/>
              </a:spcAft>
              <a:buBlip>
                <a:blip r:embed="rId5"/>
              </a:buBlip>
              <a:defRPr sz="1400">
                <a:solidFill>
                  <a:srgbClr val="000066"/>
                </a:solidFill>
                <a:latin typeface="+mn-lt"/>
              </a:defRPr>
            </a:lvl9pPr>
          </a:lstStyle>
          <a:p>
            <a:pPr lvl="0" algn="just">
              <a:buFont typeface="Courier New" panose="02070309020205020404" pitchFamily="49" charset="0"/>
              <a:buChar char="o"/>
            </a:pPr>
            <a:r>
              <a:rPr lang="es-ES" sz="1800" dirty="0">
                <a:effectLst/>
                <a:latin typeface="Arial Narrow" panose="020B0606020202030204" pitchFamily="34" charset="0"/>
                <a:ea typeface="Times New Roman" panose="02020603050405020304" pitchFamily="18" charset="0"/>
                <a:cs typeface="Arial" panose="020B0604020202020204" pitchFamily="34" charset="0"/>
              </a:rPr>
              <a:t>Modificar el numeral 65.4 del artículo 65°, para establecer que la obligación de emitir el informe anual sobre la evaluación del cumplimiento es para los corredores de seguros que tienen ingresos operativos por montos iguales o superiores a quinientos mil soles (S/. 500,000.00), en la versión actual se señala que los obligados son los corredores con menos de diez (10) trabajadores:</a:t>
            </a:r>
            <a:endParaRPr lang="es-PE" sz="1800" dirty="0">
              <a:effectLst/>
              <a:latin typeface="Antique Olive"/>
              <a:ea typeface="Times New Roman" panose="02020603050405020304" pitchFamily="18" charset="0"/>
              <a:cs typeface="Arial" panose="020B0604020202020204" pitchFamily="34" charset="0"/>
            </a:endParaRPr>
          </a:p>
          <a:p>
            <a:pPr marL="114300" indent="0" algn="just">
              <a:buNone/>
            </a:pPr>
            <a:endParaRPr lang="es-PE" sz="400" dirty="0">
              <a:effectLst/>
              <a:latin typeface="Antique Olive"/>
              <a:ea typeface="Times New Roman" panose="02020603050405020304" pitchFamily="18" charset="0"/>
              <a:cs typeface="Times New Roman" panose="02020603050405020304" pitchFamily="18" charset="0"/>
            </a:endParaRPr>
          </a:p>
          <a:p>
            <a:pPr marL="800100" lvl="2" indent="0">
              <a:buNone/>
            </a:pPr>
            <a:r>
              <a:rPr lang="es-ES" sz="1800" i="1" dirty="0">
                <a:effectLst/>
                <a:latin typeface="Arial Narrow" panose="020B0606020202030204" pitchFamily="34" charset="0"/>
                <a:ea typeface="Times New Roman" panose="02020603050405020304" pitchFamily="18" charset="0"/>
                <a:cs typeface="Times New Roman" panose="02020603050405020304" pitchFamily="18" charset="0"/>
              </a:rPr>
              <a:t>65.4 El oficial de cumplimiento de los corredores de seguros a los que se refiere el </a:t>
            </a:r>
            <a:r>
              <a:rPr lang="es-ES" sz="1800" i="1" u="sng" dirty="0">
                <a:effectLst/>
                <a:latin typeface="Arial Narrow" panose="020B0606020202030204" pitchFamily="34" charset="0"/>
                <a:ea typeface="Times New Roman" panose="02020603050405020304" pitchFamily="18" charset="0"/>
                <a:cs typeface="Times New Roman" panose="02020603050405020304" pitchFamily="18" charset="0"/>
              </a:rPr>
              <a:t>literal b) del artículo 64</a:t>
            </a:r>
            <a:r>
              <a:rPr lang="es-ES" sz="1800" i="1" dirty="0">
                <a:effectLst/>
                <a:latin typeface="Arial Narrow" panose="020B0606020202030204" pitchFamily="34" charset="0"/>
                <a:ea typeface="Times New Roman" panose="02020603050405020304" pitchFamily="18" charset="0"/>
                <a:cs typeface="Times New Roman" panose="02020603050405020304" pitchFamily="18" charset="0"/>
              </a:rPr>
              <a:t>, emite un informe anual sobre la evaluación del cumplimiento de las presentes normas aplicables al corredor de seguros, que debe contener al menos lo siguiente: (…)</a:t>
            </a:r>
          </a:p>
        </p:txBody>
      </p:sp>
    </p:spTree>
    <p:extLst>
      <p:ext uri="{BB962C8B-B14F-4D97-AF65-F5344CB8AC3E}">
        <p14:creationId xmlns:p14="http://schemas.microsoft.com/office/powerpoint/2010/main" val="4245628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734321" y="837625"/>
            <a:ext cx="10755589" cy="836672"/>
          </a:xfrm>
          <a:prstGeom prst="rect">
            <a:avLst/>
          </a:prstGeom>
          <a:solidFill>
            <a:srgbClr val="0032A1"/>
          </a:solidFill>
          <a:ln>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s-PE">
              <a:solidFill>
                <a:srgbClr val="0032A1"/>
              </a:solidFill>
            </a:endParaRPr>
          </a:p>
        </p:txBody>
      </p:sp>
      <p:sp>
        <p:nvSpPr>
          <p:cNvPr id="9" name="CuadroTexto 8"/>
          <p:cNvSpPr txBox="1"/>
          <p:nvPr/>
        </p:nvSpPr>
        <p:spPr>
          <a:xfrm>
            <a:off x="1137872" y="986704"/>
            <a:ext cx="9998893" cy="655118"/>
          </a:xfrm>
          <a:prstGeom prst="rect">
            <a:avLst/>
          </a:prstGeom>
          <a:noFill/>
        </p:spPr>
        <p:txBody>
          <a:bodyPr wrap="square" lIns="130622" tIns="65311" rIns="130622" bIns="65311" rtlCol="0">
            <a:spAutoFit/>
          </a:bodyPr>
          <a:lstStyle/>
          <a:p>
            <a:r>
              <a:rPr lang="es-PE" sz="3400" b="1" dirty="0">
                <a:solidFill>
                  <a:schemeClr val="bg1"/>
                </a:solidFill>
                <a:ea typeface="Sharp Sans Display No1 Medium" pitchFamily="50" charset="0"/>
                <a:cs typeface="Sharp Sans Display No1 Medium" pitchFamily="50" charset="0"/>
              </a:rPr>
              <a:t>Corredores de seguros</a:t>
            </a:r>
            <a:endParaRPr lang="es-PE" sz="3200" b="1" dirty="0">
              <a:solidFill>
                <a:schemeClr val="bg1"/>
              </a:solidFill>
            </a:endParaRPr>
          </a:p>
        </p:txBody>
      </p:sp>
      <p:pic>
        <p:nvPicPr>
          <p:cNvPr id="14" name="Imagen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711" y="828168"/>
            <a:ext cx="703494" cy="527621"/>
          </a:xfrm>
          <a:prstGeom prst="rect">
            <a:avLst/>
          </a:prstGeom>
        </p:spPr>
      </p:pic>
      <p:pic>
        <p:nvPicPr>
          <p:cNvPr id="7" name="Imagen 6"/>
          <p:cNvPicPr>
            <a:picLocks noChangeAspect="1"/>
          </p:cNvPicPr>
          <p:nvPr/>
        </p:nvPicPr>
        <p:blipFill>
          <a:blip r:embed="rId4"/>
          <a:stretch>
            <a:fillRect/>
          </a:stretch>
        </p:blipFill>
        <p:spPr>
          <a:xfrm>
            <a:off x="9323204" y="270365"/>
            <a:ext cx="2403173" cy="469788"/>
          </a:xfrm>
          <a:prstGeom prst="rect">
            <a:avLst/>
          </a:prstGeom>
        </p:spPr>
      </p:pic>
      <p:sp>
        <p:nvSpPr>
          <p:cNvPr id="10" name="4 Marcador de contenido"/>
          <p:cNvSpPr txBox="1">
            <a:spLocks/>
          </p:cNvSpPr>
          <p:nvPr/>
        </p:nvSpPr>
        <p:spPr bwMode="auto">
          <a:xfrm>
            <a:off x="1137872" y="1823376"/>
            <a:ext cx="9998893" cy="4522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marL="342900" indent="-342900" algn="just" rtl="0" eaLnBrk="0" fontAlgn="base" hangingPunct="0">
              <a:spcBef>
                <a:spcPct val="20000"/>
              </a:spcBef>
              <a:spcAft>
                <a:spcPct val="0"/>
              </a:spcAft>
              <a:buBlip>
                <a:blip r:embed="rId5"/>
              </a:buBlip>
              <a:defRPr sz="2000">
                <a:solidFill>
                  <a:srgbClr val="000066"/>
                </a:solidFill>
                <a:latin typeface="+mn-lt"/>
                <a:ea typeface="+mn-ea"/>
                <a:cs typeface="+mn-cs"/>
              </a:defRPr>
            </a:lvl1pPr>
            <a:lvl2pPr marL="742950" indent="-285750" algn="just" rtl="0" eaLnBrk="0" fontAlgn="base" hangingPunct="0">
              <a:spcBef>
                <a:spcPct val="20000"/>
              </a:spcBef>
              <a:spcAft>
                <a:spcPct val="0"/>
              </a:spcAft>
              <a:buBlip>
                <a:blip r:embed="rId5"/>
              </a:buBlip>
              <a:defRPr>
                <a:solidFill>
                  <a:srgbClr val="000066"/>
                </a:solidFill>
                <a:latin typeface="+mn-lt"/>
              </a:defRPr>
            </a:lvl2pPr>
            <a:lvl3pPr marL="1143000" indent="-228600" algn="just" rtl="0" eaLnBrk="0" fontAlgn="base" hangingPunct="0">
              <a:spcBef>
                <a:spcPct val="20000"/>
              </a:spcBef>
              <a:spcAft>
                <a:spcPct val="0"/>
              </a:spcAft>
              <a:buBlip>
                <a:blip r:embed="rId5"/>
              </a:buBlip>
              <a:defRPr sz="1600">
                <a:solidFill>
                  <a:srgbClr val="000066"/>
                </a:solidFill>
                <a:latin typeface="+mn-lt"/>
              </a:defRPr>
            </a:lvl3pPr>
            <a:lvl4pPr marL="1600200" indent="-228600" algn="just" rtl="0" eaLnBrk="0" fontAlgn="base" hangingPunct="0">
              <a:spcBef>
                <a:spcPct val="20000"/>
              </a:spcBef>
              <a:spcAft>
                <a:spcPct val="0"/>
              </a:spcAft>
              <a:buBlip>
                <a:blip r:embed="rId5"/>
              </a:buBlip>
              <a:defRPr sz="1400">
                <a:solidFill>
                  <a:srgbClr val="000066"/>
                </a:solidFill>
                <a:latin typeface="+mn-lt"/>
              </a:defRPr>
            </a:lvl4pPr>
            <a:lvl5pPr marL="2057400" indent="-228600" algn="just" rtl="0" eaLnBrk="0" fontAlgn="base" hangingPunct="0">
              <a:spcBef>
                <a:spcPct val="20000"/>
              </a:spcBef>
              <a:spcAft>
                <a:spcPct val="0"/>
              </a:spcAft>
              <a:buBlip>
                <a:blip r:embed="rId5"/>
              </a:buBlip>
              <a:defRPr sz="1400">
                <a:solidFill>
                  <a:srgbClr val="000066"/>
                </a:solidFill>
                <a:latin typeface="+mn-lt"/>
              </a:defRPr>
            </a:lvl5pPr>
            <a:lvl6pPr marL="2514600" indent="-228600" algn="just" rtl="0" fontAlgn="base">
              <a:spcBef>
                <a:spcPct val="20000"/>
              </a:spcBef>
              <a:spcAft>
                <a:spcPct val="0"/>
              </a:spcAft>
              <a:buBlip>
                <a:blip r:embed="rId5"/>
              </a:buBlip>
              <a:defRPr sz="1400">
                <a:solidFill>
                  <a:srgbClr val="000066"/>
                </a:solidFill>
                <a:latin typeface="+mn-lt"/>
              </a:defRPr>
            </a:lvl6pPr>
            <a:lvl7pPr marL="2971800" indent="-228600" algn="just" rtl="0" fontAlgn="base">
              <a:spcBef>
                <a:spcPct val="20000"/>
              </a:spcBef>
              <a:spcAft>
                <a:spcPct val="0"/>
              </a:spcAft>
              <a:buBlip>
                <a:blip r:embed="rId5"/>
              </a:buBlip>
              <a:defRPr sz="1400">
                <a:solidFill>
                  <a:srgbClr val="000066"/>
                </a:solidFill>
                <a:latin typeface="+mn-lt"/>
              </a:defRPr>
            </a:lvl7pPr>
            <a:lvl8pPr marL="3429000" indent="-228600" algn="just" rtl="0" fontAlgn="base">
              <a:spcBef>
                <a:spcPct val="20000"/>
              </a:spcBef>
              <a:spcAft>
                <a:spcPct val="0"/>
              </a:spcAft>
              <a:buBlip>
                <a:blip r:embed="rId5"/>
              </a:buBlip>
              <a:defRPr sz="1400">
                <a:solidFill>
                  <a:srgbClr val="000066"/>
                </a:solidFill>
                <a:latin typeface="+mn-lt"/>
              </a:defRPr>
            </a:lvl8pPr>
            <a:lvl9pPr marL="3886200" indent="-228600" algn="just" rtl="0" fontAlgn="base">
              <a:spcBef>
                <a:spcPct val="20000"/>
              </a:spcBef>
              <a:spcAft>
                <a:spcPct val="0"/>
              </a:spcAft>
              <a:buBlip>
                <a:blip r:embed="rId5"/>
              </a:buBlip>
              <a:defRPr sz="1400">
                <a:solidFill>
                  <a:srgbClr val="000066"/>
                </a:solidFill>
                <a:latin typeface="+mn-lt"/>
              </a:defRPr>
            </a:lvl9pPr>
          </a:lstStyle>
          <a:p>
            <a:pPr lvl="0" algn="just">
              <a:buFont typeface="Courier New" panose="02070309020205020404" pitchFamily="49" charset="0"/>
              <a:buChar char="o"/>
            </a:pPr>
            <a:endParaRPr lang="es-ES" sz="1800" dirty="0">
              <a:effectLst/>
              <a:latin typeface="Arial Narrow" panose="020B0606020202030204" pitchFamily="34" charset="0"/>
              <a:ea typeface="Times New Roman" panose="02020603050405020304" pitchFamily="18" charset="0"/>
              <a:cs typeface="Arial" panose="020B0604020202020204" pitchFamily="34" charset="0"/>
            </a:endParaRPr>
          </a:p>
          <a:p>
            <a:pPr lvl="0" algn="just">
              <a:buFont typeface="Courier New" panose="02070309020205020404" pitchFamily="49" charset="0"/>
              <a:buChar char="o"/>
            </a:pPr>
            <a:endParaRPr lang="es-ES" sz="1800" dirty="0">
              <a:effectLst/>
              <a:latin typeface="Arial Narrow" panose="020B0606020202030204" pitchFamily="34" charset="0"/>
              <a:ea typeface="Times New Roman" panose="02020603050405020304" pitchFamily="18" charset="0"/>
              <a:cs typeface="Arial" panose="020B0604020202020204" pitchFamily="34" charset="0"/>
            </a:endParaRPr>
          </a:p>
        </p:txBody>
      </p:sp>
      <p:sp>
        <p:nvSpPr>
          <p:cNvPr id="2" name="4 Marcador de contenido">
            <a:extLst>
              <a:ext uri="{FF2B5EF4-FFF2-40B4-BE49-F238E27FC236}">
                <a16:creationId xmlns:a16="http://schemas.microsoft.com/office/drawing/2014/main" id="{53AAC042-ABF1-0E6B-2B13-6302DC071D0C}"/>
              </a:ext>
            </a:extLst>
          </p:cNvPr>
          <p:cNvSpPr txBox="1">
            <a:spLocks/>
          </p:cNvSpPr>
          <p:nvPr/>
        </p:nvSpPr>
        <p:spPr bwMode="auto">
          <a:xfrm>
            <a:off x="1290272" y="1975776"/>
            <a:ext cx="9998893" cy="4522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marL="342900" indent="-342900" algn="just" rtl="0" eaLnBrk="0" fontAlgn="base" hangingPunct="0">
              <a:spcBef>
                <a:spcPct val="20000"/>
              </a:spcBef>
              <a:spcAft>
                <a:spcPct val="0"/>
              </a:spcAft>
              <a:buBlip>
                <a:blip r:embed="rId5"/>
              </a:buBlip>
              <a:defRPr sz="2000">
                <a:solidFill>
                  <a:srgbClr val="000066"/>
                </a:solidFill>
                <a:latin typeface="+mn-lt"/>
                <a:ea typeface="+mn-ea"/>
                <a:cs typeface="+mn-cs"/>
              </a:defRPr>
            </a:lvl1pPr>
            <a:lvl2pPr marL="742950" indent="-285750" algn="just" rtl="0" eaLnBrk="0" fontAlgn="base" hangingPunct="0">
              <a:spcBef>
                <a:spcPct val="20000"/>
              </a:spcBef>
              <a:spcAft>
                <a:spcPct val="0"/>
              </a:spcAft>
              <a:buBlip>
                <a:blip r:embed="rId5"/>
              </a:buBlip>
              <a:defRPr>
                <a:solidFill>
                  <a:srgbClr val="000066"/>
                </a:solidFill>
                <a:latin typeface="+mn-lt"/>
              </a:defRPr>
            </a:lvl2pPr>
            <a:lvl3pPr marL="1143000" indent="-228600" algn="just" rtl="0" eaLnBrk="0" fontAlgn="base" hangingPunct="0">
              <a:spcBef>
                <a:spcPct val="20000"/>
              </a:spcBef>
              <a:spcAft>
                <a:spcPct val="0"/>
              </a:spcAft>
              <a:buBlip>
                <a:blip r:embed="rId5"/>
              </a:buBlip>
              <a:defRPr sz="1600">
                <a:solidFill>
                  <a:srgbClr val="000066"/>
                </a:solidFill>
                <a:latin typeface="+mn-lt"/>
              </a:defRPr>
            </a:lvl3pPr>
            <a:lvl4pPr marL="1600200" indent="-228600" algn="just" rtl="0" eaLnBrk="0" fontAlgn="base" hangingPunct="0">
              <a:spcBef>
                <a:spcPct val="20000"/>
              </a:spcBef>
              <a:spcAft>
                <a:spcPct val="0"/>
              </a:spcAft>
              <a:buBlip>
                <a:blip r:embed="rId5"/>
              </a:buBlip>
              <a:defRPr sz="1400">
                <a:solidFill>
                  <a:srgbClr val="000066"/>
                </a:solidFill>
                <a:latin typeface="+mn-lt"/>
              </a:defRPr>
            </a:lvl4pPr>
            <a:lvl5pPr marL="2057400" indent="-228600" algn="just" rtl="0" eaLnBrk="0" fontAlgn="base" hangingPunct="0">
              <a:spcBef>
                <a:spcPct val="20000"/>
              </a:spcBef>
              <a:spcAft>
                <a:spcPct val="0"/>
              </a:spcAft>
              <a:buBlip>
                <a:blip r:embed="rId5"/>
              </a:buBlip>
              <a:defRPr sz="1400">
                <a:solidFill>
                  <a:srgbClr val="000066"/>
                </a:solidFill>
                <a:latin typeface="+mn-lt"/>
              </a:defRPr>
            </a:lvl5pPr>
            <a:lvl6pPr marL="2514600" indent="-228600" algn="just" rtl="0" fontAlgn="base">
              <a:spcBef>
                <a:spcPct val="20000"/>
              </a:spcBef>
              <a:spcAft>
                <a:spcPct val="0"/>
              </a:spcAft>
              <a:buBlip>
                <a:blip r:embed="rId5"/>
              </a:buBlip>
              <a:defRPr sz="1400">
                <a:solidFill>
                  <a:srgbClr val="000066"/>
                </a:solidFill>
                <a:latin typeface="+mn-lt"/>
              </a:defRPr>
            </a:lvl6pPr>
            <a:lvl7pPr marL="2971800" indent="-228600" algn="just" rtl="0" fontAlgn="base">
              <a:spcBef>
                <a:spcPct val="20000"/>
              </a:spcBef>
              <a:spcAft>
                <a:spcPct val="0"/>
              </a:spcAft>
              <a:buBlip>
                <a:blip r:embed="rId5"/>
              </a:buBlip>
              <a:defRPr sz="1400">
                <a:solidFill>
                  <a:srgbClr val="000066"/>
                </a:solidFill>
                <a:latin typeface="+mn-lt"/>
              </a:defRPr>
            </a:lvl7pPr>
            <a:lvl8pPr marL="3429000" indent="-228600" algn="just" rtl="0" fontAlgn="base">
              <a:spcBef>
                <a:spcPct val="20000"/>
              </a:spcBef>
              <a:spcAft>
                <a:spcPct val="0"/>
              </a:spcAft>
              <a:buBlip>
                <a:blip r:embed="rId5"/>
              </a:buBlip>
              <a:defRPr sz="1400">
                <a:solidFill>
                  <a:srgbClr val="000066"/>
                </a:solidFill>
                <a:latin typeface="+mn-lt"/>
              </a:defRPr>
            </a:lvl8pPr>
            <a:lvl9pPr marL="3886200" indent="-228600" algn="just" rtl="0" fontAlgn="base">
              <a:spcBef>
                <a:spcPct val="20000"/>
              </a:spcBef>
              <a:spcAft>
                <a:spcPct val="0"/>
              </a:spcAft>
              <a:buBlip>
                <a:blip r:embed="rId5"/>
              </a:buBlip>
              <a:defRPr sz="1400">
                <a:solidFill>
                  <a:srgbClr val="000066"/>
                </a:solidFill>
                <a:latin typeface="+mn-lt"/>
              </a:defRPr>
            </a:lvl9pPr>
          </a:lstStyle>
          <a:p>
            <a:pPr marL="342900" lvl="0" indent="-342900" algn="just">
              <a:buFont typeface="+mj-lt"/>
              <a:buAutoNum type="alphaLcParenR"/>
            </a:pPr>
            <a:r>
              <a:rPr lang="es-ES" sz="1800" dirty="0">
                <a:effectLst/>
                <a:latin typeface="Arial Narrow" panose="020B0606020202030204" pitchFamily="34" charset="0"/>
                <a:ea typeface="Times New Roman" panose="02020603050405020304" pitchFamily="18" charset="0"/>
                <a:cs typeface="Arial" panose="020B0604020202020204" pitchFamily="34" charset="0"/>
              </a:rPr>
              <a:t>Incorporar en el numeral 65.5 del artículo 65°, las funciones del directorio u órgano equivalente, la gerencia, el oficial de cumplimiento y los trabajadores respecto al sistema de prevención y gestión de riesgos de LA/FT, así como establecer que las señales de alerta de los corredores deben considerar a las descritas en el Anexo N°5 del Reglamento y otras señales propias de su giro de negocio:</a:t>
            </a:r>
            <a:endParaRPr lang="es-PE" sz="1800" dirty="0">
              <a:latin typeface="Antique Olive"/>
              <a:ea typeface="Times New Roman" panose="02020603050405020304" pitchFamily="18" charset="0"/>
              <a:cs typeface="Arial" panose="020B0604020202020204" pitchFamily="34" charset="0"/>
            </a:endParaRPr>
          </a:p>
          <a:p>
            <a:pPr marL="342900" lvl="0" indent="-342900" algn="just">
              <a:buFont typeface="+mj-lt"/>
              <a:buAutoNum type="alphaLcParenR"/>
            </a:pPr>
            <a:endParaRPr lang="es-PE" sz="400" dirty="0">
              <a:effectLst/>
              <a:latin typeface="Arial" panose="020B0604020202020204" pitchFamily="34" charset="0"/>
              <a:ea typeface="Times New Roman" panose="02020603050405020304" pitchFamily="18" charset="0"/>
            </a:endParaRPr>
          </a:p>
          <a:p>
            <a:pPr marL="557530" indent="0" algn="just">
              <a:buNone/>
            </a:pPr>
            <a:r>
              <a:rPr lang="es-ES" sz="1800" b="1" i="1" dirty="0">
                <a:effectLst/>
                <a:latin typeface="Arial Narrow" panose="020B0606020202030204" pitchFamily="34" charset="0"/>
                <a:ea typeface="Times New Roman" panose="02020603050405020304" pitchFamily="18" charset="0"/>
                <a:cs typeface="Times New Roman" panose="02020603050405020304" pitchFamily="18" charset="0"/>
              </a:rPr>
              <a:t>65.5 Código de conducta y manual.-</a:t>
            </a:r>
            <a:endParaRPr lang="es-PE" sz="1800" b="1" dirty="0">
              <a:effectLst/>
              <a:latin typeface="Arial" panose="020B0604020202020204" pitchFamily="34" charset="0"/>
              <a:ea typeface="Times New Roman" panose="02020603050405020304" pitchFamily="18" charset="0"/>
            </a:endParaRPr>
          </a:p>
          <a:p>
            <a:pPr marL="557530" indent="0" algn="just">
              <a:buNone/>
            </a:pPr>
            <a:r>
              <a:rPr lang="es-ES" sz="1800" i="1" dirty="0">
                <a:effectLst/>
                <a:latin typeface="Arial Narrow" panose="020B0606020202030204" pitchFamily="34" charset="0"/>
                <a:ea typeface="Times New Roman" panose="02020603050405020304" pitchFamily="18" charset="0"/>
                <a:cs typeface="Times New Roman" panose="02020603050405020304" pitchFamily="18" charset="0"/>
              </a:rPr>
              <a:t>(…)</a:t>
            </a:r>
            <a:endParaRPr lang="es-PE" sz="1800" dirty="0">
              <a:effectLst/>
              <a:latin typeface="Antique Olive"/>
              <a:ea typeface="Times New Roman" panose="02020603050405020304" pitchFamily="18" charset="0"/>
              <a:cs typeface="Times New Roman" panose="02020603050405020304" pitchFamily="18" charset="0"/>
            </a:endParaRPr>
          </a:p>
          <a:p>
            <a:pPr marL="557530" indent="0" algn="just">
              <a:buNone/>
            </a:pPr>
            <a:r>
              <a:rPr lang="es-ES" sz="1800" i="1" u="sng" dirty="0">
                <a:effectLst/>
                <a:latin typeface="Arial Narrow" panose="020B0606020202030204" pitchFamily="34" charset="0"/>
                <a:ea typeface="Times New Roman" panose="02020603050405020304" pitchFamily="18" charset="0"/>
                <a:cs typeface="Times New Roman" panose="02020603050405020304" pitchFamily="18" charset="0"/>
              </a:rPr>
              <a:t>d) Funciones y responsabilidades asociadas con la prevención y gestión de los riesgos de LA/FT del directorio; de no contar con directorio, del gerente general, titular-gerente, administrador u órgano equivalente, según corresponda, así como, las correspondientes a la gerencia, el oficial de cumplimiento y los trabajadores</a:t>
            </a:r>
            <a:endParaRPr lang="es-PE" sz="1800" dirty="0">
              <a:effectLst/>
              <a:latin typeface="Arial" panose="020B0604020202020204" pitchFamily="34" charset="0"/>
              <a:ea typeface="Times New Roman" panose="02020603050405020304" pitchFamily="18" charset="0"/>
            </a:endParaRPr>
          </a:p>
          <a:p>
            <a:pPr marL="557530" indent="0" algn="just">
              <a:buNone/>
            </a:pPr>
            <a:r>
              <a:rPr lang="es-ES" sz="1800" i="1" dirty="0">
                <a:effectLst/>
                <a:latin typeface="Arial Narrow" panose="020B0606020202030204" pitchFamily="34" charset="0"/>
                <a:ea typeface="Times New Roman" panose="02020603050405020304" pitchFamily="18" charset="0"/>
                <a:cs typeface="Times New Roman" panose="02020603050405020304" pitchFamily="18" charset="0"/>
              </a:rPr>
              <a:t>(…)</a:t>
            </a:r>
            <a:endParaRPr lang="es-PE" sz="1800" dirty="0">
              <a:effectLst/>
              <a:latin typeface="Arial" panose="020B0604020202020204" pitchFamily="34" charset="0"/>
              <a:ea typeface="Times New Roman" panose="02020603050405020304" pitchFamily="18" charset="0"/>
            </a:endParaRPr>
          </a:p>
          <a:p>
            <a:pPr marL="557530" indent="0" algn="just">
              <a:buNone/>
            </a:pPr>
            <a:r>
              <a:rPr lang="es-ES" sz="1800" i="1" u="sng" dirty="0">
                <a:effectLst/>
                <a:latin typeface="Arial Narrow" panose="020B0606020202030204" pitchFamily="34" charset="0"/>
                <a:ea typeface="Times New Roman" panose="02020603050405020304" pitchFamily="18" charset="0"/>
                <a:cs typeface="Times New Roman" panose="02020603050405020304" pitchFamily="18" charset="0"/>
              </a:rPr>
              <a:t>h)</a:t>
            </a:r>
            <a:r>
              <a:rPr lang="es-ES" sz="1800" i="1" dirty="0">
                <a:effectLst/>
                <a:latin typeface="Arial Narrow" panose="020B0606020202030204" pitchFamily="34" charset="0"/>
                <a:ea typeface="Times New Roman" panose="02020603050405020304" pitchFamily="18" charset="0"/>
                <a:cs typeface="Times New Roman" panose="02020603050405020304" pitchFamily="18" charset="0"/>
              </a:rPr>
              <a:t> Señales de alerta para la detección de operaciones inusuales o sospechosas</a:t>
            </a:r>
            <a:r>
              <a:rPr lang="es-ES" sz="1800" i="1" u="sng" dirty="0">
                <a:effectLst/>
                <a:latin typeface="Arial Narrow" panose="020B0606020202030204" pitchFamily="34" charset="0"/>
                <a:ea typeface="Times New Roman" panose="02020603050405020304" pitchFamily="18" charset="0"/>
                <a:cs typeface="Times New Roman" panose="02020603050405020304" pitchFamily="18" charset="0"/>
              </a:rPr>
              <a:t>, considerando aquellas señales descritas en el Anexo N° 5 de este Reglamento, así como otras acordes a las características propias del negocio del corredor de seguros.  </a:t>
            </a:r>
            <a:endParaRPr lang="es-PE" sz="1800" dirty="0">
              <a:effectLst/>
              <a:latin typeface="Arial" panose="020B0604020202020204" pitchFamily="34" charset="0"/>
              <a:ea typeface="Times New Roman" panose="02020603050405020304" pitchFamily="18" charset="0"/>
            </a:endParaRPr>
          </a:p>
          <a:p>
            <a:pPr marL="557530" indent="0" algn="just">
              <a:buNone/>
            </a:pPr>
            <a:r>
              <a:rPr lang="es-ES" sz="1800" i="1" dirty="0">
                <a:effectLst/>
                <a:latin typeface="Arial Narrow" panose="020B0606020202030204" pitchFamily="34" charset="0"/>
                <a:ea typeface="Times New Roman" panose="02020603050405020304" pitchFamily="18" charset="0"/>
                <a:cs typeface="Times New Roman" panose="02020603050405020304" pitchFamily="18" charset="0"/>
              </a:rPr>
              <a:t>(…)</a:t>
            </a:r>
            <a:endParaRPr lang="es-PE" sz="18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361100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734321" y="837625"/>
            <a:ext cx="10755589" cy="836672"/>
          </a:xfrm>
          <a:prstGeom prst="rect">
            <a:avLst/>
          </a:prstGeom>
          <a:solidFill>
            <a:srgbClr val="0032A1"/>
          </a:solidFill>
          <a:ln>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s-PE">
              <a:solidFill>
                <a:srgbClr val="0032A1"/>
              </a:solidFill>
            </a:endParaRPr>
          </a:p>
        </p:txBody>
      </p:sp>
      <p:sp>
        <p:nvSpPr>
          <p:cNvPr id="9" name="CuadroTexto 8"/>
          <p:cNvSpPr txBox="1"/>
          <p:nvPr/>
        </p:nvSpPr>
        <p:spPr>
          <a:xfrm>
            <a:off x="1137872" y="986704"/>
            <a:ext cx="9998893" cy="655118"/>
          </a:xfrm>
          <a:prstGeom prst="rect">
            <a:avLst/>
          </a:prstGeom>
          <a:noFill/>
        </p:spPr>
        <p:txBody>
          <a:bodyPr wrap="square" lIns="130622" tIns="65311" rIns="130622" bIns="65311" rtlCol="0">
            <a:spAutoFit/>
          </a:bodyPr>
          <a:lstStyle/>
          <a:p>
            <a:r>
              <a:rPr lang="es-PE" sz="3400" b="1" dirty="0">
                <a:solidFill>
                  <a:schemeClr val="bg1"/>
                </a:solidFill>
                <a:ea typeface="Sharp Sans Display No1 Medium" pitchFamily="50" charset="0"/>
                <a:cs typeface="Sharp Sans Display No1 Medium" pitchFamily="50" charset="0"/>
              </a:rPr>
              <a:t>Corredores de seguros</a:t>
            </a:r>
            <a:endParaRPr lang="es-PE" sz="3200" b="1" dirty="0">
              <a:solidFill>
                <a:schemeClr val="bg1"/>
              </a:solidFill>
            </a:endParaRPr>
          </a:p>
        </p:txBody>
      </p:sp>
      <p:pic>
        <p:nvPicPr>
          <p:cNvPr id="14" name="Imagen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711" y="828168"/>
            <a:ext cx="703494" cy="527621"/>
          </a:xfrm>
          <a:prstGeom prst="rect">
            <a:avLst/>
          </a:prstGeom>
        </p:spPr>
      </p:pic>
      <p:pic>
        <p:nvPicPr>
          <p:cNvPr id="7" name="Imagen 6"/>
          <p:cNvPicPr>
            <a:picLocks noChangeAspect="1"/>
          </p:cNvPicPr>
          <p:nvPr/>
        </p:nvPicPr>
        <p:blipFill>
          <a:blip r:embed="rId4"/>
          <a:stretch>
            <a:fillRect/>
          </a:stretch>
        </p:blipFill>
        <p:spPr>
          <a:xfrm>
            <a:off x="9323204" y="270365"/>
            <a:ext cx="2403173" cy="469788"/>
          </a:xfrm>
          <a:prstGeom prst="rect">
            <a:avLst/>
          </a:prstGeom>
        </p:spPr>
      </p:pic>
      <p:sp>
        <p:nvSpPr>
          <p:cNvPr id="10" name="4 Marcador de contenido"/>
          <p:cNvSpPr txBox="1">
            <a:spLocks/>
          </p:cNvSpPr>
          <p:nvPr/>
        </p:nvSpPr>
        <p:spPr bwMode="auto">
          <a:xfrm>
            <a:off x="1137872" y="1823376"/>
            <a:ext cx="9998893" cy="4522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marL="342900" indent="-342900" algn="just" rtl="0" eaLnBrk="0" fontAlgn="base" hangingPunct="0">
              <a:spcBef>
                <a:spcPct val="20000"/>
              </a:spcBef>
              <a:spcAft>
                <a:spcPct val="0"/>
              </a:spcAft>
              <a:buBlip>
                <a:blip r:embed="rId5"/>
              </a:buBlip>
              <a:defRPr sz="2000">
                <a:solidFill>
                  <a:srgbClr val="000066"/>
                </a:solidFill>
                <a:latin typeface="+mn-lt"/>
                <a:ea typeface="+mn-ea"/>
                <a:cs typeface="+mn-cs"/>
              </a:defRPr>
            </a:lvl1pPr>
            <a:lvl2pPr marL="742950" indent="-285750" algn="just" rtl="0" eaLnBrk="0" fontAlgn="base" hangingPunct="0">
              <a:spcBef>
                <a:spcPct val="20000"/>
              </a:spcBef>
              <a:spcAft>
                <a:spcPct val="0"/>
              </a:spcAft>
              <a:buBlip>
                <a:blip r:embed="rId5"/>
              </a:buBlip>
              <a:defRPr>
                <a:solidFill>
                  <a:srgbClr val="000066"/>
                </a:solidFill>
                <a:latin typeface="+mn-lt"/>
              </a:defRPr>
            </a:lvl2pPr>
            <a:lvl3pPr marL="1143000" indent="-228600" algn="just" rtl="0" eaLnBrk="0" fontAlgn="base" hangingPunct="0">
              <a:spcBef>
                <a:spcPct val="20000"/>
              </a:spcBef>
              <a:spcAft>
                <a:spcPct val="0"/>
              </a:spcAft>
              <a:buBlip>
                <a:blip r:embed="rId5"/>
              </a:buBlip>
              <a:defRPr sz="1600">
                <a:solidFill>
                  <a:srgbClr val="000066"/>
                </a:solidFill>
                <a:latin typeface="+mn-lt"/>
              </a:defRPr>
            </a:lvl3pPr>
            <a:lvl4pPr marL="1600200" indent="-228600" algn="just" rtl="0" eaLnBrk="0" fontAlgn="base" hangingPunct="0">
              <a:spcBef>
                <a:spcPct val="20000"/>
              </a:spcBef>
              <a:spcAft>
                <a:spcPct val="0"/>
              </a:spcAft>
              <a:buBlip>
                <a:blip r:embed="rId5"/>
              </a:buBlip>
              <a:defRPr sz="1400">
                <a:solidFill>
                  <a:srgbClr val="000066"/>
                </a:solidFill>
                <a:latin typeface="+mn-lt"/>
              </a:defRPr>
            </a:lvl4pPr>
            <a:lvl5pPr marL="2057400" indent="-228600" algn="just" rtl="0" eaLnBrk="0" fontAlgn="base" hangingPunct="0">
              <a:spcBef>
                <a:spcPct val="20000"/>
              </a:spcBef>
              <a:spcAft>
                <a:spcPct val="0"/>
              </a:spcAft>
              <a:buBlip>
                <a:blip r:embed="rId5"/>
              </a:buBlip>
              <a:defRPr sz="1400">
                <a:solidFill>
                  <a:srgbClr val="000066"/>
                </a:solidFill>
                <a:latin typeface="+mn-lt"/>
              </a:defRPr>
            </a:lvl5pPr>
            <a:lvl6pPr marL="2514600" indent="-228600" algn="just" rtl="0" fontAlgn="base">
              <a:spcBef>
                <a:spcPct val="20000"/>
              </a:spcBef>
              <a:spcAft>
                <a:spcPct val="0"/>
              </a:spcAft>
              <a:buBlip>
                <a:blip r:embed="rId5"/>
              </a:buBlip>
              <a:defRPr sz="1400">
                <a:solidFill>
                  <a:srgbClr val="000066"/>
                </a:solidFill>
                <a:latin typeface="+mn-lt"/>
              </a:defRPr>
            </a:lvl6pPr>
            <a:lvl7pPr marL="2971800" indent="-228600" algn="just" rtl="0" fontAlgn="base">
              <a:spcBef>
                <a:spcPct val="20000"/>
              </a:spcBef>
              <a:spcAft>
                <a:spcPct val="0"/>
              </a:spcAft>
              <a:buBlip>
                <a:blip r:embed="rId5"/>
              </a:buBlip>
              <a:defRPr sz="1400">
                <a:solidFill>
                  <a:srgbClr val="000066"/>
                </a:solidFill>
                <a:latin typeface="+mn-lt"/>
              </a:defRPr>
            </a:lvl7pPr>
            <a:lvl8pPr marL="3429000" indent="-228600" algn="just" rtl="0" fontAlgn="base">
              <a:spcBef>
                <a:spcPct val="20000"/>
              </a:spcBef>
              <a:spcAft>
                <a:spcPct val="0"/>
              </a:spcAft>
              <a:buBlip>
                <a:blip r:embed="rId5"/>
              </a:buBlip>
              <a:defRPr sz="1400">
                <a:solidFill>
                  <a:srgbClr val="000066"/>
                </a:solidFill>
                <a:latin typeface="+mn-lt"/>
              </a:defRPr>
            </a:lvl8pPr>
            <a:lvl9pPr marL="3886200" indent="-228600" algn="just" rtl="0" fontAlgn="base">
              <a:spcBef>
                <a:spcPct val="20000"/>
              </a:spcBef>
              <a:spcAft>
                <a:spcPct val="0"/>
              </a:spcAft>
              <a:buBlip>
                <a:blip r:embed="rId5"/>
              </a:buBlip>
              <a:defRPr sz="1400">
                <a:solidFill>
                  <a:srgbClr val="000066"/>
                </a:solidFill>
                <a:latin typeface="+mn-lt"/>
              </a:defRPr>
            </a:lvl9pPr>
          </a:lstStyle>
          <a:p>
            <a:pPr lvl="0" algn="just">
              <a:buFont typeface="Courier New" panose="02070309020205020404" pitchFamily="49" charset="0"/>
              <a:buChar char="o"/>
            </a:pPr>
            <a:endParaRPr lang="es-ES" sz="1800" dirty="0">
              <a:effectLst/>
              <a:latin typeface="Arial Narrow" panose="020B0606020202030204" pitchFamily="34" charset="0"/>
              <a:ea typeface="Times New Roman" panose="02020603050405020304" pitchFamily="18" charset="0"/>
              <a:cs typeface="Arial" panose="020B0604020202020204" pitchFamily="34" charset="0"/>
            </a:endParaRPr>
          </a:p>
          <a:p>
            <a:pPr lvl="0" algn="just">
              <a:buFont typeface="Courier New" panose="02070309020205020404" pitchFamily="49" charset="0"/>
              <a:buChar char="o"/>
            </a:pPr>
            <a:endParaRPr lang="es-ES" sz="1800" dirty="0">
              <a:effectLst/>
              <a:latin typeface="Arial Narrow" panose="020B0606020202030204" pitchFamily="34" charset="0"/>
              <a:ea typeface="Times New Roman" panose="02020603050405020304" pitchFamily="18" charset="0"/>
              <a:cs typeface="Arial" panose="020B0604020202020204" pitchFamily="34" charset="0"/>
            </a:endParaRPr>
          </a:p>
        </p:txBody>
      </p:sp>
      <p:sp>
        <p:nvSpPr>
          <p:cNvPr id="2" name="4 Marcador de contenido">
            <a:extLst>
              <a:ext uri="{FF2B5EF4-FFF2-40B4-BE49-F238E27FC236}">
                <a16:creationId xmlns:a16="http://schemas.microsoft.com/office/drawing/2014/main" id="{53AAC042-ABF1-0E6B-2B13-6302DC071D0C}"/>
              </a:ext>
            </a:extLst>
          </p:cNvPr>
          <p:cNvSpPr txBox="1">
            <a:spLocks/>
          </p:cNvSpPr>
          <p:nvPr/>
        </p:nvSpPr>
        <p:spPr bwMode="auto">
          <a:xfrm>
            <a:off x="1290272" y="1975776"/>
            <a:ext cx="9998893" cy="4522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marL="342900" indent="-342900" algn="just" rtl="0" eaLnBrk="0" fontAlgn="base" hangingPunct="0">
              <a:spcBef>
                <a:spcPct val="20000"/>
              </a:spcBef>
              <a:spcAft>
                <a:spcPct val="0"/>
              </a:spcAft>
              <a:buBlip>
                <a:blip r:embed="rId5"/>
              </a:buBlip>
              <a:defRPr sz="2000">
                <a:solidFill>
                  <a:srgbClr val="000066"/>
                </a:solidFill>
                <a:latin typeface="+mn-lt"/>
                <a:ea typeface="+mn-ea"/>
                <a:cs typeface="+mn-cs"/>
              </a:defRPr>
            </a:lvl1pPr>
            <a:lvl2pPr marL="742950" indent="-285750" algn="just" rtl="0" eaLnBrk="0" fontAlgn="base" hangingPunct="0">
              <a:spcBef>
                <a:spcPct val="20000"/>
              </a:spcBef>
              <a:spcAft>
                <a:spcPct val="0"/>
              </a:spcAft>
              <a:buBlip>
                <a:blip r:embed="rId5"/>
              </a:buBlip>
              <a:defRPr>
                <a:solidFill>
                  <a:srgbClr val="000066"/>
                </a:solidFill>
                <a:latin typeface="+mn-lt"/>
              </a:defRPr>
            </a:lvl2pPr>
            <a:lvl3pPr marL="1143000" indent="-228600" algn="just" rtl="0" eaLnBrk="0" fontAlgn="base" hangingPunct="0">
              <a:spcBef>
                <a:spcPct val="20000"/>
              </a:spcBef>
              <a:spcAft>
                <a:spcPct val="0"/>
              </a:spcAft>
              <a:buBlip>
                <a:blip r:embed="rId5"/>
              </a:buBlip>
              <a:defRPr sz="1600">
                <a:solidFill>
                  <a:srgbClr val="000066"/>
                </a:solidFill>
                <a:latin typeface="+mn-lt"/>
              </a:defRPr>
            </a:lvl3pPr>
            <a:lvl4pPr marL="1600200" indent="-228600" algn="just" rtl="0" eaLnBrk="0" fontAlgn="base" hangingPunct="0">
              <a:spcBef>
                <a:spcPct val="20000"/>
              </a:spcBef>
              <a:spcAft>
                <a:spcPct val="0"/>
              </a:spcAft>
              <a:buBlip>
                <a:blip r:embed="rId5"/>
              </a:buBlip>
              <a:defRPr sz="1400">
                <a:solidFill>
                  <a:srgbClr val="000066"/>
                </a:solidFill>
                <a:latin typeface="+mn-lt"/>
              </a:defRPr>
            </a:lvl4pPr>
            <a:lvl5pPr marL="2057400" indent="-228600" algn="just" rtl="0" eaLnBrk="0" fontAlgn="base" hangingPunct="0">
              <a:spcBef>
                <a:spcPct val="20000"/>
              </a:spcBef>
              <a:spcAft>
                <a:spcPct val="0"/>
              </a:spcAft>
              <a:buBlip>
                <a:blip r:embed="rId5"/>
              </a:buBlip>
              <a:defRPr sz="1400">
                <a:solidFill>
                  <a:srgbClr val="000066"/>
                </a:solidFill>
                <a:latin typeface="+mn-lt"/>
              </a:defRPr>
            </a:lvl5pPr>
            <a:lvl6pPr marL="2514600" indent="-228600" algn="just" rtl="0" fontAlgn="base">
              <a:spcBef>
                <a:spcPct val="20000"/>
              </a:spcBef>
              <a:spcAft>
                <a:spcPct val="0"/>
              </a:spcAft>
              <a:buBlip>
                <a:blip r:embed="rId5"/>
              </a:buBlip>
              <a:defRPr sz="1400">
                <a:solidFill>
                  <a:srgbClr val="000066"/>
                </a:solidFill>
                <a:latin typeface="+mn-lt"/>
              </a:defRPr>
            </a:lvl6pPr>
            <a:lvl7pPr marL="2971800" indent="-228600" algn="just" rtl="0" fontAlgn="base">
              <a:spcBef>
                <a:spcPct val="20000"/>
              </a:spcBef>
              <a:spcAft>
                <a:spcPct val="0"/>
              </a:spcAft>
              <a:buBlip>
                <a:blip r:embed="rId5"/>
              </a:buBlip>
              <a:defRPr sz="1400">
                <a:solidFill>
                  <a:srgbClr val="000066"/>
                </a:solidFill>
                <a:latin typeface="+mn-lt"/>
              </a:defRPr>
            </a:lvl7pPr>
            <a:lvl8pPr marL="3429000" indent="-228600" algn="just" rtl="0" fontAlgn="base">
              <a:spcBef>
                <a:spcPct val="20000"/>
              </a:spcBef>
              <a:spcAft>
                <a:spcPct val="0"/>
              </a:spcAft>
              <a:buBlip>
                <a:blip r:embed="rId5"/>
              </a:buBlip>
              <a:defRPr sz="1400">
                <a:solidFill>
                  <a:srgbClr val="000066"/>
                </a:solidFill>
                <a:latin typeface="+mn-lt"/>
              </a:defRPr>
            </a:lvl8pPr>
            <a:lvl9pPr marL="3886200" indent="-228600" algn="just" rtl="0" fontAlgn="base">
              <a:spcBef>
                <a:spcPct val="20000"/>
              </a:spcBef>
              <a:spcAft>
                <a:spcPct val="0"/>
              </a:spcAft>
              <a:buBlip>
                <a:blip r:embed="rId5"/>
              </a:buBlip>
              <a:defRPr sz="1400">
                <a:solidFill>
                  <a:srgbClr val="000066"/>
                </a:solidFill>
                <a:latin typeface="+mn-lt"/>
              </a:defRPr>
            </a:lvl9pPr>
          </a:lstStyle>
          <a:p>
            <a:pPr lvl="0" algn="just">
              <a:buFont typeface="Courier New" panose="02070309020205020404" pitchFamily="49" charset="0"/>
              <a:buChar char="o"/>
            </a:pPr>
            <a:r>
              <a:rPr lang="es-ES" sz="1800" dirty="0">
                <a:effectLst/>
                <a:latin typeface="Arial Narrow" panose="020B0606020202030204" pitchFamily="34" charset="0"/>
                <a:ea typeface="Times New Roman" panose="02020603050405020304" pitchFamily="18" charset="0"/>
                <a:cs typeface="Times New Roman" panose="02020603050405020304" pitchFamily="18" charset="0"/>
              </a:rPr>
              <a:t>Incorporar el numeral 65.7 en el artículo 65° con el propósito de establecer la obligación del oficial de cumplimiento de elaborar un programa anual de trabajo.</a:t>
            </a:r>
            <a:endParaRPr lang="es-PE" sz="1800" dirty="0">
              <a:latin typeface="Arial" panose="020B0604020202020204" pitchFamily="34" charset="0"/>
              <a:ea typeface="Times New Roman" panose="02020603050405020304" pitchFamily="18" charset="0"/>
              <a:cs typeface="Arial" panose="020B0604020202020204" pitchFamily="34" charset="0"/>
            </a:endParaRPr>
          </a:p>
          <a:p>
            <a:pPr marL="0" lvl="0" indent="0" algn="just">
              <a:buNone/>
            </a:pPr>
            <a:endParaRPr lang="es-PE" sz="400" i="1" dirty="0">
              <a:effectLst/>
              <a:latin typeface="Arial" panose="020B0604020202020204" pitchFamily="34" charset="0"/>
              <a:ea typeface="Times New Roman" panose="02020603050405020304" pitchFamily="18" charset="0"/>
              <a:cs typeface="Arial" panose="020B0604020202020204" pitchFamily="34" charset="0"/>
            </a:endParaRPr>
          </a:p>
          <a:p>
            <a:pPr marL="892175" lvl="3" indent="0">
              <a:buNone/>
            </a:pPr>
            <a:r>
              <a:rPr lang="es-ES" sz="1800" i="1" dirty="0">
                <a:effectLst/>
                <a:latin typeface="Arial Narrow" panose="020B0606020202030204" pitchFamily="34" charset="0"/>
                <a:ea typeface="Times New Roman" panose="02020603050405020304" pitchFamily="18" charset="0"/>
                <a:cs typeface="Times New Roman" panose="02020603050405020304" pitchFamily="18" charset="0"/>
              </a:rPr>
              <a:t>65.7 Programa anual de trabajo.-  El oficial de cumplimiento debe elaborar un programa anual de trabajo, el cual debe ser puesto en consideración previa del directorio y de no contar con directorio, del gerente general, titular-gerente, administrador u órgano equivalente, según corresponda, y aprobado por este a más tardar el 31 de diciembre del año previo. Dicho programa debe contener la metodología para la ejecución de cada una de las actividades contenidas en este, así como las fechas, roles y responsables de la ejecución de cada actividad.</a:t>
            </a:r>
            <a:endParaRPr lang="es-PE" sz="1800" i="1" dirty="0">
              <a:latin typeface="Arial" panose="020B0604020202020204" pitchFamily="34" charset="0"/>
              <a:ea typeface="Times New Roman" panose="02020603050405020304" pitchFamily="18" charset="0"/>
              <a:cs typeface="Times New Roman" panose="02020603050405020304" pitchFamily="18" charset="0"/>
            </a:endParaRPr>
          </a:p>
          <a:p>
            <a:pPr lvl="0" algn="just">
              <a:buFont typeface="Courier New" panose="02070309020205020404" pitchFamily="49" charset="0"/>
              <a:buChar char="o"/>
            </a:pPr>
            <a:r>
              <a:rPr lang="es-ES" sz="1800" dirty="0">
                <a:effectLst/>
                <a:latin typeface="Arial Narrow" panose="020B0606020202030204" pitchFamily="34" charset="0"/>
                <a:ea typeface="Times New Roman" panose="02020603050405020304" pitchFamily="18" charset="0"/>
                <a:cs typeface="Arial" panose="020B0604020202020204" pitchFamily="34" charset="0"/>
              </a:rPr>
              <a:t>Modificar el artículo 66°, con el propósito de precisar la obligación de evaluar señales de alerta y operaciones inusuales para los corredores de seguros.</a:t>
            </a:r>
            <a:endParaRPr lang="es-PE" sz="1800" dirty="0">
              <a:latin typeface="Arial" panose="020B0604020202020204" pitchFamily="34" charset="0"/>
              <a:ea typeface="Times New Roman" panose="02020603050405020304" pitchFamily="18" charset="0"/>
              <a:cs typeface="Arial" panose="020B0604020202020204" pitchFamily="34" charset="0"/>
            </a:endParaRPr>
          </a:p>
          <a:p>
            <a:pPr marL="0" lvl="0" indent="0" algn="just">
              <a:buNone/>
            </a:pPr>
            <a:r>
              <a:rPr lang="es-ES" sz="400" dirty="0">
                <a:effectLst/>
                <a:latin typeface="Arial Narrow" panose="020B0606020202030204" pitchFamily="34" charset="0"/>
                <a:ea typeface="Times New Roman" panose="02020603050405020304" pitchFamily="18" charset="0"/>
              </a:rPr>
              <a:t> </a:t>
            </a:r>
            <a:endParaRPr lang="es-PE" sz="400" dirty="0">
              <a:effectLst/>
              <a:latin typeface="Arial" panose="020B0604020202020204" pitchFamily="34" charset="0"/>
              <a:ea typeface="Times New Roman" panose="02020603050405020304" pitchFamily="18" charset="0"/>
            </a:endParaRPr>
          </a:p>
          <a:p>
            <a:pPr marL="900430" algn="just"/>
            <a:r>
              <a:rPr lang="es-ES_tradnl" sz="1800" i="1" dirty="0">
                <a:effectLst/>
                <a:latin typeface="Arial Narrow" panose="020B0606020202030204" pitchFamily="34" charset="0"/>
                <a:ea typeface="Times New Roman" panose="02020603050405020304" pitchFamily="18" charset="0"/>
                <a:cs typeface="Times New Roman" panose="02020603050405020304" pitchFamily="18" charset="0"/>
              </a:rPr>
              <a:t>Artículo 66°.- Reporte de operaciones sospechas</a:t>
            </a:r>
            <a:endParaRPr lang="es-PE" sz="1800" dirty="0">
              <a:effectLst/>
              <a:latin typeface="Arial" panose="020B0604020202020204" pitchFamily="34" charset="0"/>
              <a:ea typeface="Times New Roman" panose="02020603050405020304" pitchFamily="18" charset="0"/>
            </a:endParaRPr>
          </a:p>
          <a:p>
            <a:pPr marL="982663" lvl="3" indent="0">
              <a:buNone/>
            </a:pPr>
            <a:r>
              <a:rPr lang="es-ES" sz="1800" i="1" dirty="0">
                <a:effectLst/>
                <a:latin typeface="Arial Narrow" panose="020B0606020202030204" pitchFamily="34" charset="0"/>
                <a:ea typeface="Times New Roman" panose="02020603050405020304" pitchFamily="18" charset="0"/>
                <a:cs typeface="Times New Roman" panose="02020603050405020304" pitchFamily="18" charset="0"/>
              </a:rPr>
              <a:t>Los corredores de seguros </a:t>
            </a:r>
            <a:r>
              <a:rPr lang="es-ES" sz="1800" i="1" u="sng" dirty="0">
                <a:effectLst/>
                <a:latin typeface="Arial Narrow" panose="020B0606020202030204" pitchFamily="34" charset="0"/>
                <a:ea typeface="Times New Roman" panose="02020603050405020304" pitchFamily="18" charset="0"/>
                <a:cs typeface="Times New Roman" panose="02020603050405020304" pitchFamily="18" charset="0"/>
              </a:rPr>
              <a:t>deben evaluar las señales de alerta, operaciones inusuales y reportar</a:t>
            </a:r>
            <a:r>
              <a:rPr lang="es-ES" sz="1800" i="1" dirty="0">
                <a:effectLst/>
                <a:latin typeface="Arial Narrow" panose="020B0606020202030204" pitchFamily="34" charset="0"/>
                <a:ea typeface="Times New Roman" panose="02020603050405020304" pitchFamily="18" charset="0"/>
                <a:cs typeface="Times New Roman" panose="02020603050405020304" pitchFamily="18" charset="0"/>
              </a:rPr>
              <a:t> las operaciones sospechosas conforme lo establecido en el Título II del Reglamento, tomando en consideración, de manera especial, lo dispuesto en el Anexo </a:t>
            </a:r>
            <a:r>
              <a:rPr lang="es-ES" sz="1800" i="1" dirty="0" err="1">
                <a:effectLst/>
                <a:latin typeface="Arial Narrow" panose="020B0606020202030204" pitchFamily="34" charset="0"/>
                <a:ea typeface="Times New Roman" panose="02020603050405020304" pitchFamily="18" charset="0"/>
                <a:cs typeface="Times New Roman" panose="02020603050405020304" pitchFamily="18" charset="0"/>
              </a:rPr>
              <a:t>Nº</a:t>
            </a:r>
            <a:r>
              <a:rPr lang="es-ES" sz="1800" i="1" dirty="0">
                <a:effectLst/>
                <a:latin typeface="Arial Narrow" panose="020B0606020202030204" pitchFamily="34" charset="0"/>
                <a:ea typeface="Times New Roman" panose="02020603050405020304" pitchFamily="18" charset="0"/>
                <a:cs typeface="Times New Roman" panose="02020603050405020304" pitchFamily="18" charset="0"/>
              </a:rPr>
              <a:t> 5, en lo que resulte aplicable.</a:t>
            </a:r>
          </a:p>
        </p:txBody>
      </p:sp>
    </p:spTree>
    <p:extLst>
      <p:ext uri="{BB962C8B-B14F-4D97-AF65-F5344CB8AC3E}">
        <p14:creationId xmlns:p14="http://schemas.microsoft.com/office/powerpoint/2010/main" val="756133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224C45BD-F6E2-4B34-9F21-064C2F842116}"/>
              </a:ext>
            </a:extLst>
          </p:cNvPr>
          <p:cNvSpPr/>
          <p:nvPr/>
        </p:nvSpPr>
        <p:spPr>
          <a:xfrm>
            <a:off x="559826" y="304475"/>
            <a:ext cx="11176903" cy="6236342"/>
          </a:xfrm>
          <a:prstGeom prst="rect">
            <a:avLst/>
          </a:prstGeom>
          <a:solidFill>
            <a:srgbClr val="0032A1"/>
          </a:solidFill>
          <a:ln>
            <a:noFill/>
          </a:ln>
          <a:effectLst/>
        </p:spPr>
        <p:style>
          <a:lnRef idx="1">
            <a:schemeClr val="accent1"/>
          </a:lnRef>
          <a:fillRef idx="3">
            <a:schemeClr val="accent1"/>
          </a:fillRef>
          <a:effectRef idx="2">
            <a:schemeClr val="accent1"/>
          </a:effectRef>
          <a:fontRef idx="minor">
            <a:schemeClr val="lt1"/>
          </a:fontRef>
        </p:style>
        <p:txBody>
          <a:bodyPr lIns="91427" tIns="45713" rIns="91427" bIns="45713" rtlCol="0" anchor="ctr"/>
          <a:lstStyle/>
          <a:p>
            <a:pPr algn="ctr"/>
            <a:endParaRPr lang="es-PE" sz="2100" dirty="0">
              <a:solidFill>
                <a:srgbClr val="0032A1"/>
              </a:solidFill>
            </a:endParaRPr>
          </a:p>
        </p:txBody>
      </p:sp>
      <p:sp>
        <p:nvSpPr>
          <p:cNvPr id="9" name="CuadroTexto 8">
            <a:extLst>
              <a:ext uri="{FF2B5EF4-FFF2-40B4-BE49-F238E27FC236}">
                <a16:creationId xmlns:a16="http://schemas.microsoft.com/office/drawing/2014/main" id="{20C9F6BD-472E-4B35-9EEA-0E0BF5FB7549}"/>
              </a:ext>
            </a:extLst>
          </p:cNvPr>
          <p:cNvSpPr txBox="1"/>
          <p:nvPr/>
        </p:nvSpPr>
        <p:spPr>
          <a:xfrm>
            <a:off x="834897" y="4455727"/>
            <a:ext cx="7670363" cy="615539"/>
          </a:xfrm>
          <a:prstGeom prst="rect">
            <a:avLst/>
          </a:prstGeom>
          <a:noFill/>
        </p:spPr>
        <p:txBody>
          <a:bodyPr wrap="square" lIns="91427" tIns="45713" rIns="91427" bIns="45713" rtlCol="0">
            <a:spAutoFit/>
          </a:bodyPr>
          <a:lstStyle/>
          <a:p>
            <a:r>
              <a:rPr lang="es-ES" sz="3400" b="1" dirty="0">
                <a:solidFill>
                  <a:schemeClr val="bg1"/>
                </a:solidFill>
              </a:rPr>
              <a:t>GRACIAS</a:t>
            </a:r>
          </a:p>
        </p:txBody>
      </p:sp>
      <p:cxnSp>
        <p:nvCxnSpPr>
          <p:cNvPr id="10" name="Conector recto 9">
            <a:extLst>
              <a:ext uri="{FF2B5EF4-FFF2-40B4-BE49-F238E27FC236}">
                <a16:creationId xmlns:a16="http://schemas.microsoft.com/office/drawing/2014/main" id="{DAF921C5-C05E-46AF-9F97-82DC132A1E41}"/>
              </a:ext>
            </a:extLst>
          </p:cNvPr>
          <p:cNvCxnSpPr/>
          <p:nvPr/>
        </p:nvCxnSpPr>
        <p:spPr>
          <a:xfrm>
            <a:off x="984054" y="5750014"/>
            <a:ext cx="6613546" cy="0"/>
          </a:xfrm>
          <a:prstGeom prst="line">
            <a:avLst/>
          </a:prstGeom>
          <a:ln w="38100" cap="rnd"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1" name="Imagen 10">
            <a:extLst>
              <a:ext uri="{FF2B5EF4-FFF2-40B4-BE49-F238E27FC236}">
                <a16:creationId xmlns:a16="http://schemas.microsoft.com/office/drawing/2014/main" id="{FCD4D082-6A14-4180-9642-2F8AC3AE4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395" y="293045"/>
            <a:ext cx="2062126" cy="2062126"/>
          </a:xfrm>
          <a:prstGeom prst="rect">
            <a:avLst/>
          </a:prstGeom>
        </p:spPr>
      </p:pic>
    </p:spTree>
    <p:extLst>
      <p:ext uri="{BB962C8B-B14F-4D97-AF65-F5344CB8AC3E}">
        <p14:creationId xmlns:p14="http://schemas.microsoft.com/office/powerpoint/2010/main" val="3451182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224C45BD-F6E2-4B34-9F21-064C2F842116}"/>
              </a:ext>
            </a:extLst>
          </p:cNvPr>
          <p:cNvSpPr/>
          <p:nvPr/>
        </p:nvSpPr>
        <p:spPr>
          <a:xfrm>
            <a:off x="559826" y="304475"/>
            <a:ext cx="11176903" cy="6236342"/>
          </a:xfrm>
          <a:prstGeom prst="rect">
            <a:avLst/>
          </a:prstGeom>
          <a:solidFill>
            <a:srgbClr val="0032A1"/>
          </a:solidFill>
          <a:ln>
            <a:noFill/>
          </a:ln>
          <a:effectLst/>
        </p:spPr>
        <p:style>
          <a:lnRef idx="1">
            <a:schemeClr val="accent1"/>
          </a:lnRef>
          <a:fillRef idx="3">
            <a:schemeClr val="accent1"/>
          </a:fillRef>
          <a:effectRef idx="2">
            <a:schemeClr val="accent1"/>
          </a:effectRef>
          <a:fontRef idx="minor">
            <a:schemeClr val="lt1"/>
          </a:fontRef>
        </p:style>
        <p:txBody>
          <a:bodyPr lIns="91427" tIns="45713" rIns="91427" bIns="45713" rtlCol="0" anchor="ctr"/>
          <a:lstStyle/>
          <a:p>
            <a:pPr algn="ctr"/>
            <a:endParaRPr lang="es-PE" sz="2100" dirty="0">
              <a:solidFill>
                <a:srgbClr val="0032A1"/>
              </a:solidFill>
            </a:endParaRPr>
          </a:p>
        </p:txBody>
      </p:sp>
      <p:sp>
        <p:nvSpPr>
          <p:cNvPr id="9" name="CuadroTexto 8">
            <a:extLst>
              <a:ext uri="{FF2B5EF4-FFF2-40B4-BE49-F238E27FC236}">
                <a16:creationId xmlns:a16="http://schemas.microsoft.com/office/drawing/2014/main" id="{20C9F6BD-472E-4B35-9EEA-0E0BF5FB7549}"/>
              </a:ext>
            </a:extLst>
          </p:cNvPr>
          <p:cNvSpPr txBox="1"/>
          <p:nvPr/>
        </p:nvSpPr>
        <p:spPr>
          <a:xfrm>
            <a:off x="834897" y="4455727"/>
            <a:ext cx="7670363" cy="1138759"/>
          </a:xfrm>
          <a:prstGeom prst="rect">
            <a:avLst/>
          </a:prstGeom>
          <a:noFill/>
        </p:spPr>
        <p:txBody>
          <a:bodyPr wrap="square" lIns="91427" tIns="45713" rIns="91427" bIns="45713" rtlCol="0">
            <a:spAutoFit/>
          </a:bodyPr>
          <a:lstStyle/>
          <a:p>
            <a:r>
              <a:rPr lang="es-ES" sz="3400" b="1" dirty="0">
                <a:solidFill>
                  <a:schemeClr val="bg1"/>
                </a:solidFill>
              </a:rPr>
              <a:t>Riesgos de LA/FT, Sector Asegurador</a:t>
            </a:r>
          </a:p>
          <a:p>
            <a:r>
              <a:rPr lang="es-ES" sz="3400" b="1" dirty="0">
                <a:solidFill>
                  <a:schemeClr val="bg1"/>
                </a:solidFill>
              </a:rPr>
              <a:t>Nivel de Exposición</a:t>
            </a:r>
            <a:endParaRPr lang="es-ES" sz="3400" b="1" dirty="0">
              <a:solidFill>
                <a:srgbClr val="FFFF00"/>
              </a:solidFill>
            </a:endParaRPr>
          </a:p>
        </p:txBody>
      </p:sp>
      <p:cxnSp>
        <p:nvCxnSpPr>
          <p:cNvPr id="10" name="Conector recto 9">
            <a:extLst>
              <a:ext uri="{FF2B5EF4-FFF2-40B4-BE49-F238E27FC236}">
                <a16:creationId xmlns:a16="http://schemas.microsoft.com/office/drawing/2014/main" id="{DAF921C5-C05E-46AF-9F97-82DC132A1E41}"/>
              </a:ext>
            </a:extLst>
          </p:cNvPr>
          <p:cNvCxnSpPr/>
          <p:nvPr/>
        </p:nvCxnSpPr>
        <p:spPr>
          <a:xfrm>
            <a:off x="984054" y="5750014"/>
            <a:ext cx="6613546" cy="0"/>
          </a:xfrm>
          <a:prstGeom prst="line">
            <a:avLst/>
          </a:prstGeom>
          <a:ln w="38100" cap="rnd"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1" name="Imagen 10">
            <a:extLst>
              <a:ext uri="{FF2B5EF4-FFF2-40B4-BE49-F238E27FC236}">
                <a16:creationId xmlns:a16="http://schemas.microsoft.com/office/drawing/2014/main" id="{FCD4D082-6A14-4180-9642-2F8AC3AE4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395" y="293045"/>
            <a:ext cx="2062126" cy="2062126"/>
          </a:xfrm>
          <a:prstGeom prst="rect">
            <a:avLst/>
          </a:prstGeom>
        </p:spPr>
      </p:pic>
    </p:spTree>
    <p:extLst>
      <p:ext uri="{BB962C8B-B14F-4D97-AF65-F5344CB8AC3E}">
        <p14:creationId xmlns:p14="http://schemas.microsoft.com/office/powerpoint/2010/main" val="3963659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734321" y="837625"/>
            <a:ext cx="10755589" cy="836672"/>
          </a:xfrm>
          <a:prstGeom prst="rect">
            <a:avLst/>
          </a:prstGeom>
          <a:solidFill>
            <a:srgbClr val="0032A1"/>
          </a:solidFill>
          <a:ln>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s-PE">
              <a:solidFill>
                <a:srgbClr val="0032A1"/>
              </a:solidFill>
            </a:endParaRPr>
          </a:p>
        </p:txBody>
      </p:sp>
      <p:sp>
        <p:nvSpPr>
          <p:cNvPr id="9" name="CuadroTexto 8"/>
          <p:cNvSpPr txBox="1"/>
          <p:nvPr/>
        </p:nvSpPr>
        <p:spPr>
          <a:xfrm>
            <a:off x="1137872" y="986704"/>
            <a:ext cx="9998893" cy="685895"/>
          </a:xfrm>
          <a:prstGeom prst="rect">
            <a:avLst/>
          </a:prstGeom>
          <a:noFill/>
        </p:spPr>
        <p:txBody>
          <a:bodyPr wrap="square" lIns="130622" tIns="65311" rIns="130622" bIns="65311" rtlCol="0">
            <a:spAutoFit/>
          </a:bodyPr>
          <a:lstStyle/>
          <a:p>
            <a:r>
              <a:rPr lang="es-PE" sz="3600" b="1" dirty="0">
                <a:solidFill>
                  <a:schemeClr val="bg1"/>
                </a:solidFill>
                <a:ea typeface="Sharp Sans Display No1 Medium" pitchFamily="50" charset="0"/>
                <a:cs typeface="Sharp Sans Display No1 Medium" pitchFamily="50" charset="0"/>
              </a:rPr>
              <a:t>Riesgos de LA/FT a Nivel Nacional</a:t>
            </a:r>
            <a:endParaRPr lang="es-PE" sz="3600" b="1" dirty="0">
              <a:solidFill>
                <a:srgbClr val="FFFF00"/>
              </a:solidFill>
              <a:ea typeface="Sharp Sans Display No1 Medium" pitchFamily="50" charset="0"/>
              <a:cs typeface="Sharp Sans Display No1 Medium" pitchFamily="50" charset="0"/>
            </a:endParaRPr>
          </a:p>
        </p:txBody>
      </p:sp>
      <p:pic>
        <p:nvPicPr>
          <p:cNvPr id="14" name="Imagen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711" y="828168"/>
            <a:ext cx="703494" cy="527621"/>
          </a:xfrm>
          <a:prstGeom prst="rect">
            <a:avLst/>
          </a:prstGeom>
        </p:spPr>
      </p:pic>
      <p:pic>
        <p:nvPicPr>
          <p:cNvPr id="7" name="Imagen 6"/>
          <p:cNvPicPr>
            <a:picLocks noChangeAspect="1"/>
          </p:cNvPicPr>
          <p:nvPr/>
        </p:nvPicPr>
        <p:blipFill>
          <a:blip r:embed="rId4"/>
          <a:stretch>
            <a:fillRect/>
          </a:stretch>
        </p:blipFill>
        <p:spPr>
          <a:xfrm>
            <a:off x="9968089" y="218758"/>
            <a:ext cx="1758288" cy="469788"/>
          </a:xfrm>
          <a:prstGeom prst="rect">
            <a:avLst/>
          </a:prstGeom>
        </p:spPr>
      </p:pic>
      <p:sp>
        <p:nvSpPr>
          <p:cNvPr id="10" name="4 Marcador de contenido"/>
          <p:cNvSpPr txBox="1">
            <a:spLocks/>
          </p:cNvSpPr>
          <p:nvPr/>
        </p:nvSpPr>
        <p:spPr bwMode="auto">
          <a:xfrm>
            <a:off x="1137872" y="1601479"/>
            <a:ext cx="9998893" cy="4522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just" rtl="0" eaLnBrk="0" fontAlgn="base" hangingPunct="0">
              <a:spcBef>
                <a:spcPct val="20000"/>
              </a:spcBef>
              <a:spcAft>
                <a:spcPct val="0"/>
              </a:spcAft>
              <a:buBlip>
                <a:blip r:embed="rId5"/>
              </a:buBlip>
              <a:defRPr sz="2000">
                <a:solidFill>
                  <a:srgbClr val="000066"/>
                </a:solidFill>
                <a:latin typeface="+mn-lt"/>
                <a:ea typeface="+mn-ea"/>
                <a:cs typeface="+mn-cs"/>
              </a:defRPr>
            </a:lvl1pPr>
            <a:lvl2pPr marL="742950" indent="-285750" algn="just" rtl="0" eaLnBrk="0" fontAlgn="base" hangingPunct="0">
              <a:spcBef>
                <a:spcPct val="20000"/>
              </a:spcBef>
              <a:spcAft>
                <a:spcPct val="0"/>
              </a:spcAft>
              <a:buBlip>
                <a:blip r:embed="rId5"/>
              </a:buBlip>
              <a:defRPr>
                <a:solidFill>
                  <a:srgbClr val="000066"/>
                </a:solidFill>
                <a:latin typeface="+mn-lt"/>
              </a:defRPr>
            </a:lvl2pPr>
            <a:lvl3pPr marL="1143000" indent="-228600" algn="just" rtl="0" eaLnBrk="0" fontAlgn="base" hangingPunct="0">
              <a:spcBef>
                <a:spcPct val="20000"/>
              </a:spcBef>
              <a:spcAft>
                <a:spcPct val="0"/>
              </a:spcAft>
              <a:buBlip>
                <a:blip r:embed="rId5"/>
              </a:buBlip>
              <a:defRPr sz="1600">
                <a:solidFill>
                  <a:srgbClr val="000066"/>
                </a:solidFill>
                <a:latin typeface="+mn-lt"/>
              </a:defRPr>
            </a:lvl3pPr>
            <a:lvl4pPr marL="1600200" indent="-228600" algn="just" rtl="0" eaLnBrk="0" fontAlgn="base" hangingPunct="0">
              <a:spcBef>
                <a:spcPct val="20000"/>
              </a:spcBef>
              <a:spcAft>
                <a:spcPct val="0"/>
              </a:spcAft>
              <a:buBlip>
                <a:blip r:embed="rId5"/>
              </a:buBlip>
              <a:defRPr sz="1400">
                <a:solidFill>
                  <a:srgbClr val="000066"/>
                </a:solidFill>
                <a:latin typeface="+mn-lt"/>
              </a:defRPr>
            </a:lvl4pPr>
            <a:lvl5pPr marL="2057400" indent="-228600" algn="just" rtl="0" eaLnBrk="0" fontAlgn="base" hangingPunct="0">
              <a:spcBef>
                <a:spcPct val="20000"/>
              </a:spcBef>
              <a:spcAft>
                <a:spcPct val="0"/>
              </a:spcAft>
              <a:buBlip>
                <a:blip r:embed="rId5"/>
              </a:buBlip>
              <a:defRPr sz="1400">
                <a:solidFill>
                  <a:srgbClr val="000066"/>
                </a:solidFill>
                <a:latin typeface="+mn-lt"/>
              </a:defRPr>
            </a:lvl5pPr>
            <a:lvl6pPr marL="2514600" indent="-228600" algn="just" rtl="0" fontAlgn="base">
              <a:spcBef>
                <a:spcPct val="20000"/>
              </a:spcBef>
              <a:spcAft>
                <a:spcPct val="0"/>
              </a:spcAft>
              <a:buBlip>
                <a:blip r:embed="rId5"/>
              </a:buBlip>
              <a:defRPr sz="1400">
                <a:solidFill>
                  <a:srgbClr val="000066"/>
                </a:solidFill>
                <a:latin typeface="+mn-lt"/>
              </a:defRPr>
            </a:lvl6pPr>
            <a:lvl7pPr marL="2971800" indent="-228600" algn="just" rtl="0" fontAlgn="base">
              <a:spcBef>
                <a:spcPct val="20000"/>
              </a:spcBef>
              <a:spcAft>
                <a:spcPct val="0"/>
              </a:spcAft>
              <a:buBlip>
                <a:blip r:embed="rId5"/>
              </a:buBlip>
              <a:defRPr sz="1400">
                <a:solidFill>
                  <a:srgbClr val="000066"/>
                </a:solidFill>
                <a:latin typeface="+mn-lt"/>
              </a:defRPr>
            </a:lvl7pPr>
            <a:lvl8pPr marL="3429000" indent="-228600" algn="just" rtl="0" fontAlgn="base">
              <a:spcBef>
                <a:spcPct val="20000"/>
              </a:spcBef>
              <a:spcAft>
                <a:spcPct val="0"/>
              </a:spcAft>
              <a:buBlip>
                <a:blip r:embed="rId5"/>
              </a:buBlip>
              <a:defRPr sz="1400">
                <a:solidFill>
                  <a:srgbClr val="000066"/>
                </a:solidFill>
                <a:latin typeface="+mn-lt"/>
              </a:defRPr>
            </a:lvl8pPr>
            <a:lvl9pPr marL="3886200" indent="-228600" algn="just" rtl="0" fontAlgn="base">
              <a:spcBef>
                <a:spcPct val="20000"/>
              </a:spcBef>
              <a:spcAft>
                <a:spcPct val="0"/>
              </a:spcAft>
              <a:buBlip>
                <a:blip r:embed="rId5"/>
              </a:buBlip>
              <a:defRPr sz="1400">
                <a:solidFill>
                  <a:srgbClr val="000066"/>
                </a:solidFill>
                <a:latin typeface="+mn-lt"/>
              </a:defRPr>
            </a:lvl9pPr>
          </a:lstStyle>
          <a:p>
            <a:pPr marL="0" indent="0">
              <a:spcBef>
                <a:spcPts val="720"/>
              </a:spcBef>
              <a:spcAft>
                <a:spcPts val="720"/>
              </a:spcAft>
              <a:buNone/>
              <a:defRPr/>
            </a:pPr>
            <a:endParaRPr lang="es-PE" sz="500" b="1" kern="0" dirty="0">
              <a:latin typeface="Verdana"/>
            </a:endParaRPr>
          </a:p>
          <a:p>
            <a:pPr marL="0" indent="0" algn="ctr">
              <a:spcBef>
                <a:spcPts val="720"/>
              </a:spcBef>
              <a:spcAft>
                <a:spcPts val="720"/>
              </a:spcAft>
              <a:buNone/>
              <a:defRPr/>
            </a:pPr>
            <a:r>
              <a:rPr lang="es-PE" sz="1400" kern="0" dirty="0">
                <a:latin typeface="Verdana"/>
              </a:rPr>
              <a:t>N° de ROS identificados sufrió una reducción en 2020, según lo previsto, dadas las restricciones y la reducción en el uso de los productos y/o servicios del SF. No obstante, durante el 2022, estos niveles se incrementaron a nuevos niveles históricos (ATH).</a:t>
            </a:r>
          </a:p>
          <a:p>
            <a:pPr marL="0" indent="0">
              <a:spcBef>
                <a:spcPts val="720"/>
              </a:spcBef>
              <a:spcAft>
                <a:spcPts val="720"/>
              </a:spcAft>
              <a:buNone/>
              <a:defRPr/>
            </a:pPr>
            <a:endParaRPr lang="es-PE" sz="1400" b="1" kern="0" dirty="0">
              <a:latin typeface="Verdana"/>
            </a:endParaRPr>
          </a:p>
          <a:p>
            <a:pPr>
              <a:spcBef>
                <a:spcPts val="720"/>
              </a:spcBef>
              <a:spcAft>
                <a:spcPts val="720"/>
              </a:spcAft>
              <a:defRPr/>
            </a:pPr>
            <a:endParaRPr lang="es-PE" sz="1400" b="1" kern="0" dirty="0">
              <a:latin typeface="Verdana"/>
            </a:endParaRPr>
          </a:p>
          <a:p>
            <a:pPr marL="0" indent="0">
              <a:spcBef>
                <a:spcPts val="720"/>
              </a:spcBef>
              <a:spcAft>
                <a:spcPts val="720"/>
              </a:spcAft>
              <a:buNone/>
              <a:defRPr/>
            </a:pPr>
            <a:endParaRPr lang="es-PE" sz="1400" b="1" kern="0" dirty="0">
              <a:latin typeface="Verdana"/>
            </a:endParaRPr>
          </a:p>
        </p:txBody>
      </p:sp>
      <p:sp>
        <p:nvSpPr>
          <p:cNvPr id="3" name="Rectángulo 2">
            <a:extLst>
              <a:ext uri="{FF2B5EF4-FFF2-40B4-BE49-F238E27FC236}">
                <a16:creationId xmlns:a16="http://schemas.microsoft.com/office/drawing/2014/main" id="{AC0AE1C0-B7B0-9709-BB3C-90BF4F0E8134}"/>
              </a:ext>
            </a:extLst>
          </p:cNvPr>
          <p:cNvSpPr/>
          <p:nvPr/>
        </p:nvSpPr>
        <p:spPr>
          <a:xfrm>
            <a:off x="6723800" y="3300872"/>
            <a:ext cx="4330328" cy="2412403"/>
          </a:xfrm>
          <a:prstGeom prst="rect">
            <a:avLst/>
          </a:prstGeom>
          <a:solidFill>
            <a:schemeClr val="accent3">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s-ES" dirty="0"/>
              <a:t>Luego de la reactivación económica, la identificación de ROS alcanzó nuevamente niveles pre pandemia en 2021.</a:t>
            </a:r>
          </a:p>
          <a:p>
            <a:pPr algn="ctr"/>
            <a:endParaRPr lang="es-ES" dirty="0"/>
          </a:p>
          <a:p>
            <a:pPr algn="ctr"/>
            <a:r>
              <a:rPr lang="es-ES" dirty="0"/>
              <a:t>No obstante, en el 2022 se evidenció un crecimiento del 39% con relación al año anterior.</a:t>
            </a:r>
            <a:endParaRPr lang="es-PE" dirty="0"/>
          </a:p>
        </p:txBody>
      </p:sp>
      <p:sp>
        <p:nvSpPr>
          <p:cNvPr id="33" name="Rectángulo 32">
            <a:extLst>
              <a:ext uri="{FF2B5EF4-FFF2-40B4-BE49-F238E27FC236}">
                <a16:creationId xmlns:a16="http://schemas.microsoft.com/office/drawing/2014/main" id="{DB9999D0-85A0-0A0C-C0D6-52BB0A08EB38}"/>
              </a:ext>
            </a:extLst>
          </p:cNvPr>
          <p:cNvSpPr/>
          <p:nvPr/>
        </p:nvSpPr>
        <p:spPr>
          <a:xfrm>
            <a:off x="2159091" y="2875703"/>
            <a:ext cx="3168773" cy="565124"/>
          </a:xfrm>
          <a:prstGeom prst="rect">
            <a:avLst/>
          </a:prstGeom>
          <a:solidFill>
            <a:schemeClr val="accent3">
              <a:lumMod val="20000"/>
              <a:lumOff val="80000"/>
            </a:schemeClr>
          </a:solidFill>
          <a:ln>
            <a:solidFill>
              <a:schemeClr val="bg2">
                <a:lumMod val="9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1600" b="1" dirty="0">
                <a:solidFill>
                  <a:srgbClr val="002060"/>
                </a:solidFill>
              </a:rPr>
              <a:t>N° ROS identificados</a:t>
            </a:r>
          </a:p>
          <a:p>
            <a:pPr algn="ctr"/>
            <a:r>
              <a:rPr lang="es-ES" sz="1600" dirty="0">
                <a:solidFill>
                  <a:srgbClr val="002060"/>
                </a:solidFill>
              </a:rPr>
              <a:t>(2013 – 2022)</a:t>
            </a:r>
            <a:endParaRPr lang="es-PE" sz="1600" dirty="0">
              <a:solidFill>
                <a:srgbClr val="002060"/>
              </a:solidFill>
            </a:endParaRPr>
          </a:p>
        </p:txBody>
      </p:sp>
      <p:graphicFrame>
        <p:nvGraphicFramePr>
          <p:cNvPr id="11" name="Gráfico 10">
            <a:extLst>
              <a:ext uri="{FF2B5EF4-FFF2-40B4-BE49-F238E27FC236}">
                <a16:creationId xmlns:a16="http://schemas.microsoft.com/office/drawing/2014/main" id="{74DEFBE1-9BA2-09B2-6C2C-1C12A5399D6E}"/>
              </a:ext>
            </a:extLst>
          </p:cNvPr>
          <p:cNvGraphicFramePr>
            <a:graphicFrameLocks/>
          </p:cNvGraphicFramePr>
          <p:nvPr>
            <p:extLst>
              <p:ext uri="{D42A27DB-BD31-4B8C-83A1-F6EECF244321}">
                <p14:modId xmlns:p14="http://schemas.microsoft.com/office/powerpoint/2010/main" val="3150008796"/>
              </p:ext>
            </p:extLst>
          </p:nvPr>
        </p:nvGraphicFramePr>
        <p:xfrm>
          <a:off x="1949363" y="3429337"/>
          <a:ext cx="3815813" cy="2973183"/>
        </p:xfrm>
        <a:graphic>
          <a:graphicData uri="http://schemas.openxmlformats.org/drawingml/2006/chart">
            <c:chart xmlns:c="http://schemas.openxmlformats.org/drawingml/2006/chart" xmlns:r="http://schemas.openxmlformats.org/officeDocument/2006/relationships" r:id="rId6"/>
          </a:graphicData>
        </a:graphic>
      </p:graphicFrame>
      <p:sp>
        <p:nvSpPr>
          <p:cNvPr id="12" name="Elipse 11">
            <a:extLst>
              <a:ext uri="{FF2B5EF4-FFF2-40B4-BE49-F238E27FC236}">
                <a16:creationId xmlns:a16="http://schemas.microsoft.com/office/drawing/2014/main" id="{3E20C7F3-2242-A504-A755-E69A17A9532E}"/>
              </a:ext>
            </a:extLst>
          </p:cNvPr>
          <p:cNvSpPr/>
          <p:nvPr/>
        </p:nvSpPr>
        <p:spPr>
          <a:xfrm>
            <a:off x="5101304" y="3570906"/>
            <a:ext cx="681879" cy="417900"/>
          </a:xfrm>
          <a:prstGeom prst="ellipse">
            <a:avLst/>
          </a:prstGeom>
          <a:solidFill>
            <a:srgbClr val="FF0000">
              <a:alpha val="10000"/>
            </a:srgbClr>
          </a:solid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Tree>
    <p:extLst>
      <p:ext uri="{BB962C8B-B14F-4D97-AF65-F5344CB8AC3E}">
        <p14:creationId xmlns:p14="http://schemas.microsoft.com/office/powerpoint/2010/main" val="2577438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734321" y="837625"/>
            <a:ext cx="10755589" cy="836672"/>
          </a:xfrm>
          <a:prstGeom prst="rect">
            <a:avLst/>
          </a:prstGeom>
          <a:solidFill>
            <a:srgbClr val="0032A1"/>
          </a:solidFill>
          <a:ln>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s-PE">
              <a:solidFill>
                <a:srgbClr val="0032A1"/>
              </a:solidFill>
            </a:endParaRPr>
          </a:p>
        </p:txBody>
      </p:sp>
      <p:sp>
        <p:nvSpPr>
          <p:cNvPr id="9" name="CuadroTexto 8"/>
          <p:cNvSpPr txBox="1"/>
          <p:nvPr/>
        </p:nvSpPr>
        <p:spPr>
          <a:xfrm>
            <a:off x="1137872" y="986704"/>
            <a:ext cx="9998893" cy="685895"/>
          </a:xfrm>
          <a:prstGeom prst="rect">
            <a:avLst/>
          </a:prstGeom>
          <a:noFill/>
        </p:spPr>
        <p:txBody>
          <a:bodyPr wrap="square" lIns="130622" tIns="65311" rIns="130622" bIns="65311" rtlCol="0">
            <a:spAutoFit/>
          </a:bodyPr>
          <a:lstStyle/>
          <a:p>
            <a:r>
              <a:rPr lang="es-PE" sz="3600" b="1" dirty="0">
                <a:solidFill>
                  <a:schemeClr val="bg1"/>
                </a:solidFill>
                <a:ea typeface="Sharp Sans Display No1 Medium" pitchFamily="50" charset="0"/>
                <a:cs typeface="Sharp Sans Display No1 Medium" pitchFamily="50" charset="0"/>
              </a:rPr>
              <a:t>Exposición Sector Asegurador</a:t>
            </a:r>
            <a:endParaRPr lang="es-PE" sz="3600" b="1" dirty="0">
              <a:solidFill>
                <a:srgbClr val="FFFF00"/>
              </a:solidFill>
              <a:ea typeface="Sharp Sans Display No1 Medium" pitchFamily="50" charset="0"/>
              <a:cs typeface="Sharp Sans Display No1 Medium" pitchFamily="50" charset="0"/>
            </a:endParaRPr>
          </a:p>
        </p:txBody>
      </p:sp>
      <p:pic>
        <p:nvPicPr>
          <p:cNvPr id="14" name="Imagen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711" y="828168"/>
            <a:ext cx="703494" cy="527621"/>
          </a:xfrm>
          <a:prstGeom prst="rect">
            <a:avLst/>
          </a:prstGeom>
        </p:spPr>
      </p:pic>
      <p:pic>
        <p:nvPicPr>
          <p:cNvPr id="7" name="Imagen 6"/>
          <p:cNvPicPr>
            <a:picLocks noChangeAspect="1"/>
          </p:cNvPicPr>
          <p:nvPr/>
        </p:nvPicPr>
        <p:blipFill>
          <a:blip r:embed="rId4"/>
          <a:stretch>
            <a:fillRect/>
          </a:stretch>
        </p:blipFill>
        <p:spPr>
          <a:xfrm>
            <a:off x="9968089" y="218758"/>
            <a:ext cx="1758288" cy="469788"/>
          </a:xfrm>
          <a:prstGeom prst="rect">
            <a:avLst/>
          </a:prstGeom>
        </p:spPr>
      </p:pic>
      <p:pic>
        <p:nvPicPr>
          <p:cNvPr id="2" name="Imagen 1">
            <a:extLst>
              <a:ext uri="{FF2B5EF4-FFF2-40B4-BE49-F238E27FC236}">
                <a16:creationId xmlns:a16="http://schemas.microsoft.com/office/drawing/2014/main" id="{B292D3FC-7E6D-DD59-ABE5-5C4B2D7D80AE}"/>
              </a:ext>
            </a:extLst>
          </p:cNvPr>
          <p:cNvPicPr>
            <a:picLocks noChangeAspect="1"/>
          </p:cNvPicPr>
          <p:nvPr/>
        </p:nvPicPr>
        <p:blipFill rotWithShape="1">
          <a:blip r:embed="rId5"/>
          <a:srcRect r="32767" b="1772"/>
          <a:stretch/>
        </p:blipFill>
        <p:spPr>
          <a:xfrm>
            <a:off x="2403184" y="3712206"/>
            <a:ext cx="6897053" cy="1337949"/>
          </a:xfrm>
          <a:prstGeom prst="rect">
            <a:avLst/>
          </a:prstGeom>
        </p:spPr>
      </p:pic>
      <p:sp>
        <p:nvSpPr>
          <p:cNvPr id="4" name="Rectángulo 3">
            <a:extLst>
              <a:ext uri="{FF2B5EF4-FFF2-40B4-BE49-F238E27FC236}">
                <a16:creationId xmlns:a16="http://schemas.microsoft.com/office/drawing/2014/main" id="{1C51942C-A9A5-E28C-36DC-7ACFFAB28047}"/>
              </a:ext>
            </a:extLst>
          </p:cNvPr>
          <p:cNvSpPr/>
          <p:nvPr/>
        </p:nvSpPr>
        <p:spPr>
          <a:xfrm>
            <a:off x="4814604" y="3988445"/>
            <a:ext cx="823845" cy="1026000"/>
          </a:xfrm>
          <a:prstGeom prst="rect">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5" name="Rectángulo 4">
            <a:extLst>
              <a:ext uri="{FF2B5EF4-FFF2-40B4-BE49-F238E27FC236}">
                <a16:creationId xmlns:a16="http://schemas.microsoft.com/office/drawing/2014/main" id="{12572B60-18EB-C417-1B8B-F4754E0D89E3}"/>
              </a:ext>
            </a:extLst>
          </p:cNvPr>
          <p:cNvSpPr/>
          <p:nvPr/>
        </p:nvSpPr>
        <p:spPr>
          <a:xfrm>
            <a:off x="5695031" y="3986946"/>
            <a:ext cx="792000" cy="517990"/>
          </a:xfrm>
          <a:prstGeom prst="rect">
            <a:avLst/>
          </a:prstGeom>
          <a:solidFill>
            <a:srgbClr val="C00000">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6" name="Rectángulo 5">
            <a:extLst>
              <a:ext uri="{FF2B5EF4-FFF2-40B4-BE49-F238E27FC236}">
                <a16:creationId xmlns:a16="http://schemas.microsoft.com/office/drawing/2014/main" id="{716C9E10-CB48-97C1-0B97-49A777E91EF6}"/>
              </a:ext>
            </a:extLst>
          </p:cNvPr>
          <p:cNvSpPr/>
          <p:nvPr/>
        </p:nvSpPr>
        <p:spPr>
          <a:xfrm>
            <a:off x="5695031" y="4491596"/>
            <a:ext cx="792000" cy="517990"/>
          </a:xfrm>
          <a:prstGeom prst="rect">
            <a:avLst/>
          </a:prstGeom>
          <a:solidFill>
            <a:schemeClr val="accent4">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3" name="Rectángulo 12">
            <a:extLst>
              <a:ext uri="{FF2B5EF4-FFF2-40B4-BE49-F238E27FC236}">
                <a16:creationId xmlns:a16="http://schemas.microsoft.com/office/drawing/2014/main" id="{F610823C-B367-4528-0EE3-6423FD6A6880}"/>
              </a:ext>
            </a:extLst>
          </p:cNvPr>
          <p:cNvSpPr/>
          <p:nvPr/>
        </p:nvSpPr>
        <p:spPr>
          <a:xfrm>
            <a:off x="6543613" y="3976322"/>
            <a:ext cx="823845" cy="528614"/>
          </a:xfrm>
          <a:prstGeom prst="rect">
            <a:avLst/>
          </a:prstGeom>
          <a:solidFill>
            <a:schemeClr val="accent4">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5" name="Rectángulo 14">
            <a:extLst>
              <a:ext uri="{FF2B5EF4-FFF2-40B4-BE49-F238E27FC236}">
                <a16:creationId xmlns:a16="http://schemas.microsoft.com/office/drawing/2014/main" id="{07D2D07A-483B-BE9D-9E04-963435197500}"/>
              </a:ext>
            </a:extLst>
          </p:cNvPr>
          <p:cNvSpPr/>
          <p:nvPr/>
        </p:nvSpPr>
        <p:spPr>
          <a:xfrm>
            <a:off x="7424040" y="3972562"/>
            <a:ext cx="949605" cy="1045566"/>
          </a:xfrm>
          <a:prstGeom prst="rect">
            <a:avLst/>
          </a:prstGeom>
          <a:solidFill>
            <a:schemeClr val="accent6">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6" name="Elipse 15">
            <a:extLst>
              <a:ext uri="{FF2B5EF4-FFF2-40B4-BE49-F238E27FC236}">
                <a16:creationId xmlns:a16="http://schemas.microsoft.com/office/drawing/2014/main" id="{E567E75E-DD9A-3DDA-A7E1-6270930109E1}"/>
              </a:ext>
            </a:extLst>
          </p:cNvPr>
          <p:cNvSpPr/>
          <p:nvPr/>
        </p:nvSpPr>
        <p:spPr>
          <a:xfrm>
            <a:off x="11223641" y="6452036"/>
            <a:ext cx="288000" cy="288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17" name="Imagen 16">
            <a:extLst>
              <a:ext uri="{FF2B5EF4-FFF2-40B4-BE49-F238E27FC236}">
                <a16:creationId xmlns:a16="http://schemas.microsoft.com/office/drawing/2014/main" id="{8BC98AD3-8F75-863A-EFF9-6E8516303310}"/>
              </a:ext>
            </a:extLst>
          </p:cNvPr>
          <p:cNvPicPr>
            <a:picLocks noChangeAspect="1"/>
          </p:cNvPicPr>
          <p:nvPr/>
        </p:nvPicPr>
        <p:blipFill>
          <a:blip r:embed="rId6"/>
          <a:stretch>
            <a:fillRect/>
          </a:stretch>
        </p:blipFill>
        <p:spPr>
          <a:xfrm>
            <a:off x="952500" y="2136677"/>
            <a:ext cx="10287000" cy="1190625"/>
          </a:xfrm>
          <a:prstGeom prst="rect">
            <a:avLst/>
          </a:prstGeom>
        </p:spPr>
      </p:pic>
      <p:sp>
        <p:nvSpPr>
          <p:cNvPr id="18" name="Rectángulo 17">
            <a:extLst>
              <a:ext uri="{FF2B5EF4-FFF2-40B4-BE49-F238E27FC236}">
                <a16:creationId xmlns:a16="http://schemas.microsoft.com/office/drawing/2014/main" id="{5FD8A78A-654C-F6DA-7C2F-07F21D9CF6A1}"/>
              </a:ext>
            </a:extLst>
          </p:cNvPr>
          <p:cNvSpPr/>
          <p:nvPr/>
        </p:nvSpPr>
        <p:spPr>
          <a:xfrm>
            <a:off x="6543613" y="4499717"/>
            <a:ext cx="823845" cy="528614"/>
          </a:xfrm>
          <a:prstGeom prst="rect">
            <a:avLst/>
          </a:prstGeom>
          <a:solidFill>
            <a:schemeClr val="accent6">
              <a:lumMod val="75000"/>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3" name="Imagen 2">
            <a:extLst>
              <a:ext uri="{FF2B5EF4-FFF2-40B4-BE49-F238E27FC236}">
                <a16:creationId xmlns:a16="http://schemas.microsoft.com/office/drawing/2014/main" id="{5CB32334-1BE1-F197-1B3B-E8A67D2092F4}"/>
              </a:ext>
            </a:extLst>
          </p:cNvPr>
          <p:cNvPicPr>
            <a:picLocks noChangeAspect="1"/>
          </p:cNvPicPr>
          <p:nvPr/>
        </p:nvPicPr>
        <p:blipFill rotWithShape="1">
          <a:blip r:embed="rId5"/>
          <a:srcRect l="68910" t="29035" b="1772"/>
          <a:stretch/>
        </p:blipFill>
        <p:spPr>
          <a:xfrm>
            <a:off x="5890038" y="5371315"/>
            <a:ext cx="3189330" cy="942458"/>
          </a:xfrm>
          <a:prstGeom prst="rect">
            <a:avLst/>
          </a:prstGeom>
        </p:spPr>
      </p:pic>
      <p:sp>
        <p:nvSpPr>
          <p:cNvPr id="10" name="Rectángulo 9">
            <a:extLst>
              <a:ext uri="{FF2B5EF4-FFF2-40B4-BE49-F238E27FC236}">
                <a16:creationId xmlns:a16="http://schemas.microsoft.com/office/drawing/2014/main" id="{2D8AB6A4-CD1B-D91A-687D-41A22BDB80ED}"/>
              </a:ext>
            </a:extLst>
          </p:cNvPr>
          <p:cNvSpPr/>
          <p:nvPr/>
        </p:nvSpPr>
        <p:spPr>
          <a:xfrm>
            <a:off x="2479839" y="3752850"/>
            <a:ext cx="6820398" cy="219712"/>
          </a:xfrm>
          <a:prstGeom prst="rect">
            <a:avLst/>
          </a:prstGeom>
          <a:solidFill>
            <a:schemeClr val="accent5">
              <a:lumMod val="40000"/>
              <a:lumOff val="6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1" name="Rectángulo 10">
            <a:extLst>
              <a:ext uri="{FF2B5EF4-FFF2-40B4-BE49-F238E27FC236}">
                <a16:creationId xmlns:a16="http://schemas.microsoft.com/office/drawing/2014/main" id="{15FE2610-883C-8B69-A796-E344C889A571}"/>
              </a:ext>
            </a:extLst>
          </p:cNvPr>
          <p:cNvSpPr/>
          <p:nvPr/>
        </p:nvSpPr>
        <p:spPr>
          <a:xfrm>
            <a:off x="2974694" y="5416296"/>
            <a:ext cx="2720337" cy="836672"/>
          </a:xfrm>
          <a:prstGeom prst="rect">
            <a:avLst/>
          </a:prstGeom>
          <a:solidFill>
            <a:schemeClr val="accent1">
              <a:lumMod val="20000"/>
              <a:lumOff val="80000"/>
              <a:alpha val="5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1100" dirty="0">
                <a:latin typeface="Verdana" panose="020B0604030504040204" pitchFamily="34" charset="0"/>
                <a:ea typeface="Verdana" panose="020B0604030504040204" pitchFamily="34" charset="0"/>
              </a:rPr>
              <a:t>Nro. de ZG y</a:t>
            </a:r>
          </a:p>
          <a:p>
            <a:pPr algn="ctr"/>
            <a:r>
              <a:rPr lang="es-ES" sz="1100" dirty="0">
                <a:latin typeface="Verdana" panose="020B0604030504040204" pitchFamily="34" charset="0"/>
                <a:ea typeface="Verdana" panose="020B0604030504040204" pitchFamily="34" charset="0"/>
              </a:rPr>
              <a:t>Monto de primas (MM de S/)</a:t>
            </a:r>
          </a:p>
          <a:p>
            <a:pPr algn="ctr"/>
            <a:r>
              <a:rPr lang="es-ES" sz="1100" dirty="0">
                <a:latin typeface="Verdana" panose="020B0604030504040204" pitchFamily="34" charset="0"/>
                <a:ea typeface="Verdana" panose="020B0604030504040204" pitchFamily="34" charset="0"/>
              </a:rPr>
              <a:t>Según niveles de riesgos</a:t>
            </a:r>
            <a:endParaRPr lang="es-PE" sz="11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18308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n 25">
            <a:extLst>
              <a:ext uri="{FF2B5EF4-FFF2-40B4-BE49-F238E27FC236}">
                <a16:creationId xmlns:a16="http://schemas.microsoft.com/office/drawing/2014/main" id="{5EFC1330-F59D-D640-80B6-B418A946B455}"/>
              </a:ext>
            </a:extLst>
          </p:cNvPr>
          <p:cNvPicPr>
            <a:picLocks noChangeAspect="1"/>
          </p:cNvPicPr>
          <p:nvPr/>
        </p:nvPicPr>
        <p:blipFill>
          <a:blip r:embed="rId3"/>
          <a:stretch>
            <a:fillRect/>
          </a:stretch>
        </p:blipFill>
        <p:spPr>
          <a:xfrm>
            <a:off x="995362" y="4315845"/>
            <a:ext cx="10201275" cy="2171700"/>
          </a:xfrm>
          <a:prstGeom prst="rect">
            <a:avLst/>
          </a:prstGeom>
        </p:spPr>
      </p:pic>
      <p:sp>
        <p:nvSpPr>
          <p:cNvPr id="8" name="Rectángulo 7"/>
          <p:cNvSpPr/>
          <p:nvPr/>
        </p:nvSpPr>
        <p:spPr>
          <a:xfrm>
            <a:off x="734321" y="837625"/>
            <a:ext cx="10755589" cy="836672"/>
          </a:xfrm>
          <a:prstGeom prst="rect">
            <a:avLst/>
          </a:prstGeom>
          <a:solidFill>
            <a:srgbClr val="0032A1"/>
          </a:solidFill>
          <a:ln>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s-PE">
              <a:solidFill>
                <a:srgbClr val="0032A1"/>
              </a:solidFill>
            </a:endParaRPr>
          </a:p>
        </p:txBody>
      </p:sp>
      <p:sp>
        <p:nvSpPr>
          <p:cNvPr id="9" name="CuadroTexto 8"/>
          <p:cNvSpPr txBox="1"/>
          <p:nvPr/>
        </p:nvSpPr>
        <p:spPr>
          <a:xfrm>
            <a:off x="1137872" y="986704"/>
            <a:ext cx="9998893" cy="685895"/>
          </a:xfrm>
          <a:prstGeom prst="rect">
            <a:avLst/>
          </a:prstGeom>
          <a:noFill/>
        </p:spPr>
        <p:txBody>
          <a:bodyPr wrap="square" lIns="130622" tIns="65311" rIns="130622" bIns="65311" rtlCol="0">
            <a:spAutoFit/>
          </a:bodyPr>
          <a:lstStyle/>
          <a:p>
            <a:r>
              <a:rPr lang="es-PE" sz="3600" b="1" dirty="0">
                <a:solidFill>
                  <a:schemeClr val="bg1"/>
                </a:solidFill>
                <a:ea typeface="Sharp Sans Display No1 Medium" pitchFamily="50" charset="0"/>
                <a:cs typeface="Sharp Sans Display No1 Medium" pitchFamily="50" charset="0"/>
              </a:rPr>
              <a:t>Exposición Sector Asegurador</a:t>
            </a:r>
            <a:endParaRPr lang="es-PE" sz="3600" b="1" dirty="0">
              <a:solidFill>
                <a:srgbClr val="FFFF00"/>
              </a:solidFill>
              <a:ea typeface="Sharp Sans Display No1 Medium" pitchFamily="50" charset="0"/>
              <a:cs typeface="Sharp Sans Display No1 Medium" pitchFamily="50" charset="0"/>
            </a:endParaRPr>
          </a:p>
        </p:txBody>
      </p:sp>
      <p:pic>
        <p:nvPicPr>
          <p:cNvPr id="14" name="Imagen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1711" y="828168"/>
            <a:ext cx="703494" cy="527621"/>
          </a:xfrm>
          <a:prstGeom prst="rect">
            <a:avLst/>
          </a:prstGeom>
        </p:spPr>
      </p:pic>
      <p:pic>
        <p:nvPicPr>
          <p:cNvPr id="7" name="Imagen 6"/>
          <p:cNvPicPr>
            <a:picLocks noChangeAspect="1"/>
          </p:cNvPicPr>
          <p:nvPr/>
        </p:nvPicPr>
        <p:blipFill>
          <a:blip r:embed="rId5"/>
          <a:stretch>
            <a:fillRect/>
          </a:stretch>
        </p:blipFill>
        <p:spPr>
          <a:xfrm>
            <a:off x="9968089" y="218758"/>
            <a:ext cx="1758288" cy="469788"/>
          </a:xfrm>
          <a:prstGeom prst="rect">
            <a:avLst/>
          </a:prstGeom>
        </p:spPr>
      </p:pic>
      <p:pic>
        <p:nvPicPr>
          <p:cNvPr id="12" name="Imagen 11">
            <a:extLst>
              <a:ext uri="{FF2B5EF4-FFF2-40B4-BE49-F238E27FC236}">
                <a16:creationId xmlns:a16="http://schemas.microsoft.com/office/drawing/2014/main" id="{F8C76435-6FAB-1024-2B15-1E904B712B9E}"/>
              </a:ext>
            </a:extLst>
          </p:cNvPr>
          <p:cNvPicPr>
            <a:picLocks noChangeAspect="1"/>
          </p:cNvPicPr>
          <p:nvPr/>
        </p:nvPicPr>
        <p:blipFill rotWithShape="1">
          <a:blip r:embed="rId6"/>
          <a:srcRect t="2280" b="1471"/>
          <a:stretch/>
        </p:blipFill>
        <p:spPr>
          <a:xfrm>
            <a:off x="971550" y="2221276"/>
            <a:ext cx="10248900" cy="2136086"/>
          </a:xfrm>
          <a:prstGeom prst="rect">
            <a:avLst/>
          </a:prstGeom>
        </p:spPr>
      </p:pic>
      <p:sp>
        <p:nvSpPr>
          <p:cNvPr id="21" name="Rectángulo 20">
            <a:extLst>
              <a:ext uri="{FF2B5EF4-FFF2-40B4-BE49-F238E27FC236}">
                <a16:creationId xmlns:a16="http://schemas.microsoft.com/office/drawing/2014/main" id="{806038D9-DDF0-50E2-8D5C-5AD3BC3147E4}"/>
              </a:ext>
            </a:extLst>
          </p:cNvPr>
          <p:cNvSpPr/>
          <p:nvPr/>
        </p:nvSpPr>
        <p:spPr>
          <a:xfrm>
            <a:off x="3379170" y="2813897"/>
            <a:ext cx="1839588" cy="392180"/>
          </a:xfrm>
          <a:prstGeom prst="rect">
            <a:avLst/>
          </a:prstGeom>
          <a:solidFill>
            <a:srgbClr val="C00000">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3" name="Rectángulo 22">
            <a:extLst>
              <a:ext uri="{FF2B5EF4-FFF2-40B4-BE49-F238E27FC236}">
                <a16:creationId xmlns:a16="http://schemas.microsoft.com/office/drawing/2014/main" id="{328C8E81-2706-9B6D-9C10-99684BE2AB85}"/>
              </a:ext>
            </a:extLst>
          </p:cNvPr>
          <p:cNvSpPr/>
          <p:nvPr/>
        </p:nvSpPr>
        <p:spPr>
          <a:xfrm>
            <a:off x="3378206" y="2434129"/>
            <a:ext cx="1840567" cy="380313"/>
          </a:xfrm>
          <a:prstGeom prst="rect">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4" name="Rectángulo 23">
            <a:extLst>
              <a:ext uri="{FF2B5EF4-FFF2-40B4-BE49-F238E27FC236}">
                <a16:creationId xmlns:a16="http://schemas.microsoft.com/office/drawing/2014/main" id="{0301FA08-E5C5-DC08-CAFC-ECF166D9CCF5}"/>
              </a:ext>
            </a:extLst>
          </p:cNvPr>
          <p:cNvSpPr/>
          <p:nvPr/>
        </p:nvSpPr>
        <p:spPr>
          <a:xfrm>
            <a:off x="3378207" y="3945645"/>
            <a:ext cx="1839588" cy="357940"/>
          </a:xfrm>
          <a:prstGeom prst="rect">
            <a:avLst/>
          </a:prstGeom>
          <a:solidFill>
            <a:schemeClr val="accent6">
              <a:lumMod val="75000"/>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5" name="Rectángulo 24">
            <a:extLst>
              <a:ext uri="{FF2B5EF4-FFF2-40B4-BE49-F238E27FC236}">
                <a16:creationId xmlns:a16="http://schemas.microsoft.com/office/drawing/2014/main" id="{B56A6981-52E4-A312-5D9A-EA8B9BB177AD}"/>
              </a:ext>
            </a:extLst>
          </p:cNvPr>
          <p:cNvSpPr/>
          <p:nvPr/>
        </p:nvSpPr>
        <p:spPr>
          <a:xfrm>
            <a:off x="5685831" y="4612640"/>
            <a:ext cx="2113799" cy="203200"/>
          </a:xfrm>
          <a:prstGeom prst="rect">
            <a:avLst/>
          </a:prstGeom>
          <a:solidFill>
            <a:schemeClr val="accent4">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7" name="Rectángulo 26">
            <a:extLst>
              <a:ext uri="{FF2B5EF4-FFF2-40B4-BE49-F238E27FC236}">
                <a16:creationId xmlns:a16="http://schemas.microsoft.com/office/drawing/2014/main" id="{CD88DFE0-7B45-43A2-90E3-E04DA71D7BA9}"/>
              </a:ext>
            </a:extLst>
          </p:cNvPr>
          <p:cNvSpPr/>
          <p:nvPr/>
        </p:nvSpPr>
        <p:spPr>
          <a:xfrm>
            <a:off x="5618486" y="2434129"/>
            <a:ext cx="2184394" cy="562428"/>
          </a:xfrm>
          <a:prstGeom prst="rect">
            <a:avLst/>
          </a:prstGeom>
          <a:solidFill>
            <a:schemeClr val="accent6">
              <a:lumMod val="75000"/>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8" name="Rectángulo 27">
            <a:extLst>
              <a:ext uri="{FF2B5EF4-FFF2-40B4-BE49-F238E27FC236}">
                <a16:creationId xmlns:a16="http://schemas.microsoft.com/office/drawing/2014/main" id="{610C432C-4FDA-8137-6168-911670EC7455}"/>
              </a:ext>
            </a:extLst>
          </p:cNvPr>
          <p:cNvSpPr/>
          <p:nvPr/>
        </p:nvSpPr>
        <p:spPr>
          <a:xfrm>
            <a:off x="3378206" y="4612640"/>
            <a:ext cx="1840567" cy="341385"/>
          </a:xfrm>
          <a:prstGeom prst="rect">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9" name="Rectángulo 28">
            <a:extLst>
              <a:ext uri="{FF2B5EF4-FFF2-40B4-BE49-F238E27FC236}">
                <a16:creationId xmlns:a16="http://schemas.microsoft.com/office/drawing/2014/main" id="{EEA2356A-B304-9211-C85C-5941AE01DF3C}"/>
              </a:ext>
            </a:extLst>
          </p:cNvPr>
          <p:cNvSpPr/>
          <p:nvPr/>
        </p:nvSpPr>
        <p:spPr>
          <a:xfrm>
            <a:off x="3379170" y="3205149"/>
            <a:ext cx="1839588" cy="740496"/>
          </a:xfrm>
          <a:prstGeom prst="rect">
            <a:avLst/>
          </a:prstGeom>
          <a:solidFill>
            <a:schemeClr val="accent4">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30" name="Rectángulo 29">
            <a:extLst>
              <a:ext uri="{FF2B5EF4-FFF2-40B4-BE49-F238E27FC236}">
                <a16:creationId xmlns:a16="http://schemas.microsoft.com/office/drawing/2014/main" id="{B9876E27-6ADB-ABC1-17D8-0E2BC4D4AD57}"/>
              </a:ext>
            </a:extLst>
          </p:cNvPr>
          <p:cNvSpPr/>
          <p:nvPr/>
        </p:nvSpPr>
        <p:spPr>
          <a:xfrm>
            <a:off x="3378207" y="6013905"/>
            <a:ext cx="1839588" cy="357940"/>
          </a:xfrm>
          <a:prstGeom prst="rect">
            <a:avLst/>
          </a:prstGeom>
          <a:solidFill>
            <a:schemeClr val="accent6">
              <a:lumMod val="75000"/>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31" name="Rectángulo 30">
            <a:extLst>
              <a:ext uri="{FF2B5EF4-FFF2-40B4-BE49-F238E27FC236}">
                <a16:creationId xmlns:a16="http://schemas.microsoft.com/office/drawing/2014/main" id="{37C5C2E3-42BA-8F12-D813-16C9314A0203}"/>
              </a:ext>
            </a:extLst>
          </p:cNvPr>
          <p:cNvSpPr/>
          <p:nvPr/>
        </p:nvSpPr>
        <p:spPr>
          <a:xfrm>
            <a:off x="3379170" y="5427307"/>
            <a:ext cx="1839588" cy="593068"/>
          </a:xfrm>
          <a:prstGeom prst="rect">
            <a:avLst/>
          </a:prstGeom>
          <a:solidFill>
            <a:schemeClr val="accent4">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32" name="Rectángulo 31">
            <a:extLst>
              <a:ext uri="{FF2B5EF4-FFF2-40B4-BE49-F238E27FC236}">
                <a16:creationId xmlns:a16="http://schemas.microsoft.com/office/drawing/2014/main" id="{0EFCECF0-F44F-C636-1278-B426CCA19AD4}"/>
              </a:ext>
            </a:extLst>
          </p:cNvPr>
          <p:cNvSpPr/>
          <p:nvPr/>
        </p:nvSpPr>
        <p:spPr>
          <a:xfrm>
            <a:off x="5685832" y="5459541"/>
            <a:ext cx="2117048" cy="912303"/>
          </a:xfrm>
          <a:prstGeom prst="rect">
            <a:avLst/>
          </a:prstGeom>
          <a:solidFill>
            <a:schemeClr val="accent6">
              <a:lumMod val="75000"/>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34" name="Rectángulo: esquinas redondeadas 33">
            <a:extLst>
              <a:ext uri="{FF2B5EF4-FFF2-40B4-BE49-F238E27FC236}">
                <a16:creationId xmlns:a16="http://schemas.microsoft.com/office/drawing/2014/main" id="{B290A394-49CE-FD38-156B-DB22427ADF27}"/>
              </a:ext>
            </a:extLst>
          </p:cNvPr>
          <p:cNvSpPr/>
          <p:nvPr/>
        </p:nvSpPr>
        <p:spPr>
          <a:xfrm>
            <a:off x="10381487" y="5138928"/>
            <a:ext cx="402337" cy="719837"/>
          </a:xfrm>
          <a:prstGeom prst="roundRect">
            <a:avLst/>
          </a:prstGeom>
          <a:solidFill>
            <a:srgbClr val="FF0000">
              <a:alpha val="10000"/>
            </a:srgbClr>
          </a:solid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35" name="Rectángulo: esquinas redondeadas 34">
            <a:extLst>
              <a:ext uri="{FF2B5EF4-FFF2-40B4-BE49-F238E27FC236}">
                <a16:creationId xmlns:a16="http://schemas.microsoft.com/office/drawing/2014/main" id="{DB2A34D4-7D99-0CE0-2F1E-9D7A26C99D6F}"/>
              </a:ext>
            </a:extLst>
          </p:cNvPr>
          <p:cNvSpPr/>
          <p:nvPr/>
        </p:nvSpPr>
        <p:spPr>
          <a:xfrm>
            <a:off x="8096928" y="2878220"/>
            <a:ext cx="1422992" cy="464419"/>
          </a:xfrm>
          <a:prstGeom prst="roundRect">
            <a:avLst/>
          </a:prstGeom>
          <a:solidFill>
            <a:srgbClr val="FF0000">
              <a:alpha val="10000"/>
            </a:srgbClr>
          </a:solid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36" name="Rectángulo 35">
            <a:extLst>
              <a:ext uri="{FF2B5EF4-FFF2-40B4-BE49-F238E27FC236}">
                <a16:creationId xmlns:a16="http://schemas.microsoft.com/office/drawing/2014/main" id="{253F2456-5AB2-DB8D-428C-48CD366E0EE4}"/>
              </a:ext>
            </a:extLst>
          </p:cNvPr>
          <p:cNvSpPr/>
          <p:nvPr/>
        </p:nvSpPr>
        <p:spPr>
          <a:xfrm>
            <a:off x="1017269" y="2219139"/>
            <a:ext cx="10119495" cy="202730"/>
          </a:xfrm>
          <a:prstGeom prst="rect">
            <a:avLst/>
          </a:prstGeom>
          <a:solidFill>
            <a:srgbClr val="00B0F0">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37" name="Rectángulo 36">
            <a:extLst>
              <a:ext uri="{FF2B5EF4-FFF2-40B4-BE49-F238E27FC236}">
                <a16:creationId xmlns:a16="http://schemas.microsoft.com/office/drawing/2014/main" id="{7F9D9866-69C7-C032-2333-97FCBAA52449}"/>
              </a:ext>
            </a:extLst>
          </p:cNvPr>
          <p:cNvSpPr/>
          <p:nvPr/>
        </p:nvSpPr>
        <p:spPr>
          <a:xfrm>
            <a:off x="8096929" y="2516518"/>
            <a:ext cx="3039836" cy="202730"/>
          </a:xfrm>
          <a:prstGeom prst="rect">
            <a:avLst/>
          </a:prstGeom>
          <a:solidFill>
            <a:srgbClr val="00B0F0">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38" name="Rectángulo 37">
            <a:extLst>
              <a:ext uri="{FF2B5EF4-FFF2-40B4-BE49-F238E27FC236}">
                <a16:creationId xmlns:a16="http://schemas.microsoft.com/office/drawing/2014/main" id="{C8198D69-E058-BF39-F7F9-5ACBD638D954}"/>
              </a:ext>
            </a:extLst>
          </p:cNvPr>
          <p:cNvSpPr/>
          <p:nvPr/>
        </p:nvSpPr>
        <p:spPr>
          <a:xfrm>
            <a:off x="1017269" y="4367657"/>
            <a:ext cx="10119495" cy="202730"/>
          </a:xfrm>
          <a:prstGeom prst="rect">
            <a:avLst/>
          </a:prstGeom>
          <a:solidFill>
            <a:srgbClr val="00B0F0">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Tree>
    <p:extLst>
      <p:ext uri="{BB962C8B-B14F-4D97-AF65-F5344CB8AC3E}">
        <p14:creationId xmlns:p14="http://schemas.microsoft.com/office/powerpoint/2010/main" val="3266948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224C45BD-F6E2-4B34-9F21-064C2F842116}"/>
              </a:ext>
            </a:extLst>
          </p:cNvPr>
          <p:cNvSpPr/>
          <p:nvPr/>
        </p:nvSpPr>
        <p:spPr>
          <a:xfrm>
            <a:off x="559826" y="304475"/>
            <a:ext cx="11176903" cy="6236342"/>
          </a:xfrm>
          <a:prstGeom prst="rect">
            <a:avLst/>
          </a:prstGeom>
          <a:solidFill>
            <a:srgbClr val="0032A1"/>
          </a:solidFill>
          <a:ln>
            <a:noFill/>
          </a:ln>
          <a:effectLst/>
        </p:spPr>
        <p:style>
          <a:lnRef idx="1">
            <a:schemeClr val="accent1"/>
          </a:lnRef>
          <a:fillRef idx="3">
            <a:schemeClr val="accent1"/>
          </a:fillRef>
          <a:effectRef idx="2">
            <a:schemeClr val="accent1"/>
          </a:effectRef>
          <a:fontRef idx="minor">
            <a:schemeClr val="lt1"/>
          </a:fontRef>
        </p:style>
        <p:txBody>
          <a:bodyPr lIns="91427" tIns="45713" rIns="91427" bIns="45713" rtlCol="0" anchor="ctr"/>
          <a:lstStyle/>
          <a:p>
            <a:pPr algn="ctr"/>
            <a:endParaRPr lang="es-PE" sz="2100" dirty="0">
              <a:solidFill>
                <a:srgbClr val="0032A1"/>
              </a:solidFill>
            </a:endParaRPr>
          </a:p>
        </p:txBody>
      </p:sp>
      <p:sp>
        <p:nvSpPr>
          <p:cNvPr id="9" name="CuadroTexto 8">
            <a:extLst>
              <a:ext uri="{FF2B5EF4-FFF2-40B4-BE49-F238E27FC236}">
                <a16:creationId xmlns:a16="http://schemas.microsoft.com/office/drawing/2014/main" id="{20C9F6BD-472E-4B35-9EEA-0E0BF5FB7549}"/>
              </a:ext>
            </a:extLst>
          </p:cNvPr>
          <p:cNvSpPr txBox="1"/>
          <p:nvPr/>
        </p:nvSpPr>
        <p:spPr>
          <a:xfrm>
            <a:off x="834897" y="4455727"/>
            <a:ext cx="7670363" cy="1138759"/>
          </a:xfrm>
          <a:prstGeom prst="rect">
            <a:avLst/>
          </a:prstGeom>
          <a:noFill/>
        </p:spPr>
        <p:txBody>
          <a:bodyPr wrap="square" lIns="91427" tIns="45713" rIns="91427" bIns="45713" rtlCol="0">
            <a:spAutoFit/>
          </a:bodyPr>
          <a:lstStyle/>
          <a:p>
            <a:r>
              <a:rPr lang="es-ES" sz="3400" b="1" dirty="0">
                <a:solidFill>
                  <a:schemeClr val="bg1"/>
                </a:solidFill>
              </a:rPr>
              <a:t>Riesgos latentes y </a:t>
            </a:r>
          </a:p>
          <a:p>
            <a:r>
              <a:rPr lang="es-ES" sz="3400" b="1" dirty="0">
                <a:solidFill>
                  <a:schemeClr val="bg1"/>
                </a:solidFill>
              </a:rPr>
              <a:t>Amenazas emergentes</a:t>
            </a:r>
          </a:p>
        </p:txBody>
      </p:sp>
      <p:cxnSp>
        <p:nvCxnSpPr>
          <p:cNvPr id="10" name="Conector recto 9">
            <a:extLst>
              <a:ext uri="{FF2B5EF4-FFF2-40B4-BE49-F238E27FC236}">
                <a16:creationId xmlns:a16="http://schemas.microsoft.com/office/drawing/2014/main" id="{DAF921C5-C05E-46AF-9F97-82DC132A1E41}"/>
              </a:ext>
            </a:extLst>
          </p:cNvPr>
          <p:cNvCxnSpPr/>
          <p:nvPr/>
        </p:nvCxnSpPr>
        <p:spPr>
          <a:xfrm>
            <a:off x="984054" y="5750014"/>
            <a:ext cx="6613546" cy="0"/>
          </a:xfrm>
          <a:prstGeom prst="line">
            <a:avLst/>
          </a:prstGeom>
          <a:ln w="38100" cap="rnd"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1" name="Imagen 10">
            <a:extLst>
              <a:ext uri="{FF2B5EF4-FFF2-40B4-BE49-F238E27FC236}">
                <a16:creationId xmlns:a16="http://schemas.microsoft.com/office/drawing/2014/main" id="{FCD4D082-6A14-4180-9642-2F8AC3AE4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395" y="293045"/>
            <a:ext cx="2062126" cy="2062126"/>
          </a:xfrm>
          <a:prstGeom prst="rect">
            <a:avLst/>
          </a:prstGeom>
        </p:spPr>
      </p:pic>
    </p:spTree>
    <p:extLst>
      <p:ext uri="{BB962C8B-B14F-4D97-AF65-F5344CB8AC3E}">
        <p14:creationId xmlns:p14="http://schemas.microsoft.com/office/powerpoint/2010/main" val="1049596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734321" y="837625"/>
            <a:ext cx="10755589" cy="836672"/>
          </a:xfrm>
          <a:prstGeom prst="rect">
            <a:avLst/>
          </a:prstGeom>
          <a:solidFill>
            <a:srgbClr val="0032A1"/>
          </a:solidFill>
          <a:ln>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s-PE">
              <a:solidFill>
                <a:srgbClr val="0032A1"/>
              </a:solidFill>
            </a:endParaRPr>
          </a:p>
        </p:txBody>
      </p:sp>
      <p:sp>
        <p:nvSpPr>
          <p:cNvPr id="9" name="CuadroTexto 8"/>
          <p:cNvSpPr txBox="1"/>
          <p:nvPr/>
        </p:nvSpPr>
        <p:spPr>
          <a:xfrm>
            <a:off x="1137872" y="986704"/>
            <a:ext cx="9998893" cy="685895"/>
          </a:xfrm>
          <a:prstGeom prst="rect">
            <a:avLst/>
          </a:prstGeom>
          <a:noFill/>
        </p:spPr>
        <p:txBody>
          <a:bodyPr wrap="square" lIns="130622" tIns="65311" rIns="130622" bIns="65311" rtlCol="0">
            <a:spAutoFit/>
          </a:bodyPr>
          <a:lstStyle/>
          <a:p>
            <a:r>
              <a:rPr lang="es-PE" sz="3600" b="1" dirty="0">
                <a:solidFill>
                  <a:schemeClr val="bg1"/>
                </a:solidFill>
                <a:ea typeface="Sharp Sans Display No1 Medium" pitchFamily="50" charset="0"/>
                <a:cs typeface="Sharp Sans Display No1 Medium" pitchFamily="50" charset="0"/>
              </a:rPr>
              <a:t>Principales riesgos latentes</a:t>
            </a:r>
            <a:endParaRPr lang="es-PE" sz="3400" b="1" dirty="0">
              <a:solidFill>
                <a:srgbClr val="FFFF00"/>
              </a:solidFill>
            </a:endParaRPr>
          </a:p>
        </p:txBody>
      </p:sp>
      <p:pic>
        <p:nvPicPr>
          <p:cNvPr id="14" name="Imagen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711" y="828168"/>
            <a:ext cx="703494" cy="527621"/>
          </a:xfrm>
          <a:prstGeom prst="rect">
            <a:avLst/>
          </a:prstGeom>
        </p:spPr>
      </p:pic>
      <p:sp>
        <p:nvSpPr>
          <p:cNvPr id="10" name="4 Marcador de contenido"/>
          <p:cNvSpPr txBox="1">
            <a:spLocks/>
          </p:cNvSpPr>
          <p:nvPr/>
        </p:nvSpPr>
        <p:spPr bwMode="auto">
          <a:xfrm>
            <a:off x="721711" y="2712937"/>
            <a:ext cx="4487578" cy="288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marL="342900" indent="-342900" algn="just" rtl="0" eaLnBrk="0" fontAlgn="base" hangingPunct="0">
              <a:spcBef>
                <a:spcPct val="20000"/>
              </a:spcBef>
              <a:spcAft>
                <a:spcPct val="0"/>
              </a:spcAft>
              <a:buBlip>
                <a:blip r:embed="rId4"/>
              </a:buBlip>
              <a:defRPr sz="2000">
                <a:solidFill>
                  <a:srgbClr val="000066"/>
                </a:solidFill>
                <a:latin typeface="+mn-lt"/>
                <a:ea typeface="+mn-ea"/>
                <a:cs typeface="+mn-cs"/>
              </a:defRPr>
            </a:lvl1pPr>
            <a:lvl2pPr marL="742950" indent="-285750" algn="just" rtl="0" eaLnBrk="0" fontAlgn="base" hangingPunct="0">
              <a:spcBef>
                <a:spcPct val="20000"/>
              </a:spcBef>
              <a:spcAft>
                <a:spcPct val="0"/>
              </a:spcAft>
              <a:buBlip>
                <a:blip r:embed="rId4"/>
              </a:buBlip>
              <a:defRPr>
                <a:solidFill>
                  <a:srgbClr val="000066"/>
                </a:solidFill>
                <a:latin typeface="+mn-lt"/>
              </a:defRPr>
            </a:lvl2pPr>
            <a:lvl3pPr marL="1143000" indent="-228600" algn="just" rtl="0" eaLnBrk="0" fontAlgn="base" hangingPunct="0">
              <a:spcBef>
                <a:spcPct val="20000"/>
              </a:spcBef>
              <a:spcAft>
                <a:spcPct val="0"/>
              </a:spcAft>
              <a:buBlip>
                <a:blip r:embed="rId4"/>
              </a:buBlip>
              <a:defRPr sz="1600">
                <a:solidFill>
                  <a:srgbClr val="000066"/>
                </a:solidFill>
                <a:latin typeface="+mn-lt"/>
              </a:defRPr>
            </a:lvl3pPr>
            <a:lvl4pPr marL="1600200" indent="-228600" algn="just" rtl="0" eaLnBrk="0" fontAlgn="base" hangingPunct="0">
              <a:spcBef>
                <a:spcPct val="20000"/>
              </a:spcBef>
              <a:spcAft>
                <a:spcPct val="0"/>
              </a:spcAft>
              <a:buBlip>
                <a:blip r:embed="rId4"/>
              </a:buBlip>
              <a:defRPr sz="1400">
                <a:solidFill>
                  <a:srgbClr val="000066"/>
                </a:solidFill>
                <a:latin typeface="+mn-lt"/>
              </a:defRPr>
            </a:lvl4pPr>
            <a:lvl5pPr marL="2057400" indent="-228600" algn="just" rtl="0" eaLnBrk="0" fontAlgn="base" hangingPunct="0">
              <a:spcBef>
                <a:spcPct val="20000"/>
              </a:spcBef>
              <a:spcAft>
                <a:spcPct val="0"/>
              </a:spcAft>
              <a:buBlip>
                <a:blip r:embed="rId4"/>
              </a:buBlip>
              <a:defRPr sz="1400">
                <a:solidFill>
                  <a:srgbClr val="000066"/>
                </a:solidFill>
                <a:latin typeface="+mn-lt"/>
              </a:defRPr>
            </a:lvl5pPr>
            <a:lvl6pPr marL="2514600" indent="-228600" algn="just" rtl="0" fontAlgn="base">
              <a:spcBef>
                <a:spcPct val="20000"/>
              </a:spcBef>
              <a:spcAft>
                <a:spcPct val="0"/>
              </a:spcAft>
              <a:buBlip>
                <a:blip r:embed="rId4"/>
              </a:buBlip>
              <a:defRPr sz="1400">
                <a:solidFill>
                  <a:srgbClr val="000066"/>
                </a:solidFill>
                <a:latin typeface="+mn-lt"/>
              </a:defRPr>
            </a:lvl6pPr>
            <a:lvl7pPr marL="2971800" indent="-228600" algn="just" rtl="0" fontAlgn="base">
              <a:spcBef>
                <a:spcPct val="20000"/>
              </a:spcBef>
              <a:spcAft>
                <a:spcPct val="0"/>
              </a:spcAft>
              <a:buBlip>
                <a:blip r:embed="rId4"/>
              </a:buBlip>
              <a:defRPr sz="1400">
                <a:solidFill>
                  <a:srgbClr val="000066"/>
                </a:solidFill>
                <a:latin typeface="+mn-lt"/>
              </a:defRPr>
            </a:lvl7pPr>
            <a:lvl8pPr marL="3429000" indent="-228600" algn="just" rtl="0" fontAlgn="base">
              <a:spcBef>
                <a:spcPct val="20000"/>
              </a:spcBef>
              <a:spcAft>
                <a:spcPct val="0"/>
              </a:spcAft>
              <a:buBlip>
                <a:blip r:embed="rId4"/>
              </a:buBlip>
              <a:defRPr sz="1400">
                <a:solidFill>
                  <a:srgbClr val="000066"/>
                </a:solidFill>
                <a:latin typeface="+mn-lt"/>
              </a:defRPr>
            </a:lvl8pPr>
            <a:lvl9pPr marL="3886200" indent="-228600" algn="just" rtl="0" fontAlgn="base">
              <a:spcBef>
                <a:spcPct val="20000"/>
              </a:spcBef>
              <a:spcAft>
                <a:spcPct val="0"/>
              </a:spcAft>
              <a:buBlip>
                <a:blip r:embed="rId4"/>
              </a:buBlip>
              <a:defRPr sz="1400">
                <a:solidFill>
                  <a:srgbClr val="000066"/>
                </a:solidFill>
                <a:latin typeface="+mn-lt"/>
              </a:defRPr>
            </a:lvl9pPr>
          </a:lstStyle>
          <a:p>
            <a:pPr marL="0" indent="0" algn="ctr">
              <a:spcBef>
                <a:spcPts val="720"/>
              </a:spcBef>
              <a:spcAft>
                <a:spcPts val="720"/>
              </a:spcAft>
              <a:buNone/>
              <a:defRPr/>
            </a:pPr>
            <a:r>
              <a:rPr lang="es-PE" sz="1800" kern="0" dirty="0">
                <a:latin typeface="Verdana"/>
              </a:rPr>
              <a:t>Entre los principales riesgos latentes, </a:t>
            </a:r>
            <a:r>
              <a:rPr lang="es-PE" sz="1800" kern="0" dirty="0">
                <a:latin typeface="Verdana"/>
                <a:cs typeface="Arabic Typesetting" panose="03020402040406030203" pitchFamily="66" charset="-78"/>
              </a:rPr>
              <a:t>Recogidos en última ENR, </a:t>
            </a:r>
            <a:r>
              <a:rPr lang="es-PE" sz="1800" kern="0" dirty="0">
                <a:latin typeface="Verdana"/>
              </a:rPr>
              <a:t>se encuentra el lavado de activos proveniente de (i) la minería ilegal, que experimentó un incremento importante de ROS y elaboración de IIF en pandemia (2020), y de (</a:t>
            </a:r>
            <a:r>
              <a:rPr lang="es-PE" sz="1800" kern="0" dirty="0" err="1">
                <a:latin typeface="Verdana"/>
              </a:rPr>
              <a:t>ii</a:t>
            </a:r>
            <a:r>
              <a:rPr lang="es-PE" sz="1800" kern="0" dirty="0">
                <a:latin typeface="Verdana"/>
              </a:rPr>
              <a:t>) delitos contra la administración pública.</a:t>
            </a:r>
          </a:p>
        </p:txBody>
      </p:sp>
      <p:pic>
        <p:nvPicPr>
          <p:cNvPr id="6" name="Imagen 5">
            <a:extLst>
              <a:ext uri="{FF2B5EF4-FFF2-40B4-BE49-F238E27FC236}">
                <a16:creationId xmlns:a16="http://schemas.microsoft.com/office/drawing/2014/main" id="{095A9A49-7E75-0741-DE5A-8CC3335B3BC1}"/>
              </a:ext>
            </a:extLst>
          </p:cNvPr>
          <p:cNvPicPr>
            <a:picLocks noChangeAspect="1"/>
          </p:cNvPicPr>
          <p:nvPr/>
        </p:nvPicPr>
        <p:blipFill>
          <a:blip r:embed="rId5"/>
          <a:stretch>
            <a:fillRect/>
          </a:stretch>
        </p:blipFill>
        <p:spPr>
          <a:xfrm>
            <a:off x="5883155" y="1979722"/>
            <a:ext cx="5395078" cy="4350522"/>
          </a:xfrm>
          <a:prstGeom prst="rect">
            <a:avLst/>
          </a:prstGeom>
        </p:spPr>
      </p:pic>
      <p:pic>
        <p:nvPicPr>
          <p:cNvPr id="2" name="Imagen 1">
            <a:extLst>
              <a:ext uri="{FF2B5EF4-FFF2-40B4-BE49-F238E27FC236}">
                <a16:creationId xmlns:a16="http://schemas.microsoft.com/office/drawing/2014/main" id="{CADEFA62-9BE1-B749-F1BA-DE088FBD0F15}"/>
              </a:ext>
            </a:extLst>
          </p:cNvPr>
          <p:cNvPicPr>
            <a:picLocks noChangeAspect="1"/>
          </p:cNvPicPr>
          <p:nvPr/>
        </p:nvPicPr>
        <p:blipFill>
          <a:blip r:embed="rId6"/>
          <a:stretch>
            <a:fillRect/>
          </a:stretch>
        </p:blipFill>
        <p:spPr>
          <a:xfrm>
            <a:off x="9968089" y="218758"/>
            <a:ext cx="1758288" cy="469788"/>
          </a:xfrm>
          <a:prstGeom prst="rect">
            <a:avLst/>
          </a:prstGeom>
        </p:spPr>
      </p:pic>
    </p:spTree>
    <p:extLst>
      <p:ext uri="{BB962C8B-B14F-4D97-AF65-F5344CB8AC3E}">
        <p14:creationId xmlns:p14="http://schemas.microsoft.com/office/powerpoint/2010/main" val="929902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734321" y="837625"/>
            <a:ext cx="10755589" cy="836672"/>
          </a:xfrm>
          <a:prstGeom prst="rect">
            <a:avLst/>
          </a:prstGeom>
          <a:solidFill>
            <a:srgbClr val="0032A1"/>
          </a:solidFill>
          <a:ln>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s-PE">
              <a:solidFill>
                <a:srgbClr val="0032A1"/>
              </a:solidFill>
            </a:endParaRPr>
          </a:p>
        </p:txBody>
      </p:sp>
      <p:sp>
        <p:nvSpPr>
          <p:cNvPr id="9" name="CuadroTexto 8"/>
          <p:cNvSpPr txBox="1"/>
          <p:nvPr/>
        </p:nvSpPr>
        <p:spPr>
          <a:xfrm>
            <a:off x="1137872" y="986704"/>
            <a:ext cx="9998893" cy="685895"/>
          </a:xfrm>
          <a:prstGeom prst="rect">
            <a:avLst/>
          </a:prstGeom>
          <a:noFill/>
        </p:spPr>
        <p:txBody>
          <a:bodyPr wrap="square" lIns="130622" tIns="65311" rIns="130622" bIns="65311" rtlCol="0">
            <a:spAutoFit/>
          </a:bodyPr>
          <a:lstStyle/>
          <a:p>
            <a:r>
              <a:rPr lang="es-PE" sz="3600" b="1" dirty="0">
                <a:solidFill>
                  <a:schemeClr val="bg1"/>
                </a:solidFill>
                <a:ea typeface="Sharp Sans Display No1 Medium" pitchFamily="50" charset="0"/>
                <a:cs typeface="Sharp Sans Display No1 Medium" pitchFamily="50" charset="0"/>
              </a:rPr>
              <a:t>Amenazas emergentes </a:t>
            </a:r>
            <a:r>
              <a:rPr lang="es-PE" sz="3200" b="1" dirty="0">
                <a:solidFill>
                  <a:schemeClr val="bg1"/>
                </a:solidFill>
                <a:ea typeface="Sharp Sans Display No1 Medium" pitchFamily="50" charset="0"/>
                <a:cs typeface="Sharp Sans Display No1 Medium" pitchFamily="50" charset="0"/>
              </a:rPr>
              <a:t>(1/3)</a:t>
            </a:r>
            <a:endParaRPr lang="es-PE" sz="3200" b="1" dirty="0">
              <a:solidFill>
                <a:srgbClr val="FFFF00"/>
              </a:solidFill>
            </a:endParaRPr>
          </a:p>
        </p:txBody>
      </p:sp>
      <p:pic>
        <p:nvPicPr>
          <p:cNvPr id="14" name="Imagen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711" y="828168"/>
            <a:ext cx="703494" cy="527621"/>
          </a:xfrm>
          <a:prstGeom prst="rect">
            <a:avLst/>
          </a:prstGeom>
        </p:spPr>
      </p:pic>
      <p:sp>
        <p:nvSpPr>
          <p:cNvPr id="10" name="4 Marcador de contenido"/>
          <p:cNvSpPr txBox="1">
            <a:spLocks/>
          </p:cNvSpPr>
          <p:nvPr/>
        </p:nvSpPr>
        <p:spPr bwMode="auto">
          <a:xfrm>
            <a:off x="191386" y="1823376"/>
            <a:ext cx="6556521" cy="4522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just" rtl="0" eaLnBrk="0" fontAlgn="base" hangingPunct="0">
              <a:spcBef>
                <a:spcPct val="20000"/>
              </a:spcBef>
              <a:spcAft>
                <a:spcPct val="0"/>
              </a:spcAft>
              <a:buBlip>
                <a:blip r:embed="rId4"/>
              </a:buBlip>
              <a:defRPr sz="2000">
                <a:solidFill>
                  <a:srgbClr val="000066"/>
                </a:solidFill>
                <a:latin typeface="+mn-lt"/>
                <a:ea typeface="+mn-ea"/>
                <a:cs typeface="+mn-cs"/>
              </a:defRPr>
            </a:lvl1pPr>
            <a:lvl2pPr marL="742950" indent="-285750" algn="just" rtl="0" eaLnBrk="0" fontAlgn="base" hangingPunct="0">
              <a:spcBef>
                <a:spcPct val="20000"/>
              </a:spcBef>
              <a:spcAft>
                <a:spcPct val="0"/>
              </a:spcAft>
              <a:buBlip>
                <a:blip r:embed="rId4"/>
              </a:buBlip>
              <a:defRPr>
                <a:solidFill>
                  <a:srgbClr val="000066"/>
                </a:solidFill>
                <a:latin typeface="+mn-lt"/>
              </a:defRPr>
            </a:lvl2pPr>
            <a:lvl3pPr marL="1143000" indent="-228600" algn="just" rtl="0" eaLnBrk="0" fontAlgn="base" hangingPunct="0">
              <a:spcBef>
                <a:spcPct val="20000"/>
              </a:spcBef>
              <a:spcAft>
                <a:spcPct val="0"/>
              </a:spcAft>
              <a:buBlip>
                <a:blip r:embed="rId4"/>
              </a:buBlip>
              <a:defRPr sz="1600">
                <a:solidFill>
                  <a:srgbClr val="000066"/>
                </a:solidFill>
                <a:latin typeface="+mn-lt"/>
              </a:defRPr>
            </a:lvl3pPr>
            <a:lvl4pPr marL="1600200" indent="-228600" algn="just" rtl="0" eaLnBrk="0" fontAlgn="base" hangingPunct="0">
              <a:spcBef>
                <a:spcPct val="20000"/>
              </a:spcBef>
              <a:spcAft>
                <a:spcPct val="0"/>
              </a:spcAft>
              <a:buBlip>
                <a:blip r:embed="rId4"/>
              </a:buBlip>
              <a:defRPr sz="1400">
                <a:solidFill>
                  <a:srgbClr val="000066"/>
                </a:solidFill>
                <a:latin typeface="+mn-lt"/>
              </a:defRPr>
            </a:lvl4pPr>
            <a:lvl5pPr marL="2057400" indent="-228600" algn="just" rtl="0" eaLnBrk="0" fontAlgn="base" hangingPunct="0">
              <a:spcBef>
                <a:spcPct val="20000"/>
              </a:spcBef>
              <a:spcAft>
                <a:spcPct val="0"/>
              </a:spcAft>
              <a:buBlip>
                <a:blip r:embed="rId4"/>
              </a:buBlip>
              <a:defRPr sz="1400">
                <a:solidFill>
                  <a:srgbClr val="000066"/>
                </a:solidFill>
                <a:latin typeface="+mn-lt"/>
              </a:defRPr>
            </a:lvl5pPr>
            <a:lvl6pPr marL="2514600" indent="-228600" algn="just" rtl="0" fontAlgn="base">
              <a:spcBef>
                <a:spcPct val="20000"/>
              </a:spcBef>
              <a:spcAft>
                <a:spcPct val="0"/>
              </a:spcAft>
              <a:buBlip>
                <a:blip r:embed="rId4"/>
              </a:buBlip>
              <a:defRPr sz="1400">
                <a:solidFill>
                  <a:srgbClr val="000066"/>
                </a:solidFill>
                <a:latin typeface="+mn-lt"/>
              </a:defRPr>
            </a:lvl6pPr>
            <a:lvl7pPr marL="2971800" indent="-228600" algn="just" rtl="0" fontAlgn="base">
              <a:spcBef>
                <a:spcPct val="20000"/>
              </a:spcBef>
              <a:spcAft>
                <a:spcPct val="0"/>
              </a:spcAft>
              <a:buBlip>
                <a:blip r:embed="rId4"/>
              </a:buBlip>
              <a:defRPr sz="1400">
                <a:solidFill>
                  <a:srgbClr val="000066"/>
                </a:solidFill>
                <a:latin typeface="+mn-lt"/>
              </a:defRPr>
            </a:lvl7pPr>
            <a:lvl8pPr marL="3429000" indent="-228600" algn="just" rtl="0" fontAlgn="base">
              <a:spcBef>
                <a:spcPct val="20000"/>
              </a:spcBef>
              <a:spcAft>
                <a:spcPct val="0"/>
              </a:spcAft>
              <a:buBlip>
                <a:blip r:embed="rId4"/>
              </a:buBlip>
              <a:defRPr sz="1400">
                <a:solidFill>
                  <a:srgbClr val="000066"/>
                </a:solidFill>
                <a:latin typeface="+mn-lt"/>
              </a:defRPr>
            </a:lvl8pPr>
            <a:lvl9pPr marL="3886200" indent="-228600" algn="just" rtl="0" fontAlgn="base">
              <a:spcBef>
                <a:spcPct val="20000"/>
              </a:spcBef>
              <a:spcAft>
                <a:spcPct val="0"/>
              </a:spcAft>
              <a:buBlip>
                <a:blip r:embed="rId4"/>
              </a:buBlip>
              <a:defRPr sz="1400">
                <a:solidFill>
                  <a:srgbClr val="000066"/>
                </a:solidFill>
                <a:latin typeface="+mn-lt"/>
              </a:defRPr>
            </a:lvl9pPr>
          </a:lstStyle>
          <a:p>
            <a:pPr marL="342900" lvl="1" indent="-342900">
              <a:spcBef>
                <a:spcPts val="720"/>
              </a:spcBef>
              <a:spcAft>
                <a:spcPts val="720"/>
              </a:spcAft>
              <a:defRPr/>
            </a:pPr>
            <a:r>
              <a:rPr lang="es-PE" sz="1400" b="1" kern="0" dirty="0">
                <a:latin typeface="Verdana"/>
              </a:rPr>
              <a:t>Delitos ambientales</a:t>
            </a:r>
            <a:endParaRPr lang="es-PE" sz="1400" kern="0" dirty="0">
              <a:latin typeface="Verdana"/>
            </a:endParaRPr>
          </a:p>
          <a:p>
            <a:pPr marL="285750" lvl="1">
              <a:spcBef>
                <a:spcPts val="720"/>
              </a:spcBef>
              <a:spcAft>
                <a:spcPts val="720"/>
              </a:spcAft>
              <a:buFontTx/>
              <a:buChar char="-"/>
              <a:defRPr/>
            </a:pPr>
            <a:r>
              <a:rPr lang="es-ES" sz="1400" kern="0" dirty="0">
                <a:latin typeface="Verdana" panose="020B0604030504040204" pitchFamily="34" charset="0"/>
                <a:ea typeface="Verdana" panose="020B0604030504040204" pitchFamily="34" charset="0"/>
              </a:rPr>
              <a:t>Incorporada en 2022 como indicador del Índice de Basilea (5% de ponderación), incluye la </a:t>
            </a:r>
            <a:r>
              <a:rPr lang="es-ES" sz="1400" b="1" kern="0" dirty="0">
                <a:latin typeface="Verdana" panose="020B0604030504040204" pitchFamily="34" charset="0"/>
                <a:ea typeface="Verdana" panose="020B0604030504040204" pitchFamily="34" charset="0"/>
              </a:rPr>
              <a:t>tala, la pesca y la minería ilegal</a:t>
            </a:r>
            <a:r>
              <a:rPr lang="es-ES" sz="1400" kern="0" dirty="0">
                <a:latin typeface="Verdana" panose="020B0604030504040204" pitchFamily="34" charset="0"/>
                <a:ea typeface="Verdana" panose="020B0604030504040204" pitchFamily="34" charset="0"/>
              </a:rPr>
              <a:t>, así como el tráfico ilícito de especies. </a:t>
            </a:r>
          </a:p>
          <a:p>
            <a:pPr marL="285750" lvl="1">
              <a:spcBef>
                <a:spcPts val="720"/>
              </a:spcBef>
              <a:spcAft>
                <a:spcPts val="720"/>
              </a:spcAft>
              <a:buFontTx/>
              <a:buChar char="-"/>
              <a:defRPr/>
            </a:pPr>
            <a:r>
              <a:rPr lang="es-ES" sz="1400" kern="0" dirty="0">
                <a:latin typeface="Verdana" panose="020B0604030504040204" pitchFamily="34" charset="0"/>
                <a:ea typeface="Verdana" panose="020B0604030504040204" pitchFamily="34" charset="0"/>
              </a:rPr>
              <a:t>Según informe de MAAP, se registraron 145mil has deforestadas en 2022 (+ 6.5% que año anterior).</a:t>
            </a:r>
          </a:p>
          <a:p>
            <a:pPr marL="285750" lvl="1">
              <a:spcBef>
                <a:spcPts val="720"/>
              </a:spcBef>
              <a:spcAft>
                <a:spcPts val="720"/>
              </a:spcAft>
              <a:buFontTx/>
              <a:buChar char="-"/>
              <a:defRPr/>
            </a:pPr>
            <a:endParaRPr lang="es-ES" sz="1400" kern="0" dirty="0">
              <a:latin typeface="Verdana" panose="020B0604030504040204" pitchFamily="34" charset="0"/>
              <a:ea typeface="Verdana" panose="020B0604030504040204" pitchFamily="34" charset="0"/>
            </a:endParaRPr>
          </a:p>
        </p:txBody>
      </p:sp>
      <p:pic>
        <p:nvPicPr>
          <p:cNvPr id="4" name="Imagen 3">
            <a:extLst>
              <a:ext uri="{FF2B5EF4-FFF2-40B4-BE49-F238E27FC236}">
                <a16:creationId xmlns:a16="http://schemas.microsoft.com/office/drawing/2014/main" id="{9AABA73C-6BC3-0841-3607-AAE6A6528EE6}"/>
              </a:ext>
            </a:extLst>
          </p:cNvPr>
          <p:cNvPicPr>
            <a:picLocks noChangeAspect="1"/>
          </p:cNvPicPr>
          <p:nvPr/>
        </p:nvPicPr>
        <p:blipFill>
          <a:blip r:embed="rId5"/>
          <a:stretch>
            <a:fillRect/>
          </a:stretch>
        </p:blipFill>
        <p:spPr>
          <a:xfrm>
            <a:off x="9968089" y="218758"/>
            <a:ext cx="1758288" cy="469788"/>
          </a:xfrm>
          <a:prstGeom prst="rect">
            <a:avLst/>
          </a:prstGeom>
        </p:spPr>
      </p:pic>
      <p:sp>
        <p:nvSpPr>
          <p:cNvPr id="11" name="Rectángulo 10">
            <a:extLst>
              <a:ext uri="{FF2B5EF4-FFF2-40B4-BE49-F238E27FC236}">
                <a16:creationId xmlns:a16="http://schemas.microsoft.com/office/drawing/2014/main" id="{3F062DBD-184D-7A22-1EB1-273ED92E776A}"/>
              </a:ext>
            </a:extLst>
          </p:cNvPr>
          <p:cNvSpPr/>
          <p:nvPr/>
        </p:nvSpPr>
        <p:spPr>
          <a:xfrm>
            <a:off x="2130752" y="3516637"/>
            <a:ext cx="3804355" cy="590092"/>
          </a:xfrm>
          <a:prstGeom prst="rect">
            <a:avLst/>
          </a:prstGeom>
          <a:solidFill>
            <a:schemeClr val="accent3">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rgbClr val="002060"/>
                </a:solidFill>
              </a:rPr>
              <a:t>Regiones con mayor deforestación Amazonía </a:t>
            </a:r>
          </a:p>
          <a:p>
            <a:pPr algn="ctr"/>
            <a:r>
              <a:rPr lang="es-ES" sz="1400" dirty="0">
                <a:solidFill>
                  <a:srgbClr val="002060"/>
                </a:solidFill>
              </a:rPr>
              <a:t>Hectáreas (2018 - 2020)</a:t>
            </a:r>
            <a:endParaRPr lang="es-PE" sz="1400" dirty="0">
              <a:solidFill>
                <a:srgbClr val="002060"/>
              </a:solidFill>
            </a:endParaRPr>
          </a:p>
        </p:txBody>
      </p:sp>
      <p:graphicFrame>
        <p:nvGraphicFramePr>
          <p:cNvPr id="12" name="Gráfico 11">
            <a:extLst>
              <a:ext uri="{FF2B5EF4-FFF2-40B4-BE49-F238E27FC236}">
                <a16:creationId xmlns:a16="http://schemas.microsoft.com/office/drawing/2014/main" id="{5EDC6D67-1877-03E1-B209-1047915ED33D}"/>
              </a:ext>
            </a:extLst>
          </p:cNvPr>
          <p:cNvGraphicFramePr>
            <a:graphicFrameLocks/>
          </p:cNvGraphicFramePr>
          <p:nvPr/>
        </p:nvGraphicFramePr>
        <p:xfrm>
          <a:off x="1584381" y="4215135"/>
          <a:ext cx="4717016" cy="2509370"/>
        </p:xfrm>
        <a:graphic>
          <a:graphicData uri="http://schemas.openxmlformats.org/drawingml/2006/chart">
            <c:chart xmlns:c="http://schemas.openxmlformats.org/drawingml/2006/chart" xmlns:r="http://schemas.openxmlformats.org/officeDocument/2006/relationships" r:id="rId6"/>
          </a:graphicData>
        </a:graphic>
      </p:graphicFrame>
      <p:pic>
        <p:nvPicPr>
          <p:cNvPr id="13" name="Imagen 12">
            <a:extLst>
              <a:ext uri="{FF2B5EF4-FFF2-40B4-BE49-F238E27FC236}">
                <a16:creationId xmlns:a16="http://schemas.microsoft.com/office/drawing/2014/main" id="{A296E30C-A9B4-C815-0A51-4453801EFD6D}"/>
              </a:ext>
            </a:extLst>
          </p:cNvPr>
          <p:cNvPicPr>
            <a:picLocks noChangeAspect="1"/>
          </p:cNvPicPr>
          <p:nvPr/>
        </p:nvPicPr>
        <p:blipFill>
          <a:blip r:embed="rId7"/>
          <a:stretch>
            <a:fillRect/>
          </a:stretch>
        </p:blipFill>
        <p:spPr>
          <a:xfrm>
            <a:off x="7119266" y="1817225"/>
            <a:ext cx="3792381" cy="4907280"/>
          </a:xfrm>
          <a:prstGeom prst="rect">
            <a:avLst/>
          </a:prstGeom>
        </p:spPr>
      </p:pic>
    </p:spTree>
    <p:extLst>
      <p:ext uri="{BB962C8B-B14F-4D97-AF65-F5344CB8AC3E}">
        <p14:creationId xmlns:p14="http://schemas.microsoft.com/office/powerpoint/2010/main" val="2147720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22994</TotalTime>
  <Words>3159</Words>
  <Application>Microsoft Office PowerPoint</Application>
  <PresentationFormat>Panorámica</PresentationFormat>
  <Paragraphs>169</Paragraphs>
  <Slides>23</Slides>
  <Notes>17</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23</vt:i4>
      </vt:variant>
    </vt:vector>
  </HeadingPairs>
  <TitlesOfParts>
    <vt:vector size="32" baseType="lpstr">
      <vt:lpstr>Antique Olive</vt:lpstr>
      <vt:lpstr>arial</vt:lpstr>
      <vt:lpstr>arial</vt:lpstr>
      <vt:lpstr>Arial Narrow</vt:lpstr>
      <vt:lpstr>Calibri</vt:lpstr>
      <vt:lpstr>Calibri Light</vt:lpstr>
      <vt:lpstr>Courier New</vt:lpstr>
      <vt:lpstr>Verdana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Carlos Arturo Socualaya Carril</dc:creator>
  <cp:lastModifiedBy>Eduardo Chavez de Pierola</cp:lastModifiedBy>
  <cp:revision>231</cp:revision>
  <cp:lastPrinted>2023-08-16T17:11:34Z</cp:lastPrinted>
  <dcterms:created xsi:type="dcterms:W3CDTF">2019-12-20T15:23:55Z</dcterms:created>
  <dcterms:modified xsi:type="dcterms:W3CDTF">2023-08-18T01:48:15Z</dcterms:modified>
</cp:coreProperties>
</file>