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659" r:id="rId2"/>
    <p:sldId id="3661" r:id="rId3"/>
    <p:sldId id="3969" r:id="rId4"/>
    <p:sldId id="3665" r:id="rId5"/>
    <p:sldId id="3706" r:id="rId6"/>
    <p:sldId id="3970" r:id="rId7"/>
    <p:sldId id="3971" r:id="rId8"/>
    <p:sldId id="3972" r:id="rId9"/>
    <p:sldId id="3973" r:id="rId10"/>
    <p:sldId id="3974" r:id="rId11"/>
    <p:sldId id="3975" r:id="rId12"/>
    <p:sldId id="3976" r:id="rId13"/>
    <p:sldId id="3979" r:id="rId14"/>
    <p:sldId id="3980" r:id="rId15"/>
    <p:sldId id="4001" r:id="rId16"/>
    <p:sldId id="3981" r:id="rId17"/>
    <p:sldId id="3982" r:id="rId18"/>
    <p:sldId id="3983" r:id="rId19"/>
    <p:sldId id="3985" r:id="rId20"/>
    <p:sldId id="4003" r:id="rId21"/>
    <p:sldId id="4004" r:id="rId22"/>
    <p:sldId id="4005" r:id="rId23"/>
    <p:sldId id="4006" r:id="rId24"/>
    <p:sldId id="4027" r:id="rId25"/>
    <p:sldId id="4007" r:id="rId26"/>
    <p:sldId id="4008" r:id="rId27"/>
    <p:sldId id="4009" r:id="rId28"/>
    <p:sldId id="4010" r:id="rId29"/>
    <p:sldId id="4011" r:id="rId30"/>
    <p:sldId id="4012" r:id="rId31"/>
    <p:sldId id="4013" r:id="rId32"/>
    <p:sldId id="4014" r:id="rId33"/>
    <p:sldId id="4015" r:id="rId34"/>
    <p:sldId id="4028" r:id="rId35"/>
    <p:sldId id="4029" r:id="rId36"/>
    <p:sldId id="4016" r:id="rId37"/>
    <p:sldId id="4017" r:id="rId38"/>
    <p:sldId id="4018" r:id="rId39"/>
    <p:sldId id="4020" r:id="rId40"/>
    <p:sldId id="3986" r:id="rId41"/>
    <p:sldId id="3989" r:id="rId42"/>
    <p:sldId id="3990" r:id="rId43"/>
    <p:sldId id="3991" r:id="rId44"/>
    <p:sldId id="3987" r:id="rId45"/>
    <p:sldId id="3988" r:id="rId46"/>
    <p:sldId id="4034" r:id="rId47"/>
    <p:sldId id="4031" r:id="rId48"/>
    <p:sldId id="4033" r:id="rId49"/>
    <p:sldId id="3993" r:id="rId50"/>
    <p:sldId id="3994" r:id="rId51"/>
    <p:sldId id="3995" r:id="rId52"/>
    <p:sldId id="3996" r:id="rId53"/>
    <p:sldId id="3992" r:id="rId54"/>
    <p:sldId id="3978" r:id="rId55"/>
    <p:sldId id="4030" r:id="rId56"/>
    <p:sldId id="4025" r:id="rId57"/>
    <p:sldId id="4021" r:id="rId58"/>
    <p:sldId id="3999" r:id="rId59"/>
    <p:sldId id="3977" r:id="rId60"/>
    <p:sldId id="4022" r:id="rId61"/>
    <p:sldId id="4023" r:id="rId62"/>
    <p:sldId id="4024" r:id="rId63"/>
    <p:sldId id="829" r:id="rId64"/>
    <p:sldId id="830" r:id="rId65"/>
    <p:sldId id="4000" r:id="rId66"/>
    <p:sldId id="3369" r:id="rId67"/>
    <p:sldId id="4026" r:id="rId68"/>
    <p:sldId id="1079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llermo Garcia Orue" initials="GGO" lastIdx="1" clrIdx="0">
    <p:extLst>
      <p:ext uri="{19B8F6BF-5375-455C-9EA6-DF929625EA0E}">
        <p15:presenceInfo xmlns:p15="http://schemas.microsoft.com/office/powerpoint/2012/main" userId="fcb8c764e1b271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A20"/>
    <a:srgbClr val="20272D"/>
    <a:srgbClr val="060407"/>
    <a:srgbClr val="AF0C07"/>
    <a:srgbClr val="AC0B06"/>
    <a:srgbClr val="8E0703"/>
    <a:srgbClr val="F7F7F7"/>
    <a:srgbClr val="00668A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9BFF7-1551-40F9-80D5-3EEF627A2229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923CE-E499-407A-892F-C89B1F9EAAA1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9597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56F5A-60FE-40FF-8C6B-ED62F6F59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B9F0DA-FDE4-468C-8C6F-FB9F48B82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560E76-6D08-4A1D-B3AA-2771BF10A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BA9C7-3174-4157-94F6-0C7BAC7E4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DBBC16-142D-45F4-A7B0-C1028F26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92207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17A1B-74E1-457D-B9D0-EA30BA89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E2D6D9-EB1C-4667-AB40-DA59E4270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2C511B-3453-4D00-9114-6A12478A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0271C6-5450-4257-9F20-8027135C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DD657-82D3-4A7A-A686-DF477D19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3829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D39A7C-5B64-4DB0-9900-A484AAD759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67A0E7-209F-4BB4-A234-145596942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88B595-B944-4529-9FB9-E0147F2F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FA87D4-1D94-4E52-AB60-73C8D2AB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B2DA77-DB20-413D-B698-0A10D69C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980729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10ED4-1750-48D4-8825-33445D26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822F6D-84A9-4C8C-A486-AAC9235D9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D7E0D6-58CA-4C30-9BBC-3C33C9CC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A61273-F8C7-434C-8E08-1AD5FB6C8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5A8699-574A-4931-879F-C8DBB2A9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26685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DEFBC-88B1-468E-B478-5F79309B5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289967-89DC-46C5-846C-35557B3DE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C9671F-024E-4AD0-8229-03D5AAB0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12B7C1-3EA9-4674-84F1-FDB9EEF31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7175A-89E3-496D-9D96-30847AC4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1963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EF68F-427E-4BC1-825D-C17C25BBF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E6ECB8-0A9E-4730-A35B-F734BA238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43DC65-16B3-49A1-B3D0-7F60EB287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689C09-084D-4060-9414-67DDF2F9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D8953F-2423-4FB6-B1B7-D4489EA6F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BB2B85-14F7-45DF-B3B7-B2A0EED73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8456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320343-693B-4483-95D0-3EC89540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92B3B0-695D-4194-8A34-6A78C2F15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EB113D-0050-4BEE-8A82-6328CC377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F55374-C7B3-4FC9-A032-3051D0ABD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351DE9-6CAD-4865-A120-4DEE7840D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6FDC52-52B9-46D6-8652-13EEDE39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2DBD853-7979-4F81-9B66-F1D317C0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4EA5176-AA46-4A76-8AEF-9C87194D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1289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54927-AFC0-49F9-A2A1-99B3B44C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D13C273-B27C-42E5-823B-C0D1A9EB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3576039-2175-4A3C-8B63-63C645DC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75A16CC-33AE-49DA-96F5-221C398A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7748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B9B3B7-D10A-481C-9BDF-611AEA345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4CEE16-5187-4413-AF48-63884162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44B194-E723-4184-8EC2-C3B99D10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800574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E509D-765A-488B-A2B0-6B4A05899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DFF9AA-9D4C-4716-B8D4-7935C2A44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9BCF60-BCFC-4930-BB4B-0A4B648A3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574D68-A979-436D-8542-DECC38046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4091D4-0AF5-4A99-B55A-00280C131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763A8D-98DE-4230-A880-E3EE4302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90947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E8CF2-BA27-472C-8DE7-03E4A74A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6EDA83A-A244-49C7-A432-D77CB3C77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79C4F6-1963-4498-BBB7-2F1A68A14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7CADC1-7660-458E-B245-16AA5647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7FEA4B-BEF7-421A-BA2E-CF3E40A03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382D01-82C1-414C-9EF5-801DBE96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9986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D35195C-CCEB-4D04-A7E4-BA6594B7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848B34-C587-478B-8503-BCD225C2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FB3CB3-5E81-4567-A53E-2AA7C9E00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ED4B7-8029-47DB-9686-F9B03B1B200E}" type="datetimeFigureOut">
              <a:rPr lang="es-PY" smtClean="0"/>
              <a:t>16/8/2023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3FB660-0B56-44CD-80E2-73649027E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0E6B4C-AFA4-4BFE-B680-3110D63E5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AE630-8E8E-4461-B4E2-E900C47C302B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225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scientest.com/es/inteligencia-artificial-definicion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bm.com/topics/artificial-intelligenc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scientest.com/es/inteligencia-artificial-definicion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scientest.com/es/inteligencia-artificial-definicio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scientest.com/es/inteligencia-artificial-definici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638294" y="6165305"/>
            <a:ext cx="291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www.garciaorue.com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7343152F-C123-848C-6DEA-A8C4B3524F72}"/>
              </a:ext>
            </a:extLst>
          </p:cNvPr>
          <p:cNvSpPr txBox="1">
            <a:spLocks/>
          </p:cNvSpPr>
          <p:nvPr/>
        </p:nvSpPr>
        <p:spPr>
          <a:xfrm>
            <a:off x="155340" y="2102069"/>
            <a:ext cx="11881319" cy="251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752"/>
              </a:lnSpc>
            </a:pPr>
            <a:r>
              <a:rPr lang="es-PY" sz="16600" b="1" dirty="0">
                <a:latin typeface="Centaur" panose="02030504050205020304" pitchFamily="18" charset="0"/>
              </a:rPr>
              <a:t>G</a:t>
            </a:r>
            <a:r>
              <a:rPr lang="es-PY" sz="11500" b="1" dirty="0">
                <a:latin typeface="Centaur" panose="02030504050205020304" pitchFamily="18" charset="0"/>
              </a:rPr>
              <a:t>ARCÍA</a:t>
            </a:r>
            <a:r>
              <a:rPr lang="es-PY" sz="16600" b="1" dirty="0">
                <a:latin typeface="Centaur" panose="02030504050205020304" pitchFamily="18" charset="0"/>
              </a:rPr>
              <a:t> O</a:t>
            </a:r>
            <a:r>
              <a:rPr lang="es-PY" sz="11500" b="1" dirty="0">
                <a:latin typeface="Centaur" panose="02030504050205020304" pitchFamily="18" charset="0"/>
              </a:rPr>
              <a:t>RUÉ</a:t>
            </a:r>
            <a:endParaRPr lang="es-PY" sz="8000" b="1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9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E5314-D7B1-F956-F212-2F32FBA7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¿Sólo hay IA limitada? </a:t>
            </a:r>
            <a:endParaRPr lang="es-PY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9F6D0E-022F-B70B-AB51-C104FFB40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s-MX" dirty="0"/>
              <a:t>En cambio, la segunda categoría es la inteligencia artificial «general». Esa IA es similar a las que se ven en las películas y libros de ciencia ficción.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Es una máquina dotada de una inteligencia artificial general, comparable a la de un ser humano y capaz de resolver cualquier tipo de problema. Un algoritmo universal, capaz de aprender y actuar en cualquier entorno.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Sin embargo, en realidad, este tipo de IA aún no existe. Ninguna tecnología está lo suficientemente avanzada hasta la fecha como para competir con el cerebro humano.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Por ese motivo, la creación de la IA general sigue siendo, por el momento, el «Santo Grial» de los investigadores de IA. Es una búsqueda ambiciosa, pero llena de obstáculos. A pesar de los avances técnicos, sigue siendo muy difícil diseñar una máquina con plenas capacidades cognitivas.</a:t>
            </a:r>
            <a:endParaRPr lang="es-PY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C72650-49CC-3D1D-956B-7608D6BEE25D}"/>
              </a:ext>
            </a:extLst>
          </p:cNvPr>
          <p:cNvSpPr txBox="1"/>
          <p:nvPr/>
        </p:nvSpPr>
        <p:spPr>
          <a:xfrm>
            <a:off x="3048000" y="648866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Y" sz="1200" dirty="0">
                <a:hlinkClick r:id="rId2"/>
              </a:rPr>
              <a:t>https://datascientest.com/es/inteligencia-artificial-definicion</a:t>
            </a:r>
            <a:r>
              <a:rPr lang="es-PY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69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0C181-014A-E72F-256E-48853EE7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Ok, pero ¿Qué es?</a:t>
            </a:r>
            <a:endParaRPr lang="es-PY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663F64-ED69-06E8-9D43-9E6D20657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4409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Skynet">
            <a:extLst>
              <a:ext uri="{FF2B5EF4-FFF2-40B4-BE49-F238E27FC236}">
                <a16:creationId xmlns:a16="http://schemas.microsoft.com/office/drawing/2014/main" id="{96FD6759-4665-148D-96D0-539BC017B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7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60862-8FB0-E437-09AE-2EAE07F33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396B2A-27E8-7D48-D27F-F3A0DE1E9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Artificial intelligence leverages computers and machines to mimic the problem-solving and decision-making capabilities of the human mind.</a:t>
            </a:r>
          </a:p>
          <a:p>
            <a:pPr marL="0" indent="0" algn="just">
              <a:buNone/>
            </a:pPr>
            <a:endParaRPr lang="es-PY" dirty="0"/>
          </a:p>
          <a:p>
            <a:pPr marL="0" indent="0" algn="just">
              <a:buNone/>
            </a:pPr>
            <a:r>
              <a:rPr lang="es-MX" dirty="0"/>
              <a:t>La inteligencia artificial aprovecha computadoras y máquinas para imitar las capacidades de resolución de problemas y toma de decisiones de la mente humana.</a:t>
            </a:r>
            <a:endParaRPr lang="es-PY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AB0A61-A5D3-553B-4778-CE630C3CF4E7}"/>
              </a:ext>
            </a:extLst>
          </p:cNvPr>
          <p:cNvSpPr txBox="1"/>
          <p:nvPr/>
        </p:nvSpPr>
        <p:spPr>
          <a:xfrm>
            <a:off x="3048000" y="648866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Y" sz="1200" dirty="0">
                <a:hlinkClick r:id="rId2"/>
              </a:rPr>
              <a:t>https://www.ibm.com/topics/artificial-intelligence</a:t>
            </a:r>
            <a:r>
              <a:rPr lang="es-PY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34BAC0A4-8EB7-2C0B-4C8B-74565AEC1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86" r="1" b="1"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A61047-5E14-16CF-4F2A-8953A9A5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952712"/>
            <a:ext cx="7927785" cy="11075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/>
            <a:r>
              <a:rPr lang="en-US" sz="6600" dirty="0"/>
              <a:t>#3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F81EE3-FFA7-16B3-9C4C-0FB032A54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028" y="5369306"/>
            <a:ext cx="11101744" cy="61847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¿</a:t>
            </a:r>
            <a:r>
              <a:rPr lang="en-US" sz="3600" dirty="0" err="1">
                <a:solidFill>
                  <a:srgbClr val="FFFFFF"/>
                </a:solidFill>
              </a:rPr>
              <a:t>Cómo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puede</a:t>
            </a:r>
            <a:r>
              <a:rPr lang="en-US" sz="3600" dirty="0">
                <a:solidFill>
                  <a:srgbClr val="FFFFFF"/>
                </a:solidFill>
              </a:rPr>
              <a:t> la </a:t>
            </a:r>
            <a:r>
              <a:rPr lang="en-US" sz="3600" dirty="0" err="1">
                <a:solidFill>
                  <a:srgbClr val="FFFFFF"/>
                </a:solidFill>
              </a:rPr>
              <a:t>inteligencia</a:t>
            </a:r>
            <a:r>
              <a:rPr lang="en-US" sz="3600" dirty="0">
                <a:solidFill>
                  <a:srgbClr val="FFFFFF"/>
                </a:solidFill>
              </a:rPr>
              <a:t> artificial </a:t>
            </a:r>
            <a:r>
              <a:rPr lang="en-US" sz="3600" dirty="0" err="1">
                <a:solidFill>
                  <a:srgbClr val="FFFFFF"/>
                </a:solidFill>
              </a:rPr>
              <a:t>ayudar</a:t>
            </a:r>
            <a:r>
              <a:rPr lang="en-US" sz="3600" dirty="0">
                <a:solidFill>
                  <a:srgbClr val="FFFFFF"/>
                </a:solidFill>
              </a:rPr>
              <a:t> a </a:t>
            </a:r>
            <a:r>
              <a:rPr lang="en-US" sz="3600" dirty="0" err="1">
                <a:solidFill>
                  <a:srgbClr val="FFFFFF"/>
                </a:solidFill>
              </a:rPr>
              <a:t>prevenir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el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lavado</a:t>
            </a:r>
            <a:r>
              <a:rPr lang="en-US" sz="3600" dirty="0">
                <a:solidFill>
                  <a:srgbClr val="FFFFFF"/>
                </a:solidFill>
              </a:rPr>
              <a:t> de dinero y </a:t>
            </a:r>
            <a:r>
              <a:rPr lang="en-US" sz="3600" dirty="0" err="1">
                <a:solidFill>
                  <a:srgbClr val="FFFFFF"/>
                </a:solidFill>
              </a:rPr>
              <a:t>el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financiamiento</a:t>
            </a:r>
            <a:r>
              <a:rPr lang="en-US" sz="3600" dirty="0">
                <a:solidFill>
                  <a:srgbClr val="FFFFFF"/>
                </a:solidFill>
              </a:rPr>
              <a:t> del </a:t>
            </a:r>
            <a:r>
              <a:rPr lang="en-US" sz="3600" dirty="0" err="1">
                <a:solidFill>
                  <a:srgbClr val="FFFFFF"/>
                </a:solidFill>
              </a:rPr>
              <a:t>terrorismo</a:t>
            </a:r>
            <a:r>
              <a:rPr lang="en-US" sz="3600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2683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AEC43-099C-CEAC-3B80-FF6CF3172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La IA puede servirnos para:</a:t>
            </a:r>
            <a:endParaRPr lang="es-PY" sz="32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8E77A8-4B42-9FFF-8850-C680A0694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Preparar sesiones de capacitación.</a:t>
            </a:r>
          </a:p>
          <a:p>
            <a:r>
              <a:rPr lang="es-MX" dirty="0"/>
              <a:t>Obtener resúmenes de documentos extensos.</a:t>
            </a:r>
          </a:p>
          <a:p>
            <a:r>
              <a:rPr lang="es-MX" dirty="0"/>
              <a:t>Preparar informes.</a:t>
            </a:r>
          </a:p>
          <a:p>
            <a:r>
              <a:rPr lang="es-MX" dirty="0"/>
              <a:t>Interpretar datos.</a:t>
            </a:r>
          </a:p>
          <a:p>
            <a:r>
              <a:rPr lang="es-MX" dirty="0"/>
              <a:t>Redactar notas.</a:t>
            </a:r>
          </a:p>
          <a:p>
            <a:pPr marL="0" indent="0">
              <a:buNone/>
            </a:pP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7371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AEC43-099C-CEAC-3B80-FF6CF3172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La IA también puede servirnos para:</a:t>
            </a:r>
            <a:endParaRPr lang="es-PY" sz="32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8E77A8-4B42-9FFF-8850-C680A0694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Identificar transacciones sospechosas</a:t>
            </a:r>
          </a:p>
          <a:p>
            <a:r>
              <a:rPr lang="es-MX" dirty="0"/>
              <a:t>Evaluar el riesgo de lavado de dinero y financiamiento del terrorismo</a:t>
            </a:r>
          </a:p>
          <a:p>
            <a:r>
              <a:rPr lang="es-MX" dirty="0"/>
              <a:t>Supervisar las actividades financieras</a:t>
            </a:r>
          </a:p>
          <a:p>
            <a:r>
              <a:rPr lang="es-MX" dirty="0"/>
              <a:t>Detectar patrones de comportamiento sospechosos</a:t>
            </a:r>
          </a:p>
          <a:p>
            <a:pPr marL="0" indent="0">
              <a:buNone/>
            </a:pP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3550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634DC-6C0A-C60A-FFF5-791DD476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Ok, pero ¿Cómo?</a:t>
            </a:r>
            <a:endParaRPr lang="es-PY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85EDF5-3BBB-A1CE-F547-05712653B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856906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CC954-FECD-EB01-5A72-6B969CDA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024CD3-289D-41C2-D052-532C65734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MX" dirty="0"/>
              <a:t>El camino ideal es que cada entidad desarrolle sus propias herramientas de IA.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Sin embargo, eso todavía es muy costoso y por ende está fuera del alcance de la mayoría.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Entonces ¿Qué podemos hacer? ¿Podemos usar las herramientas más usuales de la IA para nuestro día a día?</a:t>
            </a: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415145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3E8B5-4B0C-E563-5367-8378CB39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Dos noticias, una buena y otra mala</a:t>
            </a:r>
            <a:endParaRPr lang="es-PY" b="1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64956D-FC34-46D4-E404-D1E0DDB79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MX" dirty="0"/>
              <a:t>La buena: Sí, se puede.</a:t>
            </a:r>
          </a:p>
          <a:p>
            <a:pPr marL="0" indent="0" algn="just">
              <a:buNone/>
            </a:pPr>
            <a:br>
              <a:rPr lang="es-MX" dirty="0"/>
            </a:br>
            <a:br>
              <a:rPr lang="es-MX" dirty="0"/>
            </a:br>
            <a:r>
              <a:rPr lang="es-MX" dirty="0"/>
              <a:t>La mala: No es sencillo y requiere de mucha supervisión humana, todavía.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Usemos como ejemplo a una de las herramientas más conocidas y fáciles de usar: </a:t>
            </a:r>
            <a:r>
              <a:rPr lang="es-MX" dirty="0" err="1"/>
              <a:t>Bard</a:t>
            </a:r>
            <a:r>
              <a:rPr lang="es-MX" dirty="0"/>
              <a:t>.</a:t>
            </a: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59735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1 Subtítulo"/>
          <p:cNvSpPr txBox="1">
            <a:spLocks/>
          </p:cNvSpPr>
          <p:nvPr/>
        </p:nvSpPr>
        <p:spPr bwMode="auto">
          <a:xfrm>
            <a:off x="310239" y="3148473"/>
            <a:ext cx="11571513" cy="108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/>
              <a:t>La Inteligencia Artificial como instrumento para gestionar un sistema de PLAFT</a:t>
            </a:r>
          </a:p>
          <a:p>
            <a:r>
              <a:rPr lang="es-MX" sz="2400" b="1" dirty="0"/>
              <a:t>Desafíos en su aplicación</a:t>
            </a:r>
          </a:p>
        </p:txBody>
      </p:sp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4271FCC3-2A38-498E-81FF-CA4F259895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16" y="4820282"/>
            <a:ext cx="4309561" cy="2002945"/>
          </a:xfrm>
          <a:prstGeom prst="rect">
            <a:avLst/>
          </a:prstGeom>
        </p:spPr>
      </p:pic>
      <p:pic>
        <p:nvPicPr>
          <p:cNvPr id="4098" name="Picture 2" descr="No hay ninguna descripción de la foto disponible.">
            <a:extLst>
              <a:ext uri="{FF2B5EF4-FFF2-40B4-BE49-F238E27FC236}">
                <a16:creationId xmlns:a16="http://schemas.microsoft.com/office/drawing/2014/main" id="{4DFDEB81-B67E-1232-7B0A-40D07B17F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36818" r="12983" b="35194"/>
          <a:stretch/>
        </p:blipFill>
        <p:spPr bwMode="auto">
          <a:xfrm>
            <a:off x="224959" y="362129"/>
            <a:ext cx="4996543" cy="191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ngreso Internacional PLAFT - APESEG - APECOSE">
            <a:extLst>
              <a:ext uri="{FF2B5EF4-FFF2-40B4-BE49-F238E27FC236}">
                <a16:creationId xmlns:a16="http://schemas.microsoft.com/office/drawing/2014/main" id="{923A6AB4-5E6F-E772-7C88-1457F5931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3590" r="5197" b="13092"/>
          <a:stretch/>
        </p:blipFill>
        <p:spPr bwMode="auto">
          <a:xfrm>
            <a:off x="6005281" y="176546"/>
            <a:ext cx="5431971" cy="22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40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FD9F6-19C0-88C3-6FC1-37A6FAC3C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Hay cosas sencillas, que se vuelven incluso aún más sencillas con la ayuda de la IA</a:t>
            </a:r>
            <a:endParaRPr lang="es-PY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7285F6-8A68-B569-CD63-5CF6EAB34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787810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898292-DD25-E4B1-B02E-8E28898B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85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D016E0-4874-3882-A59D-091D7BD71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26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AD745C-11E5-FF63-4711-0BBA799E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18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F6151-4B4C-AF71-3DCE-7360C01AE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Otro ejemplo:</a:t>
            </a:r>
            <a:endParaRPr lang="es-PY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327408-DB4F-A129-CF33-AB07BEF54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00811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CBBD5D-94D6-E1A0-ACAB-32D5B58DC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23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5CE7B0-BF5D-1C3A-4D8E-90DFE4825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77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6790CC-A20B-AAFE-05A4-A1D6E915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25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FD9F6-19C0-88C3-6FC1-37A6FAC3C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Podemos inspirarnos en la IA para otras cosas no tan sencillas</a:t>
            </a:r>
            <a:endParaRPr lang="es-PY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7285F6-8A68-B569-CD63-5CF6EAB34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681170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1028FD-7798-BE2E-85BC-A40AB34BB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1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5D86F-F94E-F425-B287-42C89BF6B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Advertencia: Esta presentación fue hecha </a:t>
            </a:r>
            <a:r>
              <a:rPr lang="es-MX"/>
              <a:t>utilizando IA.</a:t>
            </a:r>
            <a:endParaRPr lang="es-PY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5B7A05-F310-0CE1-70C7-89038851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669080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A97AFE-51C6-E73F-0358-B950D22A4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56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488DDA-D8C7-275D-5BAC-E35329B3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16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7F6EAE-A45A-DA12-603E-7A30F88D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3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C689B3-9168-44B2-167C-F878C175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25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F6151-4B4C-AF71-3DCE-7360C01AE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IA olvidó incluir mitigantes, tuve que pedírselo</a:t>
            </a:r>
            <a:endParaRPr lang="es-PY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327408-DB4F-A129-CF33-AB07BEF54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00288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en t-800">
            <a:extLst>
              <a:ext uri="{FF2B5EF4-FFF2-40B4-BE49-F238E27FC236}">
                <a16:creationId xmlns:a16="http://schemas.microsoft.com/office/drawing/2014/main" id="{AEBE3814-33D1-2FDB-F925-8F810C3A9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1" b="203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37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CB31C0-6285-E818-0A2A-B3908E1E5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8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84A320-26D0-6D72-0ECE-35D8A7EBF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36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6F5F35-BDC6-C580-5BFB-9DC05D93E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69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FD9F6-19C0-88C3-6FC1-37A6FAC3C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Y hasta podemos intentar usarla para labores más complejas</a:t>
            </a:r>
            <a:endParaRPr lang="es-PY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7285F6-8A68-B569-CD63-5CF6EAB34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18740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EC22D-FD79-91D7-F87F-9C4EFA40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/>
              <a:t>Agenda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069F41-67E3-F8D6-C1DA-72A2E8A3C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sz="2400" dirty="0"/>
              <a:t>Introducción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400" dirty="0"/>
              <a:t>¿Qué es la inteligencia artificial?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400" dirty="0"/>
              <a:t>¿Cómo puede la inteligencia artificial ayudar a prevenir el lavado de dinero y el financiamiento del terrorismo?</a:t>
            </a:r>
            <a:endParaRPr lang="es-MX" dirty="0"/>
          </a:p>
          <a:p>
            <a:pPr marL="457200" indent="-457200">
              <a:buFont typeface="+mj-lt"/>
              <a:buAutoNum type="arabicPeriod"/>
            </a:pPr>
            <a:r>
              <a:rPr lang="es-MX" sz="2400" dirty="0"/>
              <a:t>Los desafíos de la aplicación de la inteligencia artificial en la prevención del LA/FT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400" dirty="0"/>
              <a:t>Reflexiones finales.</a:t>
            </a:r>
          </a:p>
          <a:p>
            <a:pPr marL="0" indent="0">
              <a:buNone/>
            </a:pPr>
            <a:endParaRPr lang="es-PY" sz="2400" dirty="0"/>
          </a:p>
        </p:txBody>
      </p:sp>
    </p:spTree>
    <p:extLst>
      <p:ext uri="{BB962C8B-B14F-4D97-AF65-F5344CB8AC3E}">
        <p14:creationId xmlns:p14="http://schemas.microsoft.com/office/powerpoint/2010/main" val="13831900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E5FA9C-6509-83C0-A501-1D50FA03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16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E111A9-13F7-2A37-A98C-8EFAA8A9D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2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A7CAAA-93D3-0B51-C9D2-2F72B82C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2A4542-E22B-206F-E13C-E3E1CA6F8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8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06B915-BBA3-8350-76E6-3C33F204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80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B381B6-6637-36BE-9924-1F888D82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83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ota de agua sobre pétalo">
            <a:extLst>
              <a:ext uri="{FF2B5EF4-FFF2-40B4-BE49-F238E27FC236}">
                <a16:creationId xmlns:a16="http://schemas.microsoft.com/office/drawing/2014/main" id="{837F1F72-17CC-D4FC-395D-A24DE3255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7E5005F-B658-0C15-B5DB-C698DA424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 la </a:t>
            </a:r>
            <a:r>
              <a:rPr lang="en-US" dirty="0" err="1">
                <a:solidFill>
                  <a:srgbClr val="FFFFFF"/>
                </a:solidFill>
              </a:rPr>
              <a:t>lista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aplicaciones</a:t>
            </a:r>
            <a:r>
              <a:rPr lang="en-US" dirty="0">
                <a:solidFill>
                  <a:srgbClr val="FFFFFF"/>
                </a:solidFill>
              </a:rPr>
              <a:t> es extensa: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30A95F-96A3-229F-5BB3-6FE2662D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dirty="0" err="1">
                <a:solidFill>
                  <a:srgbClr val="FFFFFF"/>
                </a:solidFill>
              </a:rPr>
              <a:t>También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podemos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pedirle</a:t>
            </a:r>
            <a:r>
              <a:rPr lang="en-US" dirty="0">
                <a:solidFill>
                  <a:srgbClr val="FFFFFF"/>
                </a:solidFill>
              </a:rPr>
              <a:t> que </a:t>
            </a:r>
            <a:r>
              <a:rPr lang="en-US" dirty="0" err="1">
                <a:solidFill>
                  <a:srgbClr val="FFFFFF"/>
                </a:solidFill>
              </a:rPr>
              <a:t>escriba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código</a:t>
            </a:r>
            <a:r>
              <a:rPr lang="en-US" dirty="0">
                <a:solidFill>
                  <a:srgbClr val="FFFFFF"/>
                </a:solidFill>
              </a:rPr>
              <a:t> o que </a:t>
            </a:r>
            <a:r>
              <a:rPr lang="en-US" dirty="0" err="1">
                <a:solidFill>
                  <a:srgbClr val="FFFFFF"/>
                </a:solidFill>
              </a:rPr>
              <a:t>elabore</a:t>
            </a:r>
            <a:r>
              <a:rPr lang="en-US" dirty="0">
                <a:solidFill>
                  <a:srgbClr val="FFFFFF"/>
                </a:solidFill>
              </a:rPr>
              <a:t> macros para Excel, </a:t>
            </a:r>
            <a:r>
              <a:rPr lang="en-US" dirty="0" err="1">
                <a:solidFill>
                  <a:srgbClr val="FFFFFF"/>
                </a:solidFill>
              </a:rPr>
              <a:t>por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ejemplo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9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trón de fondo&#10;&#10;Descripción generada automáticamente">
            <a:extLst>
              <a:ext uri="{FF2B5EF4-FFF2-40B4-BE49-F238E27FC236}">
                <a16:creationId xmlns:a16="http://schemas.microsoft.com/office/drawing/2014/main" id="{CC3CB204-1717-8A8B-0A4D-B426B782C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76" b="3127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915801-386F-8689-A637-54FB8C7E4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 err="1"/>
              <a:t>Advertencia</a:t>
            </a:r>
            <a:r>
              <a:rPr lang="en-US" sz="4000" b="1" dirty="0"/>
              <a:t>: </a:t>
            </a:r>
            <a:r>
              <a:rPr lang="en-US" sz="4000" dirty="0"/>
              <a:t>hay que ser </a:t>
            </a:r>
            <a:r>
              <a:rPr lang="en-US" sz="4000" dirty="0" err="1"/>
              <a:t>muy</a:t>
            </a:r>
            <a:r>
              <a:rPr lang="en-US" sz="4000" dirty="0"/>
              <a:t> claro al </a:t>
            </a:r>
            <a:r>
              <a:rPr lang="en-US" sz="4000" dirty="0" err="1"/>
              <a:t>momento</a:t>
            </a:r>
            <a:r>
              <a:rPr lang="en-US" sz="4000" dirty="0"/>
              <a:t> de </a:t>
            </a:r>
            <a:r>
              <a:rPr lang="en-US" sz="4000" dirty="0" err="1"/>
              <a:t>dar</a:t>
            </a:r>
            <a:r>
              <a:rPr lang="en-US" sz="4000" dirty="0"/>
              <a:t> las </a:t>
            </a:r>
            <a:r>
              <a:rPr lang="en-US" sz="4000" dirty="0" err="1"/>
              <a:t>instrucciones</a:t>
            </a:r>
            <a:r>
              <a:rPr lang="en-US" sz="4000" dirty="0"/>
              <a:t>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042579-4529-C8D9-060B-0AD590A90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7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915801-386F-8689-A637-54FB8C7E4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/>
              <a:t>Pero </a:t>
            </a:r>
            <a:r>
              <a:rPr lang="en-US" sz="4000" b="1" dirty="0" err="1"/>
              <a:t>eso</a:t>
            </a:r>
            <a:r>
              <a:rPr lang="en-US" sz="4000" b="1" dirty="0"/>
              <a:t> se require </a:t>
            </a:r>
            <a:r>
              <a:rPr lang="en-US" sz="4000" b="1" dirty="0" err="1"/>
              <a:t>incluso</a:t>
            </a:r>
            <a:r>
              <a:rPr lang="en-US" sz="4000" b="1" dirty="0"/>
              <a:t> con </a:t>
            </a:r>
            <a:r>
              <a:rPr lang="en-US" sz="4000" b="1" dirty="0" err="1"/>
              <a:t>los</a:t>
            </a:r>
            <a:r>
              <a:rPr lang="en-US" sz="4000" b="1" dirty="0"/>
              <a:t> </a:t>
            </a:r>
            <a:r>
              <a:rPr lang="en-US" sz="4000" b="1" dirty="0" err="1"/>
              <a:t>humanos</a:t>
            </a:r>
            <a:endParaRPr lang="en-US" sz="4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042579-4529-C8D9-060B-0AD590A90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2" descr="No hay ninguna descripción de la foto disponible.">
            <a:extLst>
              <a:ext uri="{FF2B5EF4-FFF2-40B4-BE49-F238E27FC236}">
                <a16:creationId xmlns:a16="http://schemas.microsoft.com/office/drawing/2014/main" id="{B8BED2E2-1427-DF61-25EF-089DAB4A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99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3745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aca de circuito azul">
            <a:extLst>
              <a:ext uri="{FF2B5EF4-FFF2-40B4-BE49-F238E27FC236}">
                <a16:creationId xmlns:a16="http://schemas.microsoft.com/office/drawing/2014/main" id="{59D89384-E66A-B7A4-157A-C64E56542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A61047-5E14-16CF-4F2A-8953A9A5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48600" cy="32044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en-US" sz="6600" dirty="0">
                <a:solidFill>
                  <a:srgbClr val="FFFFFF"/>
                </a:solidFill>
              </a:rPr>
              <a:t>#4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F81EE3-FFA7-16B3-9C4C-0FB032A54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99" y="4792531"/>
            <a:ext cx="8741230" cy="1089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Los </a:t>
            </a:r>
            <a:r>
              <a:rPr lang="en-US" sz="3600" dirty="0" err="1">
                <a:solidFill>
                  <a:srgbClr val="FFFFFF"/>
                </a:solidFill>
              </a:rPr>
              <a:t>desafíos</a:t>
            </a:r>
            <a:r>
              <a:rPr lang="en-US" sz="3600" dirty="0">
                <a:solidFill>
                  <a:srgbClr val="FFFFFF"/>
                </a:solidFill>
              </a:rPr>
              <a:t> de la </a:t>
            </a:r>
            <a:r>
              <a:rPr lang="en-US" sz="3600" dirty="0" err="1">
                <a:solidFill>
                  <a:srgbClr val="FFFFFF"/>
                </a:solidFill>
              </a:rPr>
              <a:t>aplicación</a:t>
            </a:r>
            <a:r>
              <a:rPr lang="en-US" sz="3600" dirty="0">
                <a:solidFill>
                  <a:srgbClr val="FFFFFF"/>
                </a:solidFill>
              </a:rPr>
              <a:t> de la </a:t>
            </a:r>
            <a:r>
              <a:rPr lang="en-US" sz="3600" dirty="0" err="1">
                <a:solidFill>
                  <a:srgbClr val="FFFFFF"/>
                </a:solidFill>
              </a:rPr>
              <a:t>inteligencia</a:t>
            </a:r>
            <a:r>
              <a:rPr lang="en-US" sz="3600" dirty="0">
                <a:solidFill>
                  <a:srgbClr val="FFFFFF"/>
                </a:solidFill>
              </a:rPr>
              <a:t> artificial </a:t>
            </a:r>
            <a:r>
              <a:rPr lang="en-US" sz="3600" dirty="0" err="1">
                <a:solidFill>
                  <a:srgbClr val="FFFFFF"/>
                </a:solidFill>
              </a:rPr>
              <a:t>en</a:t>
            </a:r>
            <a:r>
              <a:rPr lang="en-US" sz="3600" dirty="0">
                <a:solidFill>
                  <a:srgbClr val="FFFFFF"/>
                </a:solidFill>
              </a:rPr>
              <a:t> la </a:t>
            </a:r>
            <a:r>
              <a:rPr lang="en-US" sz="3600" dirty="0" err="1">
                <a:solidFill>
                  <a:srgbClr val="FFFFFF"/>
                </a:solidFill>
              </a:rPr>
              <a:t>prevención</a:t>
            </a:r>
            <a:r>
              <a:rPr lang="en-US" sz="3600" dirty="0">
                <a:solidFill>
                  <a:srgbClr val="FFFFFF"/>
                </a:solidFill>
              </a:rPr>
              <a:t> del LA/FT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552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aca brillante de circuito impreso">
            <a:extLst>
              <a:ext uri="{FF2B5EF4-FFF2-40B4-BE49-F238E27FC236}">
                <a16:creationId xmlns:a16="http://schemas.microsoft.com/office/drawing/2014/main" id="{1CDC64BC-6AA3-4C73-1716-A688FF1BC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A61047-5E14-16CF-4F2A-8953A9A5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48600" cy="32044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en-US" sz="6600" dirty="0">
                <a:solidFill>
                  <a:srgbClr val="FFFFFF"/>
                </a:solidFill>
              </a:rPr>
              <a:t>#1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F81EE3-FFA7-16B3-9C4C-0FB032A54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792531"/>
            <a:ext cx="5334000" cy="1089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Introducción</a:t>
            </a:r>
            <a:r>
              <a:rPr lang="en-US" sz="3600" dirty="0">
                <a:solidFill>
                  <a:srgbClr val="FFFFFF"/>
                </a:solidFill>
              </a:rPr>
              <a:t> a la </a:t>
            </a:r>
            <a:r>
              <a:rPr lang="en-US" sz="3600" dirty="0" err="1">
                <a:solidFill>
                  <a:srgbClr val="FFFFFF"/>
                </a:solidFill>
              </a:rPr>
              <a:t>Inteligencia</a:t>
            </a:r>
            <a:r>
              <a:rPr lang="en-US" sz="3600" dirty="0">
                <a:solidFill>
                  <a:srgbClr val="FFFFFF"/>
                </a:solidFill>
              </a:rPr>
              <a:t> Artificial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575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AF38648-BEE9-681C-E77E-D0566C71F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/>
              <a:t>Hay una serie de desafíos que deben superarse para lograr el éxito en la aplicación de la IA en la prevención del LA/FT. Estos desafíos incluyen:</a:t>
            </a:r>
            <a:endParaRPr lang="es-PY" sz="3200" b="1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73CA145-D97D-E6BB-05C5-0ACDE6705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s-MX" b="1" dirty="0"/>
              <a:t>La falta de datos: </a:t>
            </a:r>
            <a:r>
              <a:rPr lang="es-MX" dirty="0"/>
              <a:t>La IA requiere grandes cantidades de datos para entrenar los algoritmos, y el entrenador debe saber “explicar” en qué consisten los datos.</a:t>
            </a:r>
          </a:p>
          <a:p>
            <a:pPr algn="just"/>
            <a:r>
              <a:rPr lang="es-MX" b="1" dirty="0"/>
              <a:t>El sesgo en los datos: </a:t>
            </a:r>
            <a:r>
              <a:rPr lang="es-MX" dirty="0"/>
              <a:t>Los algoritmos de IA pueden estar sesgados por los datos en los que se entrenan. Si se entrena a la IA con datos de un período “de vacas flacas”, todo le resultará sospechoso en un período de “vacas gordas”.</a:t>
            </a:r>
          </a:p>
          <a:p>
            <a:pPr algn="just"/>
            <a:r>
              <a:rPr lang="es-MX" b="1" dirty="0"/>
              <a:t>La complejidad de los algoritmos de IA: </a:t>
            </a:r>
            <a:r>
              <a:rPr lang="es-MX" dirty="0"/>
              <a:t>Los algoritmos de IA pueden ser muy complejos y difíciles de entender. Esto puede dificultar la explicación de las decisiones tomadas por los algoritmos.</a:t>
            </a:r>
          </a:p>
          <a:p>
            <a:pPr algn="just"/>
            <a:r>
              <a:rPr lang="es-MX" b="1" dirty="0"/>
              <a:t>La necesidad de capacitación y experiencia: </a:t>
            </a:r>
            <a:r>
              <a:rPr lang="es-MX" dirty="0"/>
              <a:t>El uso de la IA en la prevención del LA/FT requiere una capacitación y experiencia significativa. Esto puede ser costoso y consumir mucho tiempo. No se recomienda hacerlo como un paliativo urgente, debe ser algo desarrollado con cuidado.</a:t>
            </a:r>
          </a:p>
          <a:p>
            <a:pPr marL="0" indent="0">
              <a:buNone/>
            </a:pP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27989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F2BF32-408D-528C-9BCB-9AC494955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087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34B548-8931-4044-8E03-0389DFE0F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91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67394B-E998-4853-D423-10EDD7B73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705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hombre en frente de fuego&#10;&#10;Descripción generada automáticamente con confianza baja">
            <a:extLst>
              <a:ext uri="{FF2B5EF4-FFF2-40B4-BE49-F238E27FC236}">
                <a16:creationId xmlns:a16="http://schemas.microsoft.com/office/drawing/2014/main" id="{DFE691DE-6911-6EA6-3712-B812A205E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9" y="0"/>
            <a:ext cx="12239070" cy="6881405"/>
          </a:xfrm>
        </p:spPr>
      </p:pic>
    </p:spTree>
    <p:extLst>
      <p:ext uri="{BB962C8B-B14F-4D97-AF65-F5344CB8AC3E}">
        <p14:creationId xmlns:p14="http://schemas.microsoft.com/office/powerpoint/2010/main" val="34183217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7321C8-F6A3-18DF-A7AF-F3A676334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8" y="637762"/>
            <a:ext cx="4284397" cy="55767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Disclaimer: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25677A-93F9-77D2-CD03-A982A05F8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9464" y="637762"/>
            <a:ext cx="4305881" cy="58609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Hoy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sólo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vimos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las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herramientas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conocidas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sin embargo, hay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muchas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que,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motivos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tiempo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quedan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tarea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la casa.</a:t>
            </a:r>
          </a:p>
          <a:p>
            <a:pPr algn="r"/>
            <a:endParaRPr lang="en-US" sz="4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71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erminator 2 co-writer on where 'Hasta la vista, baby' came from">
            <a:extLst>
              <a:ext uri="{FF2B5EF4-FFF2-40B4-BE49-F238E27FC236}">
                <a16:creationId xmlns:a16="http://schemas.microsoft.com/office/drawing/2014/main" id="{C7A54820-D7C7-EC33-4F94-68B4E05D6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/>
          <a:stretch/>
        </p:blipFill>
        <p:spPr bwMode="auto">
          <a:xfrm>
            <a:off x="20" y="-73572"/>
            <a:ext cx="12191980" cy="693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9D24832-9955-6388-933E-69B08DE291BB}"/>
              </a:ext>
            </a:extLst>
          </p:cNvPr>
          <p:cNvSpPr txBox="1">
            <a:spLocks/>
          </p:cNvSpPr>
          <p:nvPr/>
        </p:nvSpPr>
        <p:spPr>
          <a:xfrm>
            <a:off x="877613" y="527834"/>
            <a:ext cx="7848600" cy="32044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FFFFFF"/>
                </a:solidFill>
              </a:rPr>
              <a:t>#5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8507422A-5B85-AD84-AE3B-A0147329BA0B}"/>
              </a:ext>
            </a:extLst>
          </p:cNvPr>
          <p:cNvSpPr txBox="1">
            <a:spLocks/>
          </p:cNvSpPr>
          <p:nvPr/>
        </p:nvSpPr>
        <p:spPr>
          <a:xfrm>
            <a:off x="1933903" y="4647108"/>
            <a:ext cx="2741886" cy="168305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strike="sngStrike" dirty="0" err="1">
                <a:solidFill>
                  <a:srgbClr val="FFFFFF"/>
                </a:solidFill>
              </a:rPr>
              <a:t>Juicio</a:t>
            </a:r>
            <a:r>
              <a:rPr lang="en-US" sz="3600" strike="sngStrike" dirty="0">
                <a:solidFill>
                  <a:srgbClr val="FFFFFF"/>
                </a:solidFill>
              </a:rPr>
              <a:t> final</a:t>
            </a:r>
          </a:p>
          <a:p>
            <a:pPr marL="0" indent="0" algn="ctr">
              <a:buNone/>
            </a:pPr>
            <a:r>
              <a:rPr lang="en-US" sz="3600" dirty="0" err="1">
                <a:solidFill>
                  <a:srgbClr val="FFFFFF"/>
                </a:solidFill>
              </a:rPr>
              <a:t>Reflexiones</a:t>
            </a:r>
            <a:r>
              <a:rPr lang="en-US" sz="3600" dirty="0">
                <a:solidFill>
                  <a:srgbClr val="FFFFFF"/>
                </a:solidFill>
              </a:rPr>
              <a:t> finales</a:t>
            </a:r>
          </a:p>
        </p:txBody>
      </p:sp>
    </p:spTree>
    <p:extLst>
      <p:ext uri="{BB962C8B-B14F-4D97-AF65-F5344CB8AC3E}">
        <p14:creationId xmlns:p14="http://schemas.microsoft.com/office/powerpoint/2010/main" val="42011181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Mano sosteniendo un cuchillo en la mano&#10;&#10;Descripción generada automáticamente con confianza baja">
            <a:extLst>
              <a:ext uri="{FF2B5EF4-FFF2-40B4-BE49-F238E27FC236}">
                <a16:creationId xmlns:a16="http://schemas.microsoft.com/office/drawing/2014/main" id="{B6E718C6-F064-84F8-E39E-AAA8BEC13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562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33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1E330-491A-3479-BBAC-641DEA084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30F119-76A8-554C-93AB-1A056C3CC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dirty="0"/>
              <a:t>La IA es una herramienta, y como toda herramienta, requiere que se sepa cómo usarla.</a:t>
            </a:r>
          </a:p>
          <a:p>
            <a:pPr algn="just"/>
            <a:r>
              <a:rPr lang="es-MX" dirty="0"/>
              <a:t>La clave está y estará en saber cómo dar instrucciones a la IA.</a:t>
            </a:r>
          </a:p>
          <a:p>
            <a:pPr algn="just"/>
            <a:r>
              <a:rPr lang="es-MX" dirty="0"/>
              <a:t>Se requieren humanos para validar los resultados (Incluso </a:t>
            </a:r>
            <a:r>
              <a:rPr lang="es-MX" dirty="0" err="1"/>
              <a:t>Bard</a:t>
            </a:r>
            <a:r>
              <a:rPr lang="es-MX" dirty="0"/>
              <a:t> utiliza revisión humana con fines de calidad).</a:t>
            </a:r>
          </a:p>
          <a:p>
            <a:pPr algn="just"/>
            <a:r>
              <a:rPr lang="es-MX" dirty="0"/>
              <a:t>¿La IA reemplazará a los OC? No creo.</a:t>
            </a:r>
          </a:p>
          <a:p>
            <a:pPr algn="just"/>
            <a:r>
              <a:rPr lang="es-MX" dirty="0"/>
              <a:t>¿La IA reemplazará a los analistas? Sí, pero no totalmente.</a:t>
            </a:r>
          </a:p>
          <a:p>
            <a:pPr algn="just"/>
            <a:r>
              <a:rPr lang="es-MX" dirty="0"/>
              <a:t>Los sistemas de monitoreo estarán basados íntegramente en IA, en un futuro cercano.</a:t>
            </a:r>
          </a:p>
        </p:txBody>
      </p:sp>
    </p:spTree>
    <p:extLst>
      <p:ext uri="{BB962C8B-B14F-4D97-AF65-F5344CB8AC3E}">
        <p14:creationId xmlns:p14="http://schemas.microsoft.com/office/powerpoint/2010/main" val="17735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e with me if you want to live">
            <a:extLst>
              <a:ext uri="{FF2B5EF4-FFF2-40B4-BE49-F238E27FC236}">
                <a16:creationId xmlns:a16="http://schemas.microsoft.com/office/drawing/2014/main" id="{176598D8-7713-AA47-BC17-4A3718B9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6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B5E56-C05F-9828-7665-3A36BAB4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La historia de la inteligencia artificial</a:t>
            </a:r>
            <a:endParaRPr lang="es-PY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131BE7-E4DC-05AB-466C-8F57053BD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s-MX" b="1" dirty="0"/>
              <a:t>1943: </a:t>
            </a:r>
            <a:r>
              <a:rPr lang="es-MX" dirty="0"/>
              <a:t>Warren McCullough y Walter Pitts publican un artículo en el que presentan el primer modelo matemático para la creación de una red neuronal.</a:t>
            </a:r>
          </a:p>
          <a:p>
            <a:pPr algn="just"/>
            <a:r>
              <a:rPr lang="es-MX" b="1" dirty="0"/>
              <a:t>1950: </a:t>
            </a:r>
            <a:r>
              <a:rPr lang="es-MX" dirty="0"/>
              <a:t>Alan Turing publica el Test de Turing, que es una prueba para determinar si una máquina puede pensar como un ser humano.</a:t>
            </a:r>
          </a:p>
          <a:p>
            <a:pPr algn="just"/>
            <a:r>
              <a:rPr lang="es-MX" b="1" dirty="0"/>
              <a:t>1956: </a:t>
            </a:r>
            <a:r>
              <a:rPr lang="es-MX" dirty="0"/>
              <a:t>John McCarthy acuñó el término "inteligencia artificial" en una conferencia en Dartmouth </a:t>
            </a:r>
            <a:r>
              <a:rPr lang="es-MX" dirty="0" err="1"/>
              <a:t>College</a:t>
            </a:r>
            <a:r>
              <a:rPr lang="es-MX" dirty="0"/>
              <a:t>.</a:t>
            </a:r>
          </a:p>
          <a:p>
            <a:pPr algn="just"/>
            <a:r>
              <a:rPr lang="es-MX" b="1" dirty="0"/>
              <a:t>1997: </a:t>
            </a:r>
            <a:r>
              <a:rPr lang="es-MX" dirty="0"/>
              <a:t>IBM Deep Blue derrota al campeón mundial de ajedrez Gary </a:t>
            </a:r>
            <a:r>
              <a:rPr lang="es-MX" dirty="0" err="1"/>
              <a:t>Kasparov</a:t>
            </a:r>
            <a:r>
              <a:rPr lang="es-MX" dirty="0"/>
              <a:t>.</a:t>
            </a:r>
          </a:p>
          <a:p>
            <a:pPr algn="just"/>
            <a:r>
              <a:rPr lang="es-MX" b="1" dirty="0"/>
              <a:t>2012: </a:t>
            </a:r>
            <a:r>
              <a:rPr lang="es-MX" dirty="0"/>
              <a:t>Andrew Ng alimenta una red neuronal con 10 millones de vídeos de YouTube como serie de datos de entrenamiento. Gracias al Deep </a:t>
            </a:r>
            <a:r>
              <a:rPr lang="es-MX" dirty="0" err="1"/>
              <a:t>Learning</a:t>
            </a:r>
            <a:r>
              <a:rPr lang="es-MX" dirty="0"/>
              <a:t>, esta red neuronal aprendió a reconocer un gato sin que se le enseñara lo que es un gato.</a:t>
            </a:r>
          </a:p>
          <a:p>
            <a:pPr algn="just"/>
            <a:r>
              <a:rPr lang="es-MX" b="1" dirty="0"/>
              <a:t>2016: </a:t>
            </a:r>
            <a:r>
              <a:rPr lang="es-MX" dirty="0"/>
              <a:t>Se produjo otra victoria de la IA sobre el ser humano, con el triunfo del sistema </a:t>
            </a:r>
            <a:r>
              <a:rPr lang="es-MX" dirty="0" err="1"/>
              <a:t>AlphaGo</a:t>
            </a:r>
            <a:r>
              <a:rPr lang="es-MX" dirty="0"/>
              <a:t> de Google </a:t>
            </a:r>
            <a:r>
              <a:rPr lang="es-MX" dirty="0" err="1"/>
              <a:t>DeepMind</a:t>
            </a:r>
            <a:r>
              <a:rPr lang="es-MX" dirty="0"/>
              <a:t> sobre Lee </a:t>
            </a:r>
            <a:r>
              <a:rPr lang="es-MX" dirty="0" err="1"/>
              <a:t>Sedol</a:t>
            </a:r>
            <a:r>
              <a:rPr lang="es-MX" dirty="0"/>
              <a:t>, el campeón de </a:t>
            </a:r>
            <a:r>
              <a:rPr lang="es-MX" dirty="0" err="1"/>
              <a:t>Go</a:t>
            </a: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452290-5806-4C99-19B4-945E76F230C5}"/>
              </a:ext>
            </a:extLst>
          </p:cNvPr>
          <p:cNvSpPr txBox="1"/>
          <p:nvPr/>
        </p:nvSpPr>
        <p:spPr>
          <a:xfrm>
            <a:off x="3048000" y="648866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Y" sz="1200" dirty="0">
                <a:hlinkClick r:id="rId2"/>
              </a:rPr>
              <a:t>https://datascientest.com/es/inteligencia-artificial-definicion</a:t>
            </a:r>
            <a:r>
              <a:rPr lang="es-PY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665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grupo de hombres con traje formal&#10;&#10;Descripción generada automáticamente con confianza media">
            <a:extLst>
              <a:ext uri="{FF2B5EF4-FFF2-40B4-BE49-F238E27FC236}">
                <a16:creationId xmlns:a16="http://schemas.microsoft.com/office/drawing/2014/main" id="{B3555D0B-AE2D-602A-6D23-DC5D46F6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300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ombre de pie con traje de color negro&#10;&#10;Descripción generada automáticamente con confianza baja">
            <a:extLst>
              <a:ext uri="{FF2B5EF4-FFF2-40B4-BE49-F238E27FC236}">
                <a16:creationId xmlns:a16="http://schemas.microsoft.com/office/drawing/2014/main" id="{D0B9695F-A038-CA1D-D45A-461EC946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496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traje y corbata con un celular en la mano&#10;&#10;Descripción generada automáticamente con confianza media">
            <a:extLst>
              <a:ext uri="{FF2B5EF4-FFF2-40B4-BE49-F238E27FC236}">
                <a16:creationId xmlns:a16="http://schemas.microsoft.com/office/drawing/2014/main" id="{AE78732A-B816-3B99-33B2-EE2F630B7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282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87"/>
            <a:ext cx="8820472" cy="68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342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491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F4F594-B8F0-0611-717D-D4071E02D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33487"/>
            <a:ext cx="60960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100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302CF7-E09A-49C2-91F2-65DACDDF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Y" dirty="0"/>
              <a:t>¿Preguntas?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C9C109-5A53-4F9E-A857-9D7316E5A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0981068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tabla, parado, gato, grupo&#10;&#10;Descripción generada automáticamente">
            <a:extLst>
              <a:ext uri="{FF2B5EF4-FFF2-40B4-BE49-F238E27FC236}">
                <a16:creationId xmlns:a16="http://schemas.microsoft.com/office/drawing/2014/main" id="{E826AE82-1E91-25C6-DEA5-D4F248EA2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9"/>
          <a:stretch/>
        </p:blipFill>
        <p:spPr>
          <a:xfrm>
            <a:off x="-670161" y="-361095"/>
            <a:ext cx="14449209" cy="7219095"/>
          </a:xfrm>
        </p:spPr>
      </p:pic>
    </p:spTree>
    <p:extLst>
      <p:ext uri="{BB962C8B-B14F-4D97-AF65-F5344CB8AC3E}">
        <p14:creationId xmlns:p14="http://schemas.microsoft.com/office/powerpoint/2010/main" val="23250870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3" y="4725145"/>
            <a:ext cx="5610225" cy="18954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116633"/>
            <a:ext cx="9144000" cy="22227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47" y="3786547"/>
            <a:ext cx="9144000" cy="92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7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rjeta electrónica de circuitos en color azul">
            <a:extLst>
              <a:ext uri="{FF2B5EF4-FFF2-40B4-BE49-F238E27FC236}">
                <a16:creationId xmlns:a16="http://schemas.microsoft.com/office/drawing/2014/main" id="{CB1E2ACD-ADAC-CC4D-9A51-4EC2F75A6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A61047-5E14-16CF-4F2A-8953A9A5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48600" cy="32044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en-US" sz="6600" dirty="0">
                <a:solidFill>
                  <a:srgbClr val="FFFFFF"/>
                </a:solidFill>
              </a:rPr>
              <a:t>#2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F81EE3-FFA7-16B3-9C4C-0FB032A54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792531"/>
            <a:ext cx="5334000" cy="1089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¿</a:t>
            </a:r>
            <a:r>
              <a:rPr lang="en-US" sz="3600" dirty="0" err="1">
                <a:solidFill>
                  <a:srgbClr val="FFFFFF"/>
                </a:solidFill>
              </a:rPr>
              <a:t>Qué</a:t>
            </a:r>
            <a:r>
              <a:rPr lang="en-US" sz="3600" dirty="0">
                <a:solidFill>
                  <a:srgbClr val="FFFFFF"/>
                </a:solidFill>
              </a:rPr>
              <a:t> es la </a:t>
            </a:r>
            <a:r>
              <a:rPr lang="en-US" sz="3600" dirty="0" err="1">
                <a:solidFill>
                  <a:srgbClr val="FFFFFF"/>
                </a:solidFill>
              </a:rPr>
              <a:t>inteligencia</a:t>
            </a:r>
            <a:r>
              <a:rPr lang="en-US" sz="3600" dirty="0">
                <a:solidFill>
                  <a:srgbClr val="FFFFFF"/>
                </a:solidFill>
              </a:rPr>
              <a:t> artificial?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42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08426-B234-F314-B15F-D3124612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1884C7-9043-25E8-CFB5-11A02B5E5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dirty="0"/>
              <a:t>En 1950, el matemático Alan Turing se hizo una pregunta: «¿Pueden pensar las máquinas?». De hecho, esta simple pregunta transformaría el mundo. El artículo de Alan Turing «Computing </a:t>
            </a:r>
            <a:r>
              <a:rPr lang="es-MX" dirty="0" err="1"/>
              <a:t>Machinery</a:t>
            </a:r>
            <a:r>
              <a:rPr lang="es-MX" dirty="0"/>
              <a:t> and </a:t>
            </a:r>
            <a:r>
              <a:rPr lang="es-MX" dirty="0" err="1"/>
              <a:t>Intelligence</a:t>
            </a:r>
            <a:r>
              <a:rPr lang="es-MX" dirty="0"/>
              <a:t>» y el consiguiente «Test de Turing» sentaron las bases de la inteligencia artificial, su visión y sus objetivos.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La inteligencia artificial pretende responder afirmativamente a la pregunta de Alan Turing. Su objetivo es replicar o simular la inteligencia humana en las máquinas. Se trata de un objetivo ambicioso, que también plantea muchos interrogantes y suscita el debate. Por ello, aún no existe una definición única de inteligencia artificial.</a:t>
            </a:r>
            <a:endParaRPr lang="es-PY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EA2429-5D46-9C75-1418-93DA0E9D680C}"/>
              </a:ext>
            </a:extLst>
          </p:cNvPr>
          <p:cNvSpPr txBox="1"/>
          <p:nvPr/>
        </p:nvSpPr>
        <p:spPr>
          <a:xfrm>
            <a:off x="3048000" y="648866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Y" sz="1200" dirty="0">
                <a:hlinkClick r:id="rId2"/>
              </a:rPr>
              <a:t>https://datascientest.com/es/inteligencia-artificial-definicion</a:t>
            </a:r>
            <a:r>
              <a:rPr lang="es-PY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660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E5314-D7B1-F956-F212-2F32FBA7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Narrow AI</a:t>
            </a:r>
            <a:endParaRPr lang="es-PY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9F6D0E-022F-B70B-AB51-C104FFB40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MX" dirty="0"/>
              <a:t>Hay dos categorías principales de inteligencia artificial. La inteligencia artificial de tipo «</a:t>
            </a:r>
            <a:r>
              <a:rPr lang="es-MX" dirty="0" err="1"/>
              <a:t>narrow</a:t>
            </a:r>
            <a:r>
              <a:rPr lang="es-MX" dirty="0"/>
              <a:t>» (estrecha), también conocida como «</a:t>
            </a:r>
            <a:r>
              <a:rPr lang="es-MX" dirty="0" err="1"/>
              <a:t>weak</a:t>
            </a:r>
            <a:r>
              <a:rPr lang="es-MX" dirty="0"/>
              <a:t>» (débil), solo puede funcionar en un contexto limitado. Suele centrarse en la realización de una única tarea, que es capaz de hacer perfectamente.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Sin embargo, aunque esa máquina pueda parecer inteligente, es mucho más limitada que la inteligencia humana. No es más que una imitación de esta.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Algunos ejemplos son el motor de búsqueda web de Google, el software de reconocimiento de imágenes, los asistentes virtuales como Siri de Apple o Alexa de Amazon, los vehículos autónomos o el software como Watson de IBM.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F3FDE25-F0E5-FC07-72A0-47FC3171DA2D}"/>
              </a:ext>
            </a:extLst>
          </p:cNvPr>
          <p:cNvSpPr txBox="1"/>
          <p:nvPr/>
        </p:nvSpPr>
        <p:spPr>
          <a:xfrm>
            <a:off x="3048000" y="648866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Y" sz="1200" dirty="0">
                <a:hlinkClick r:id="rId2"/>
              </a:rPr>
              <a:t>https://datascientest.com/es/inteligencia-artificial-definicion</a:t>
            </a:r>
            <a:r>
              <a:rPr lang="es-PY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33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</TotalTime>
  <Words>1390</Words>
  <Application>Microsoft Office PowerPoint</Application>
  <PresentationFormat>Panorámica</PresentationFormat>
  <Paragraphs>100</Paragraphs>
  <Slides>68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Centaur</vt:lpstr>
      <vt:lpstr>Tema de Office</vt:lpstr>
      <vt:lpstr>Presentación de PowerPoint</vt:lpstr>
      <vt:lpstr>Presentación de PowerPoint</vt:lpstr>
      <vt:lpstr>Advertencia: Esta presentación fue hecha utilizando IA.</vt:lpstr>
      <vt:lpstr>Agenda</vt:lpstr>
      <vt:lpstr>#1</vt:lpstr>
      <vt:lpstr>La historia de la inteligencia artificial</vt:lpstr>
      <vt:lpstr>#2</vt:lpstr>
      <vt:lpstr>Presentación de PowerPoint</vt:lpstr>
      <vt:lpstr>Narrow AI</vt:lpstr>
      <vt:lpstr>¿Sólo hay IA limitada? </vt:lpstr>
      <vt:lpstr>Ok, pero ¿Qué es?</vt:lpstr>
      <vt:lpstr>Presentación de PowerPoint</vt:lpstr>
      <vt:lpstr>Presentación de PowerPoint</vt:lpstr>
      <vt:lpstr>#3</vt:lpstr>
      <vt:lpstr>La IA puede servirnos para:</vt:lpstr>
      <vt:lpstr>La IA también puede servirnos para:</vt:lpstr>
      <vt:lpstr>Ok, pero ¿Cómo?</vt:lpstr>
      <vt:lpstr>Presentación de PowerPoint</vt:lpstr>
      <vt:lpstr>Dos noticias, una buena y otra mala</vt:lpstr>
      <vt:lpstr>Hay cosas sencillas, que se vuelven incluso aún más sencillas con la ayuda de la IA</vt:lpstr>
      <vt:lpstr>Presentación de PowerPoint</vt:lpstr>
      <vt:lpstr>Presentación de PowerPoint</vt:lpstr>
      <vt:lpstr>Presentación de PowerPoint</vt:lpstr>
      <vt:lpstr>Otro ejemplo:</vt:lpstr>
      <vt:lpstr>Presentación de PowerPoint</vt:lpstr>
      <vt:lpstr>Presentación de PowerPoint</vt:lpstr>
      <vt:lpstr>Presentación de PowerPoint</vt:lpstr>
      <vt:lpstr>Podemos inspirarnos en la IA para otras cosas no tan sencillas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IA olvidó incluir mitigantes, tuve que pedírselo</vt:lpstr>
      <vt:lpstr>Presentación de PowerPoint</vt:lpstr>
      <vt:lpstr>Presentación de PowerPoint</vt:lpstr>
      <vt:lpstr>Presentación de PowerPoint</vt:lpstr>
      <vt:lpstr>Presentación de PowerPoint</vt:lpstr>
      <vt:lpstr>Y hasta podemos intentar usarla para labores más complejas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la lista de aplicaciones es extensa:</vt:lpstr>
      <vt:lpstr>Advertencia: hay que ser muy claro al momento de dar las instrucciones.</vt:lpstr>
      <vt:lpstr>Pero eso se require incluso con los humanos</vt:lpstr>
      <vt:lpstr>#4</vt:lpstr>
      <vt:lpstr>Hay una serie de desafíos que deben superarse para lograr el éxito en la aplicación de la IA en la prevención del LA/FT. Estos desafíos incluyen:</vt:lpstr>
      <vt:lpstr>Presentación de PowerPoint</vt:lpstr>
      <vt:lpstr>Presentación de PowerPoint</vt:lpstr>
      <vt:lpstr>Presentación de PowerPoint</vt:lpstr>
      <vt:lpstr>Presentación de PowerPoint</vt:lpstr>
      <vt:lpstr>Disclaimer: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¿Preguntas?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Guillermo Garcia Orue</dc:creator>
  <cp:lastModifiedBy>Eduardo Chavez de Pierola</cp:lastModifiedBy>
  <cp:revision>77</cp:revision>
  <dcterms:created xsi:type="dcterms:W3CDTF">2020-11-21T02:00:30Z</dcterms:created>
  <dcterms:modified xsi:type="dcterms:W3CDTF">2023-08-16T23:20:38Z</dcterms:modified>
</cp:coreProperties>
</file>